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9" r:id="rId5"/>
    <p:sldId id="270" r:id="rId6"/>
    <p:sldId id="271" r:id="rId7"/>
    <p:sldId id="267" r:id="rId8"/>
    <p:sldId id="594" r:id="rId9"/>
    <p:sldId id="595" r:id="rId10"/>
    <p:sldId id="596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Нет стиля, нет сетки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A0868A-96C1-43BD-9448-C7E3950DA4C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972F3D-2662-449A-B675-EFC0CBD82FEF}">
      <dgm:prSet phldrT="[Текст]" custT="1"/>
      <dgm:spPr/>
      <dgm:t>
        <a:bodyPr/>
        <a:lstStyle/>
        <a:p>
          <a:r>
            <a:rPr lang="ru-RU" sz="18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Точность измерений  ±0,05°</a:t>
          </a:r>
          <a:endParaRPr lang="ru-RU" sz="1800" b="0" dirty="0">
            <a:solidFill>
              <a:srgbClr val="002060"/>
            </a:solidFill>
            <a:latin typeface="Montserrat" panose="00000500000000000000" pitchFamily="2" charset="-52"/>
            <a:cs typeface="Arial" panose="020B0604020202020204" pitchFamily="34" charset="0"/>
          </a:endParaRPr>
        </a:p>
      </dgm:t>
    </dgm:pt>
    <dgm:pt modelId="{0534A3B1-43CD-4966-8A66-DDC8A9CB1586}" type="parTrans" cxnId="{C7021166-B618-4E7E-B35C-41F61F617E67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Montserrat" panose="00000500000000000000" pitchFamily="2" charset="-52"/>
            <a:cs typeface="Arial" panose="020B0604020202020204" pitchFamily="34" charset="0"/>
          </a:endParaRPr>
        </a:p>
      </dgm:t>
    </dgm:pt>
    <dgm:pt modelId="{EF3BDAAE-7E23-49C9-A6A0-507E7948EFE6}" type="sibTrans" cxnId="{C7021166-B618-4E7E-B35C-41F61F617E67}">
      <dgm:prSet/>
      <dgm:spPr/>
      <dgm:t>
        <a:bodyPr/>
        <a:lstStyle/>
        <a:p>
          <a:endParaRPr lang="ru-RU" sz="1800" b="1">
            <a:solidFill>
              <a:srgbClr val="002060"/>
            </a:solidFill>
            <a:latin typeface="Montserrat" panose="00000500000000000000" pitchFamily="2" charset="-52"/>
            <a:cs typeface="Arial" panose="020B0604020202020204" pitchFamily="34" charset="0"/>
          </a:endParaRPr>
        </a:p>
      </dgm:t>
    </dgm:pt>
    <dgm:pt modelId="{FDF145D9-D18F-4D69-B718-32308A743397}">
      <dgm:prSet phldrT="[Текст]" custT="1"/>
      <dgm:spPr/>
      <dgm:t>
        <a:bodyPr/>
        <a:lstStyle/>
        <a:p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Автономное питание 3.3 В</a:t>
          </a:r>
        </a:p>
        <a:p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9F9FB88-9B6B-4F02-9511-F498CA6F6255}" type="parTrans" cxnId="{390D685D-DFDC-4558-A027-364CD56CF7B5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AA8ED6C5-B7FC-4760-B776-D752A127D68F}" type="sibTrans" cxnId="{390D685D-DFDC-4558-A027-364CD56CF7B5}">
      <dgm:prSet/>
      <dgm:spPr/>
      <dgm:t>
        <a:bodyPr/>
        <a:lstStyle/>
        <a:p>
          <a:endParaRPr lang="ru-RU" sz="2400">
            <a:solidFill>
              <a:srgbClr val="002060"/>
            </a:solidFill>
            <a:latin typeface="Montserrat" panose="00000500000000000000" pitchFamily="2" charset="-52"/>
          </a:endParaRPr>
        </a:p>
      </dgm:t>
    </dgm:pt>
    <dgm:pt modelId="{86DB56F3-58E5-4F76-A9F5-40DF5F96BC95}">
      <dgm:prSet phldrT="[Текст]" custT="1"/>
      <dgm:spPr/>
      <dgm:t>
        <a:bodyPr/>
        <a:lstStyle/>
        <a:p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Передача данных 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Wi-Fi, Bluetooth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GSM, Lora</a:t>
          </a:r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AE82CF4-4DF6-49AE-91ED-C788FED022F4}" type="parTrans" cxnId="{4F982753-268F-4B5D-8D30-4A55F1EBEDF2}">
      <dgm:prSet/>
      <dgm:spPr/>
      <dgm:t>
        <a:bodyPr/>
        <a:lstStyle/>
        <a:p>
          <a:endParaRPr lang="ru-RU"/>
        </a:p>
      </dgm:t>
    </dgm:pt>
    <dgm:pt modelId="{DE6A9F5A-6A2A-44D9-A3A0-38207E60B711}" type="sibTrans" cxnId="{4F982753-268F-4B5D-8D30-4A55F1EBEDF2}">
      <dgm:prSet/>
      <dgm:spPr/>
      <dgm:t>
        <a:bodyPr/>
        <a:lstStyle/>
        <a:p>
          <a:endParaRPr lang="ru-RU"/>
        </a:p>
      </dgm:t>
    </dgm:pt>
    <dgm:pt modelId="{6DCFE871-102A-4253-B84C-E606919C5DE3}">
      <dgm:prSet phldrT="[Текст]" custT="1"/>
      <dgm:spPr/>
      <dgm:t>
        <a:bodyPr/>
        <a:lstStyle/>
        <a:p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Автономность – до 3-х лет без замены батареи</a:t>
          </a:r>
        </a:p>
      </dgm:t>
    </dgm:pt>
    <dgm:pt modelId="{DE0F38E9-8393-4014-BC2B-FE9EACCEF0FF}" type="parTrans" cxnId="{89708424-A402-472B-ADB4-8C3B43D567FA}">
      <dgm:prSet/>
      <dgm:spPr/>
      <dgm:t>
        <a:bodyPr/>
        <a:lstStyle/>
        <a:p>
          <a:endParaRPr lang="ru-RU"/>
        </a:p>
      </dgm:t>
    </dgm:pt>
    <dgm:pt modelId="{7373F631-9F73-44A4-942D-EBA0EC465C9A}" type="sibTrans" cxnId="{89708424-A402-472B-ADB4-8C3B43D567FA}">
      <dgm:prSet/>
      <dgm:spPr/>
      <dgm:t>
        <a:bodyPr/>
        <a:lstStyle/>
        <a:p>
          <a:endParaRPr lang="ru-RU"/>
        </a:p>
      </dgm:t>
    </dgm:pt>
    <dgm:pt modelId="{B62793BE-8867-4859-BE8D-639B65CDFB94}">
      <dgm:prSet phldrT="[Текст]" custT="1"/>
      <dgm:spPr/>
      <dgm:t>
        <a:bodyPr/>
        <a:lstStyle/>
        <a:p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Небольшие размеры 7.5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 x 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7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.5 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см.</a:t>
          </a:r>
          <a:endParaRPr lang="en-US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  <a:p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  <a:p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35E4287-B783-4D79-BDCE-6FBEDB4B45F3}" type="parTrans" cxnId="{2269BBE2-CDF4-4A7C-8A78-FC9C623991C7}">
      <dgm:prSet/>
      <dgm:spPr/>
      <dgm:t>
        <a:bodyPr/>
        <a:lstStyle/>
        <a:p>
          <a:endParaRPr lang="ru-RU"/>
        </a:p>
      </dgm:t>
    </dgm:pt>
    <dgm:pt modelId="{46B6AC30-66C5-4DBE-9C00-80E631DBB91C}" type="sibTrans" cxnId="{2269BBE2-CDF4-4A7C-8A78-FC9C623991C7}">
      <dgm:prSet/>
      <dgm:spPr/>
      <dgm:t>
        <a:bodyPr/>
        <a:lstStyle/>
        <a:p>
          <a:endParaRPr lang="ru-RU"/>
        </a:p>
      </dgm:t>
    </dgm:pt>
    <dgm:pt modelId="{E18936B9-15C7-4D6D-B5F5-9C17518FED03}" type="pres">
      <dgm:prSet presAssocID="{D7A0868A-96C1-43BD-9448-C7E3950DA4CE}" presName="vert0" presStyleCnt="0">
        <dgm:presLayoutVars>
          <dgm:dir/>
          <dgm:animOne val="branch"/>
          <dgm:animLvl val="lvl"/>
        </dgm:presLayoutVars>
      </dgm:prSet>
      <dgm:spPr/>
    </dgm:pt>
    <dgm:pt modelId="{15EA6B6A-E815-440A-9306-FF9A14D6FF8F}" type="pres">
      <dgm:prSet presAssocID="{AE972F3D-2662-449A-B675-EFC0CBD82FEF}" presName="thickLine" presStyleLbl="alignNode1" presStyleIdx="0" presStyleCnt="5"/>
      <dgm:spPr/>
    </dgm:pt>
    <dgm:pt modelId="{F861BBCA-056B-4264-BF84-9D2E7C19290C}" type="pres">
      <dgm:prSet presAssocID="{AE972F3D-2662-449A-B675-EFC0CBD82FEF}" presName="horz1" presStyleCnt="0"/>
      <dgm:spPr/>
    </dgm:pt>
    <dgm:pt modelId="{14E29C66-D72E-4918-9DBC-F4AB0330B53E}" type="pres">
      <dgm:prSet presAssocID="{AE972F3D-2662-449A-B675-EFC0CBD82FEF}" presName="tx1" presStyleLbl="revTx" presStyleIdx="0" presStyleCnt="5" custScaleY="104203" custLinFactNeighborX="98" custLinFactNeighborY="-4355"/>
      <dgm:spPr/>
    </dgm:pt>
    <dgm:pt modelId="{5F093E7C-A534-4420-A64E-CDAF04621353}" type="pres">
      <dgm:prSet presAssocID="{AE972F3D-2662-449A-B675-EFC0CBD82FEF}" presName="vert1" presStyleCnt="0"/>
      <dgm:spPr/>
    </dgm:pt>
    <dgm:pt modelId="{9F243715-6B27-4D91-A889-0F490129C6AE}" type="pres">
      <dgm:prSet presAssocID="{FDF145D9-D18F-4D69-B718-32308A743397}" presName="thickLine" presStyleLbl="alignNode1" presStyleIdx="1" presStyleCnt="5"/>
      <dgm:spPr/>
    </dgm:pt>
    <dgm:pt modelId="{99E54513-9042-4575-83CC-EFD77EF78440}" type="pres">
      <dgm:prSet presAssocID="{FDF145D9-D18F-4D69-B718-32308A743397}" presName="horz1" presStyleCnt="0"/>
      <dgm:spPr/>
    </dgm:pt>
    <dgm:pt modelId="{B6934C4C-7B5E-4E20-8FD8-9205C3A9FCB0}" type="pres">
      <dgm:prSet presAssocID="{FDF145D9-D18F-4D69-B718-32308A743397}" presName="tx1" presStyleLbl="revTx" presStyleIdx="1" presStyleCnt="5"/>
      <dgm:spPr/>
    </dgm:pt>
    <dgm:pt modelId="{D762077F-E28D-4EA9-91B0-EE7B66C32F2B}" type="pres">
      <dgm:prSet presAssocID="{FDF145D9-D18F-4D69-B718-32308A743397}" presName="vert1" presStyleCnt="0"/>
      <dgm:spPr/>
    </dgm:pt>
    <dgm:pt modelId="{0DBA06DE-AA70-4D95-ADE8-74795CF5D319}" type="pres">
      <dgm:prSet presAssocID="{86DB56F3-58E5-4F76-A9F5-40DF5F96BC95}" presName="thickLine" presStyleLbl="alignNode1" presStyleIdx="2" presStyleCnt="5"/>
      <dgm:spPr/>
    </dgm:pt>
    <dgm:pt modelId="{5FD08162-1D4E-417E-BA6C-2C5081173989}" type="pres">
      <dgm:prSet presAssocID="{86DB56F3-58E5-4F76-A9F5-40DF5F96BC95}" presName="horz1" presStyleCnt="0"/>
      <dgm:spPr/>
    </dgm:pt>
    <dgm:pt modelId="{88BD058F-BFC9-491C-8DDD-1C6CE2566851}" type="pres">
      <dgm:prSet presAssocID="{86DB56F3-58E5-4F76-A9F5-40DF5F96BC95}" presName="tx1" presStyleLbl="revTx" presStyleIdx="2" presStyleCnt="5"/>
      <dgm:spPr/>
    </dgm:pt>
    <dgm:pt modelId="{F858315C-CB7B-4809-BF53-2C79E33D978B}" type="pres">
      <dgm:prSet presAssocID="{86DB56F3-58E5-4F76-A9F5-40DF5F96BC95}" presName="vert1" presStyleCnt="0"/>
      <dgm:spPr/>
    </dgm:pt>
    <dgm:pt modelId="{A4A34261-2A25-4A09-A461-67B444332546}" type="pres">
      <dgm:prSet presAssocID="{6DCFE871-102A-4253-B84C-E606919C5DE3}" presName="thickLine" presStyleLbl="alignNode1" presStyleIdx="3" presStyleCnt="5"/>
      <dgm:spPr/>
    </dgm:pt>
    <dgm:pt modelId="{91A9387D-6F55-4C11-ACF5-7AEA4C6819D9}" type="pres">
      <dgm:prSet presAssocID="{6DCFE871-102A-4253-B84C-E606919C5DE3}" presName="horz1" presStyleCnt="0"/>
      <dgm:spPr/>
    </dgm:pt>
    <dgm:pt modelId="{23DAA4DF-C677-4938-B6E1-09FB329E3119}" type="pres">
      <dgm:prSet presAssocID="{6DCFE871-102A-4253-B84C-E606919C5DE3}" presName="tx1" presStyleLbl="revTx" presStyleIdx="3" presStyleCnt="5"/>
      <dgm:spPr/>
    </dgm:pt>
    <dgm:pt modelId="{85DCD2B1-BBBF-4784-B0B2-9EEAD6B091E0}" type="pres">
      <dgm:prSet presAssocID="{6DCFE871-102A-4253-B84C-E606919C5DE3}" presName="vert1" presStyleCnt="0"/>
      <dgm:spPr/>
    </dgm:pt>
    <dgm:pt modelId="{D53BBE16-2E2F-4DC7-B784-5CE53B7746F3}" type="pres">
      <dgm:prSet presAssocID="{B62793BE-8867-4859-BE8D-639B65CDFB94}" presName="thickLine" presStyleLbl="alignNode1" presStyleIdx="4" presStyleCnt="5"/>
      <dgm:spPr/>
    </dgm:pt>
    <dgm:pt modelId="{9569E71C-CFF3-4A2A-8C60-4FBA23DF8E84}" type="pres">
      <dgm:prSet presAssocID="{B62793BE-8867-4859-BE8D-639B65CDFB94}" presName="horz1" presStyleCnt="0"/>
      <dgm:spPr/>
    </dgm:pt>
    <dgm:pt modelId="{E0A0ED06-F258-4AB8-9657-F4D4271B98F8}" type="pres">
      <dgm:prSet presAssocID="{B62793BE-8867-4859-BE8D-639B65CDFB94}" presName="tx1" presStyleLbl="revTx" presStyleIdx="4" presStyleCnt="5"/>
      <dgm:spPr/>
    </dgm:pt>
    <dgm:pt modelId="{73974F21-393D-492B-9930-46DE5210E8F1}" type="pres">
      <dgm:prSet presAssocID="{B62793BE-8867-4859-BE8D-639B65CDFB94}" presName="vert1" presStyleCnt="0"/>
      <dgm:spPr/>
    </dgm:pt>
  </dgm:ptLst>
  <dgm:cxnLst>
    <dgm:cxn modelId="{89708424-A402-472B-ADB4-8C3B43D567FA}" srcId="{D7A0868A-96C1-43BD-9448-C7E3950DA4CE}" destId="{6DCFE871-102A-4253-B84C-E606919C5DE3}" srcOrd="3" destOrd="0" parTransId="{DE0F38E9-8393-4014-BC2B-FE9EACCEF0FF}" sibTransId="{7373F631-9F73-44A4-942D-EBA0EC465C9A}"/>
    <dgm:cxn modelId="{390D685D-DFDC-4558-A027-364CD56CF7B5}" srcId="{D7A0868A-96C1-43BD-9448-C7E3950DA4CE}" destId="{FDF145D9-D18F-4D69-B718-32308A743397}" srcOrd="1" destOrd="0" parTransId="{59F9FB88-9B6B-4F02-9511-F498CA6F6255}" sibTransId="{AA8ED6C5-B7FC-4760-B776-D752A127D68F}"/>
    <dgm:cxn modelId="{C7021166-B618-4E7E-B35C-41F61F617E67}" srcId="{D7A0868A-96C1-43BD-9448-C7E3950DA4CE}" destId="{AE972F3D-2662-449A-B675-EFC0CBD82FEF}" srcOrd="0" destOrd="0" parTransId="{0534A3B1-43CD-4966-8A66-DDC8A9CB1586}" sibTransId="{EF3BDAAE-7E23-49C9-A6A0-507E7948EFE6}"/>
    <dgm:cxn modelId="{C0284C67-A0A2-44A7-BA13-2CAD2723AD5F}" type="presOf" srcId="{6DCFE871-102A-4253-B84C-E606919C5DE3}" destId="{23DAA4DF-C677-4938-B6E1-09FB329E3119}" srcOrd="0" destOrd="0" presId="urn:microsoft.com/office/officeart/2008/layout/LinedList"/>
    <dgm:cxn modelId="{4F982753-268F-4B5D-8D30-4A55F1EBEDF2}" srcId="{D7A0868A-96C1-43BD-9448-C7E3950DA4CE}" destId="{86DB56F3-58E5-4F76-A9F5-40DF5F96BC95}" srcOrd="2" destOrd="0" parTransId="{1AE82CF4-4DF6-49AE-91ED-C788FED022F4}" sibTransId="{DE6A9F5A-6A2A-44D9-A3A0-38207E60B711}"/>
    <dgm:cxn modelId="{E9A76659-AC0E-4C31-9B7F-5ECB1405DDB1}" type="presOf" srcId="{AE972F3D-2662-449A-B675-EFC0CBD82FEF}" destId="{14E29C66-D72E-4918-9DBC-F4AB0330B53E}" srcOrd="0" destOrd="0" presId="urn:microsoft.com/office/officeart/2008/layout/LinedList"/>
    <dgm:cxn modelId="{2146177B-5D7D-4678-91B7-5919B670571C}" type="presOf" srcId="{D7A0868A-96C1-43BD-9448-C7E3950DA4CE}" destId="{E18936B9-15C7-4D6D-B5F5-9C17518FED03}" srcOrd="0" destOrd="0" presId="urn:microsoft.com/office/officeart/2008/layout/LinedList"/>
    <dgm:cxn modelId="{A88404AE-9FB5-469E-B053-C6C0946E3FC0}" type="presOf" srcId="{B62793BE-8867-4859-BE8D-639B65CDFB94}" destId="{E0A0ED06-F258-4AB8-9657-F4D4271B98F8}" srcOrd="0" destOrd="0" presId="urn:microsoft.com/office/officeart/2008/layout/LinedList"/>
    <dgm:cxn modelId="{3D2219B3-8156-4568-B91F-D7F48347DAEB}" type="presOf" srcId="{FDF145D9-D18F-4D69-B718-32308A743397}" destId="{B6934C4C-7B5E-4E20-8FD8-9205C3A9FCB0}" srcOrd="0" destOrd="0" presId="urn:microsoft.com/office/officeart/2008/layout/LinedList"/>
    <dgm:cxn modelId="{C9FBF6CC-BC09-4D34-A62C-B061A2451449}" type="presOf" srcId="{86DB56F3-58E5-4F76-A9F5-40DF5F96BC95}" destId="{88BD058F-BFC9-491C-8DDD-1C6CE2566851}" srcOrd="0" destOrd="0" presId="urn:microsoft.com/office/officeart/2008/layout/LinedList"/>
    <dgm:cxn modelId="{2269BBE2-CDF4-4A7C-8A78-FC9C623991C7}" srcId="{D7A0868A-96C1-43BD-9448-C7E3950DA4CE}" destId="{B62793BE-8867-4859-BE8D-639B65CDFB94}" srcOrd="4" destOrd="0" parTransId="{235E4287-B783-4D79-BDCE-6FBEDB4B45F3}" sibTransId="{46B6AC30-66C5-4DBE-9C00-80E631DBB91C}"/>
    <dgm:cxn modelId="{ADD74702-D69B-4836-8407-2CABF4C2E493}" type="presParOf" srcId="{E18936B9-15C7-4D6D-B5F5-9C17518FED03}" destId="{15EA6B6A-E815-440A-9306-FF9A14D6FF8F}" srcOrd="0" destOrd="0" presId="urn:microsoft.com/office/officeart/2008/layout/LinedList"/>
    <dgm:cxn modelId="{9676F301-F2B6-4C1D-BE8A-BA128D886643}" type="presParOf" srcId="{E18936B9-15C7-4D6D-B5F5-9C17518FED03}" destId="{F861BBCA-056B-4264-BF84-9D2E7C19290C}" srcOrd="1" destOrd="0" presId="urn:microsoft.com/office/officeart/2008/layout/LinedList"/>
    <dgm:cxn modelId="{CBCA0B99-EDBB-44D3-AA36-A29AA9DA3189}" type="presParOf" srcId="{F861BBCA-056B-4264-BF84-9D2E7C19290C}" destId="{14E29C66-D72E-4918-9DBC-F4AB0330B53E}" srcOrd="0" destOrd="0" presId="urn:microsoft.com/office/officeart/2008/layout/LinedList"/>
    <dgm:cxn modelId="{958A5DE5-FDFC-4F1D-AAB2-FE331F241808}" type="presParOf" srcId="{F861BBCA-056B-4264-BF84-9D2E7C19290C}" destId="{5F093E7C-A534-4420-A64E-CDAF04621353}" srcOrd="1" destOrd="0" presId="urn:microsoft.com/office/officeart/2008/layout/LinedList"/>
    <dgm:cxn modelId="{97BB471E-3807-40B0-9CD3-134EEA5E2BFF}" type="presParOf" srcId="{E18936B9-15C7-4D6D-B5F5-9C17518FED03}" destId="{9F243715-6B27-4D91-A889-0F490129C6AE}" srcOrd="2" destOrd="0" presId="urn:microsoft.com/office/officeart/2008/layout/LinedList"/>
    <dgm:cxn modelId="{96F63DEA-6317-4931-8BF3-E13CA5208144}" type="presParOf" srcId="{E18936B9-15C7-4D6D-B5F5-9C17518FED03}" destId="{99E54513-9042-4575-83CC-EFD77EF78440}" srcOrd="3" destOrd="0" presId="urn:microsoft.com/office/officeart/2008/layout/LinedList"/>
    <dgm:cxn modelId="{E51BD958-A8FB-476F-A3FE-463344B40029}" type="presParOf" srcId="{99E54513-9042-4575-83CC-EFD77EF78440}" destId="{B6934C4C-7B5E-4E20-8FD8-9205C3A9FCB0}" srcOrd="0" destOrd="0" presId="urn:microsoft.com/office/officeart/2008/layout/LinedList"/>
    <dgm:cxn modelId="{AC940103-F501-411F-813F-5F5610B2F00D}" type="presParOf" srcId="{99E54513-9042-4575-83CC-EFD77EF78440}" destId="{D762077F-E28D-4EA9-91B0-EE7B66C32F2B}" srcOrd="1" destOrd="0" presId="urn:microsoft.com/office/officeart/2008/layout/LinedList"/>
    <dgm:cxn modelId="{890ECB76-264E-43BD-8286-D0DC83EF735F}" type="presParOf" srcId="{E18936B9-15C7-4D6D-B5F5-9C17518FED03}" destId="{0DBA06DE-AA70-4D95-ADE8-74795CF5D319}" srcOrd="4" destOrd="0" presId="urn:microsoft.com/office/officeart/2008/layout/LinedList"/>
    <dgm:cxn modelId="{F3581A84-27EB-44B2-9DAD-6ED466870B98}" type="presParOf" srcId="{E18936B9-15C7-4D6D-B5F5-9C17518FED03}" destId="{5FD08162-1D4E-417E-BA6C-2C5081173989}" srcOrd="5" destOrd="0" presId="urn:microsoft.com/office/officeart/2008/layout/LinedList"/>
    <dgm:cxn modelId="{9E910270-0F49-4086-B27E-D557B31BA659}" type="presParOf" srcId="{5FD08162-1D4E-417E-BA6C-2C5081173989}" destId="{88BD058F-BFC9-491C-8DDD-1C6CE2566851}" srcOrd="0" destOrd="0" presId="urn:microsoft.com/office/officeart/2008/layout/LinedList"/>
    <dgm:cxn modelId="{B5018F93-1700-4E1B-8E39-AE6319983062}" type="presParOf" srcId="{5FD08162-1D4E-417E-BA6C-2C5081173989}" destId="{F858315C-CB7B-4809-BF53-2C79E33D978B}" srcOrd="1" destOrd="0" presId="urn:microsoft.com/office/officeart/2008/layout/LinedList"/>
    <dgm:cxn modelId="{2B7F2561-5749-4AB1-B55B-11BFF40CC735}" type="presParOf" srcId="{E18936B9-15C7-4D6D-B5F5-9C17518FED03}" destId="{A4A34261-2A25-4A09-A461-67B444332546}" srcOrd="6" destOrd="0" presId="urn:microsoft.com/office/officeart/2008/layout/LinedList"/>
    <dgm:cxn modelId="{B65FE6C2-F356-4B25-9394-E203D8D6CE2A}" type="presParOf" srcId="{E18936B9-15C7-4D6D-B5F5-9C17518FED03}" destId="{91A9387D-6F55-4C11-ACF5-7AEA4C6819D9}" srcOrd="7" destOrd="0" presId="urn:microsoft.com/office/officeart/2008/layout/LinedList"/>
    <dgm:cxn modelId="{B6105CED-9ADB-42A1-A4B5-6C3011AC82DB}" type="presParOf" srcId="{91A9387D-6F55-4C11-ACF5-7AEA4C6819D9}" destId="{23DAA4DF-C677-4938-B6E1-09FB329E3119}" srcOrd="0" destOrd="0" presId="urn:microsoft.com/office/officeart/2008/layout/LinedList"/>
    <dgm:cxn modelId="{FA533A9B-EA59-4FF5-A3D0-A0BCEB054B21}" type="presParOf" srcId="{91A9387D-6F55-4C11-ACF5-7AEA4C6819D9}" destId="{85DCD2B1-BBBF-4784-B0B2-9EEAD6B091E0}" srcOrd="1" destOrd="0" presId="urn:microsoft.com/office/officeart/2008/layout/LinedList"/>
    <dgm:cxn modelId="{C7D38ADE-47CA-4F29-B680-E09FCD3BAEA4}" type="presParOf" srcId="{E18936B9-15C7-4D6D-B5F5-9C17518FED03}" destId="{D53BBE16-2E2F-4DC7-B784-5CE53B7746F3}" srcOrd="8" destOrd="0" presId="urn:microsoft.com/office/officeart/2008/layout/LinedList"/>
    <dgm:cxn modelId="{037A9BD1-D2A8-4EB6-AC98-5908A5A1CF29}" type="presParOf" srcId="{E18936B9-15C7-4D6D-B5F5-9C17518FED03}" destId="{9569E71C-CFF3-4A2A-8C60-4FBA23DF8E84}" srcOrd="9" destOrd="0" presId="urn:microsoft.com/office/officeart/2008/layout/LinedList"/>
    <dgm:cxn modelId="{AF24BF8F-D06D-492F-B8DF-733D950235C3}" type="presParOf" srcId="{9569E71C-CFF3-4A2A-8C60-4FBA23DF8E84}" destId="{E0A0ED06-F258-4AB8-9657-F4D4271B98F8}" srcOrd="0" destOrd="0" presId="urn:microsoft.com/office/officeart/2008/layout/LinedList"/>
    <dgm:cxn modelId="{D367EC00-F46D-4658-937F-9633EE28200D}" type="presParOf" srcId="{9569E71C-CFF3-4A2A-8C60-4FBA23DF8E84}" destId="{73974F21-393D-492B-9930-46DE5210E8F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A6B6A-E815-440A-9306-FF9A14D6FF8F}">
      <dsp:nvSpPr>
        <dsp:cNvPr id="0" name=""/>
        <dsp:cNvSpPr/>
      </dsp:nvSpPr>
      <dsp:spPr>
        <a:xfrm>
          <a:off x="0" y="481"/>
          <a:ext cx="59423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29C66-D72E-4918-9DBC-F4AB0330B53E}">
      <dsp:nvSpPr>
        <dsp:cNvPr id="0" name=""/>
        <dsp:cNvSpPr/>
      </dsp:nvSpPr>
      <dsp:spPr>
        <a:xfrm>
          <a:off x="5803" y="0"/>
          <a:ext cx="5936535" cy="435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Точность измерений  ±0,05°</a:t>
          </a:r>
          <a:endParaRPr lang="ru-RU" sz="1800" b="0" kern="1200" dirty="0">
            <a:solidFill>
              <a:srgbClr val="002060"/>
            </a:solidFill>
            <a:latin typeface="Montserrat" panose="00000500000000000000" pitchFamily="2" charset="-52"/>
            <a:cs typeface="Arial" panose="020B0604020202020204" pitchFamily="34" charset="0"/>
          </a:endParaRPr>
        </a:p>
      </dsp:txBody>
      <dsp:txXfrm>
        <a:off x="5803" y="0"/>
        <a:ext cx="5936535" cy="435090"/>
      </dsp:txXfrm>
    </dsp:sp>
    <dsp:sp modelId="{9F243715-6B27-4D91-A889-0F490129C6AE}">
      <dsp:nvSpPr>
        <dsp:cNvPr id="0" name=""/>
        <dsp:cNvSpPr/>
      </dsp:nvSpPr>
      <dsp:spPr>
        <a:xfrm>
          <a:off x="0" y="435571"/>
          <a:ext cx="59423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34C4C-7B5E-4E20-8FD8-9205C3A9FCB0}">
      <dsp:nvSpPr>
        <dsp:cNvPr id="0" name=""/>
        <dsp:cNvSpPr/>
      </dsp:nvSpPr>
      <dsp:spPr>
        <a:xfrm>
          <a:off x="0" y="435571"/>
          <a:ext cx="5942339" cy="41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Автономное питание 3.3 В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435571"/>
        <a:ext cx="5942339" cy="417541"/>
      </dsp:txXfrm>
    </dsp:sp>
    <dsp:sp modelId="{0DBA06DE-AA70-4D95-ADE8-74795CF5D319}">
      <dsp:nvSpPr>
        <dsp:cNvPr id="0" name=""/>
        <dsp:cNvSpPr/>
      </dsp:nvSpPr>
      <dsp:spPr>
        <a:xfrm>
          <a:off x="0" y="853112"/>
          <a:ext cx="59423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D058F-BFC9-491C-8DDD-1C6CE2566851}">
      <dsp:nvSpPr>
        <dsp:cNvPr id="0" name=""/>
        <dsp:cNvSpPr/>
      </dsp:nvSpPr>
      <dsp:spPr>
        <a:xfrm>
          <a:off x="0" y="853112"/>
          <a:ext cx="5942339" cy="41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Передача данных 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Wi-Fi, Bluetooth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GSM, Lora</a:t>
          </a:r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853112"/>
        <a:ext cx="5942339" cy="417541"/>
      </dsp:txXfrm>
    </dsp:sp>
    <dsp:sp modelId="{A4A34261-2A25-4A09-A461-67B444332546}">
      <dsp:nvSpPr>
        <dsp:cNvPr id="0" name=""/>
        <dsp:cNvSpPr/>
      </dsp:nvSpPr>
      <dsp:spPr>
        <a:xfrm>
          <a:off x="0" y="1270654"/>
          <a:ext cx="59423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AA4DF-C677-4938-B6E1-09FB329E3119}">
      <dsp:nvSpPr>
        <dsp:cNvPr id="0" name=""/>
        <dsp:cNvSpPr/>
      </dsp:nvSpPr>
      <dsp:spPr>
        <a:xfrm>
          <a:off x="0" y="1270654"/>
          <a:ext cx="5942339" cy="41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Автономность – до 3-х лет без замены батареи</a:t>
          </a:r>
        </a:p>
      </dsp:txBody>
      <dsp:txXfrm>
        <a:off x="0" y="1270654"/>
        <a:ext cx="5942339" cy="417541"/>
      </dsp:txXfrm>
    </dsp:sp>
    <dsp:sp modelId="{D53BBE16-2E2F-4DC7-B784-5CE53B7746F3}">
      <dsp:nvSpPr>
        <dsp:cNvPr id="0" name=""/>
        <dsp:cNvSpPr/>
      </dsp:nvSpPr>
      <dsp:spPr>
        <a:xfrm>
          <a:off x="0" y="1688195"/>
          <a:ext cx="59423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0ED06-F258-4AB8-9657-F4D4271B98F8}">
      <dsp:nvSpPr>
        <dsp:cNvPr id="0" name=""/>
        <dsp:cNvSpPr/>
      </dsp:nvSpPr>
      <dsp:spPr>
        <a:xfrm>
          <a:off x="0" y="1688195"/>
          <a:ext cx="5942339" cy="41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- Небольшие размеры 7.5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 x 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7</a:t>
          </a:r>
          <a:r>
            <a:rPr lang="en-US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.5 </a:t>
          </a:r>
          <a:r>
            <a:rPr lang="ru-RU" sz="1800" kern="1200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rPr>
            <a:t>см.</a:t>
          </a:r>
          <a:endParaRPr lang="en-US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002440"/>
            </a:solidFill>
            <a:latin typeface="Montserrat" panose="00000500000000000000" pitchFamily="2" charset="-52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0" y="1688195"/>
        <a:ext cx="5942339" cy="417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924A0-5DB8-494E-ACA1-AF38342D182F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DC4D0-36E5-4AF6-915A-6A68101BD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98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4094F-C4F5-41AE-A515-7FEB0DC3EC3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221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4094F-C4F5-41AE-A515-7FEB0DC3EC3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574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4094F-C4F5-41AE-A515-7FEB0DC3EC3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771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B2030C-0454-4387-9136-FB515DBCB1DA}" type="datetimeFigureOut">
              <a:rPr lang="ru-RU"/>
              <a:t>18.03.2026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1C674C2-4D7D-475C-B6D7-65071F8F87BD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XOiOnS9Q1_Kc9A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7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6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519397" y="2432224"/>
            <a:ext cx="10134600" cy="2330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Каталог инновационной продукции </a:t>
            </a:r>
            <a:r>
              <a:rPr lang="ru-RU" sz="66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«ЛИС»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для маркшейдерии и геодезии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Montserrat"/>
              <a:ea typeface="맑은 고딕"/>
              <a:cs typeface="Arial"/>
            </a:endParaRPr>
          </a:p>
        </p:txBody>
      </p:sp>
      <p:cxnSp>
        <p:nvCxnSpPr>
          <p:cNvPr id="108" name="Straight Connector 34"/>
          <p:cNvCxnSpPr>
            <a:cxnSpLocks/>
          </p:cNvCxnSpPr>
          <p:nvPr/>
        </p:nvCxnSpPr>
        <p:spPr bwMode="auto">
          <a:xfrm>
            <a:off x="519397" y="1719843"/>
            <a:ext cx="932609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7D2AB2-B4EF-448B-A94D-46932BA9EF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526"/>
          <a:stretch/>
        </p:blipFill>
        <p:spPr bwMode="auto">
          <a:xfrm>
            <a:off x="100541" y="239937"/>
            <a:ext cx="1464099" cy="1302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9C7EC4-219C-4553-BAA9-6BBD2C822725}"/>
              </a:ext>
            </a:extLst>
          </p:cNvPr>
          <p:cNvSpPr txBox="1"/>
          <p:nvPr/>
        </p:nvSpPr>
        <p:spPr bwMode="auto">
          <a:xfrm>
            <a:off x="1788160" y="287012"/>
            <a:ext cx="2438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Центр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Маркшейдерско-       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Геодезических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Инноваций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776FA0-8563-40C2-8529-0300ADA981D1}"/>
              </a:ext>
            </a:extLst>
          </p:cNvPr>
          <p:cNvSpPr txBox="1"/>
          <p:nvPr/>
        </p:nvSpPr>
        <p:spPr bwMode="auto">
          <a:xfrm>
            <a:off x="4450080" y="528402"/>
            <a:ext cx="243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ИРНИТУ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56450" y="1815001"/>
            <a:ext cx="7223182" cy="4683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Технологии и продукты бренда «ЛИС»</a:t>
            </a: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Montserrat"/>
              <a:ea typeface="맑은 고딕"/>
              <a:cs typeface="Arial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Бренд ЛИС предлагает комплекс аппаратно-программных комплексов для автоматизации измерений геометрических и объемных параметров объектов, визуального контроля в области маркшейдерии и геодезии.</a:t>
            </a: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Montserrat"/>
              <a:ea typeface="맑은 고딕"/>
              <a:cs typeface="Arial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Многолетний опыт выполнения сложных маркшейдерских задач и научный подход выделяют продукцию уникальными разработками и алгоритмами обработки данных, что усиливает эксплуатационные характеристики в тяжелых промышленных условиях.</a:t>
            </a:r>
          </a:p>
        </p:txBody>
      </p:sp>
      <p:cxnSp>
        <p:nvCxnSpPr>
          <p:cNvPr id="108" name="Straight Connector 34"/>
          <p:cNvCxnSpPr>
            <a:cxnSpLocks/>
          </p:cNvCxnSpPr>
          <p:nvPr/>
        </p:nvCxnSpPr>
        <p:spPr bwMode="auto">
          <a:xfrm>
            <a:off x="1472532" y="1542043"/>
            <a:ext cx="932609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7512587" y="5928458"/>
            <a:ext cx="4359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Товарный знак зарегистрирован </a:t>
            </a:r>
          </a:p>
          <a:p>
            <a:pPr algn="r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№933005 от 05.04.2023 г.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r="59526"/>
          <a:stretch/>
        </p:blipFill>
        <p:spPr bwMode="auto">
          <a:xfrm>
            <a:off x="100541" y="239937"/>
            <a:ext cx="1464099" cy="1302106"/>
          </a:xfrm>
          <a:prstGeom prst="rect">
            <a:avLst/>
          </a:prstGeom>
        </p:spPr>
      </p:pic>
      <p:pic>
        <p:nvPicPr>
          <p:cNvPr id="18" name="Рисунок 17">
            <a:hlinkClick r:id="rId3"/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70C0">
                <a:tint val="45000"/>
                <a:satMod val="400000"/>
              </a:srgbClr>
            </a:duotone>
          </a:blip>
          <a:stretch/>
        </p:blipFill>
        <p:spPr bwMode="auto">
          <a:xfrm>
            <a:off x="7849301" y="2649504"/>
            <a:ext cx="3685664" cy="25748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450468-32F9-4A87-BDE0-3B165BA2BE7D}"/>
              </a:ext>
            </a:extLst>
          </p:cNvPr>
          <p:cNvSpPr txBox="1"/>
          <p:nvPr/>
        </p:nvSpPr>
        <p:spPr>
          <a:xfrm>
            <a:off x="1788160" y="287012"/>
            <a:ext cx="2438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Центр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Маркшейдерско-       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Геодезических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Инноваций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21326-2841-4EC3-B500-D857B983F9CE}"/>
              </a:ext>
            </a:extLst>
          </p:cNvPr>
          <p:cNvSpPr txBox="1"/>
          <p:nvPr/>
        </p:nvSpPr>
        <p:spPr bwMode="auto">
          <a:xfrm>
            <a:off x="4450080" y="528402"/>
            <a:ext cx="2438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ИРНИТУ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784162" y="3774644"/>
            <a:ext cx="3892128" cy="199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 bwMode="auto">
          <a:xfrm>
            <a:off x="205108" y="464863"/>
            <a:ext cx="11791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1800" b="1" u="none" dirty="0">
                <a:solidFill>
                  <a:srgbClr val="002060"/>
                </a:solidFill>
                <a:latin typeface="Montserrat"/>
                <a:cs typeface="Arial"/>
              </a:rPr>
              <a:t>ЛИС-1 – станция профилирования проводников вертикальных шахтных стволов</a:t>
            </a:r>
            <a:endParaRPr dirty="0"/>
          </a:p>
          <a:p>
            <a:pPr lvl="0">
              <a:lnSpc>
                <a:spcPct val="100000"/>
              </a:lnSpc>
              <a:defRPr/>
            </a:pPr>
            <a:endParaRPr lang="ru-RU" sz="1800" b="1" u="none" dirty="0">
              <a:solidFill>
                <a:srgbClr val="002060"/>
              </a:solidFill>
              <a:latin typeface="Montserrat"/>
              <a:ea typeface="Arial"/>
              <a:cs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360880" y="978194"/>
            <a:ext cx="4700408" cy="2739209"/>
          </a:xfrm>
          <a:prstGeom prst="rect">
            <a:avLst/>
          </a:prstGeom>
          <a:effectLst>
            <a:outerShdw blurRad="317500" dist="330200" dir="3780000" sx="103000" sy="103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 bwMode="auto">
          <a:xfrm>
            <a:off x="7452767" y="6015360"/>
            <a:ext cx="44883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Внесена в Государственный реестр средств измерений РФ, рег. № 95207-25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952748" y="1184198"/>
            <a:ext cx="903519" cy="661626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6986" y="1058778"/>
          <a:ext cx="7060043" cy="535250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490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9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62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Основные технические характеристики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59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Глубина ствола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от 0 до 5000 м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Погрешность измерения износа проводника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±1 мм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Погрешность измерения отклонения ширины колеи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±2 мм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Погрешность определения отклонения от вертикали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±0.05°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Погрешность измерения пройденного пути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0,2 % 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Типы проводников 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рельсовые, коробчатые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Размер проводников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от 68 до 220 мм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Диапазон измеряемой ширины колеи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от 400 до 6000 мм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Скорость движения в режиме измерений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не более 2 м/с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Уровень пылевлагозащитные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IP67</a:t>
                      </a:r>
                      <a:endParaRPr lang="ru-RU" sz="1400">
                        <a:solidFill>
                          <a:srgbClr val="002440"/>
                        </a:solidFill>
                        <a:latin typeface="Montserrat"/>
                        <a:ea typeface="Tahoma"/>
                        <a:cs typeface="Tahoma"/>
                      </a:endParaRPr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Управление, сброс данных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Wi-Fi</a:t>
                      </a:r>
                      <a:endParaRPr lang="ru-RU" sz="1400">
                        <a:solidFill>
                          <a:srgbClr val="002440"/>
                        </a:solidFill>
                        <a:latin typeface="Montserrat"/>
                        <a:ea typeface="Tahoma"/>
                        <a:cs typeface="Tahoma"/>
                      </a:endParaRPr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Время непрерывной работы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не менее 5 ч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Диапазон рабочих температур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от - 10 до + 40 °С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Размеры одной каретки, ДхШхВ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1000x370x160 мм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49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Масса системы в кейсе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3</a:t>
                      </a:r>
                      <a:r>
                        <a:rPr lang="en-US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5</a:t>
                      </a: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 кг</a:t>
                      </a:r>
                      <a:endParaRPr/>
                    </a:p>
                  </a:txBody>
                  <a:tcPr marL="6350" marR="635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D23F2D-5136-4686-8F02-7A84F3DA36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603" y="1136332"/>
            <a:ext cx="4321508" cy="64822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1AC057-CC98-487F-86AE-45D92C86A4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544" y="1218832"/>
            <a:ext cx="3048205" cy="5419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651DDC-3146-4AAA-8E4D-3DA564CF1D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809"/>
          <a:stretch/>
        </p:blipFill>
        <p:spPr bwMode="auto">
          <a:xfrm>
            <a:off x="3497092" y="1136332"/>
            <a:ext cx="3175146" cy="5460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923048-67A9-47EA-BA54-EF8305FCAB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86343" y="4413257"/>
            <a:ext cx="2047960" cy="2290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D4B8C4-8FFF-4D67-A867-89AFE0C1EBE2}"/>
              </a:ext>
            </a:extLst>
          </p:cNvPr>
          <p:cNvSpPr txBox="1"/>
          <p:nvPr/>
        </p:nvSpPr>
        <p:spPr bwMode="auto">
          <a:xfrm>
            <a:off x="205108" y="464863"/>
            <a:ext cx="11791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1800" b="1" u="none" dirty="0">
                <a:solidFill>
                  <a:srgbClr val="002060"/>
                </a:solidFill>
                <a:latin typeface="Montserrat"/>
                <a:cs typeface="Arial"/>
              </a:rPr>
              <a:t>ЛИС-1 – станция профилирования проводников вертикальных шахтных стволов</a:t>
            </a:r>
            <a:endParaRPr dirty="0"/>
          </a:p>
          <a:p>
            <a:pPr lvl="0">
              <a:lnSpc>
                <a:spcPct val="100000"/>
              </a:lnSpc>
              <a:defRPr/>
            </a:pPr>
            <a:endParaRPr lang="ru-RU" sz="1800" b="1" u="none" dirty="0">
              <a:solidFill>
                <a:srgbClr val="002060"/>
              </a:solidFill>
              <a:latin typeface="Montserrat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2705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CD4B8C4-8FFF-4D67-A867-89AFE0C1EBE2}"/>
              </a:ext>
            </a:extLst>
          </p:cNvPr>
          <p:cNvSpPr txBox="1"/>
          <p:nvPr/>
        </p:nvSpPr>
        <p:spPr bwMode="auto">
          <a:xfrm>
            <a:off x="205108" y="464863"/>
            <a:ext cx="11791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1800" b="1" u="none" dirty="0">
                <a:solidFill>
                  <a:srgbClr val="002060"/>
                </a:solidFill>
                <a:latin typeface="Montserrat"/>
                <a:cs typeface="Arial"/>
              </a:rPr>
              <a:t>ЛИС-1 – станция профилирования проводников вертикальных шахтных стволов</a:t>
            </a:r>
            <a:endParaRPr dirty="0"/>
          </a:p>
          <a:p>
            <a:pPr lvl="0">
              <a:lnSpc>
                <a:spcPct val="100000"/>
              </a:lnSpc>
              <a:defRPr/>
            </a:pPr>
            <a:endParaRPr lang="ru-RU" sz="1800" b="1" u="none" dirty="0">
              <a:solidFill>
                <a:srgbClr val="002060"/>
              </a:solidFill>
              <a:latin typeface="Montserrat"/>
              <a:ea typeface="Arial"/>
              <a:cs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7646E8-E356-42E2-B016-4EE016547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794" y="1016628"/>
            <a:ext cx="9215581" cy="52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1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CD4B8C4-8FFF-4D67-A867-89AFE0C1EBE2}"/>
              </a:ext>
            </a:extLst>
          </p:cNvPr>
          <p:cNvSpPr txBox="1"/>
          <p:nvPr/>
        </p:nvSpPr>
        <p:spPr bwMode="auto">
          <a:xfrm>
            <a:off x="205108" y="464863"/>
            <a:ext cx="11791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1800" b="1" u="none" dirty="0">
                <a:solidFill>
                  <a:srgbClr val="002060"/>
                </a:solidFill>
                <a:latin typeface="Montserrat"/>
                <a:cs typeface="Arial"/>
              </a:rPr>
              <a:t>ЛИС-1 – станция профилирования проводников вертикальных шахтных стволов</a:t>
            </a:r>
            <a:endParaRPr dirty="0"/>
          </a:p>
          <a:p>
            <a:pPr lvl="0">
              <a:lnSpc>
                <a:spcPct val="100000"/>
              </a:lnSpc>
              <a:defRPr/>
            </a:pPr>
            <a:endParaRPr lang="ru-RU" sz="1800" b="1" u="none" dirty="0">
              <a:solidFill>
                <a:srgbClr val="002060"/>
              </a:solidFill>
              <a:latin typeface="Montserrat"/>
              <a:ea typeface="Arial"/>
              <a:cs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608A2E-E5EB-4CAE-8677-3155A40F51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2" r="906" b="2601"/>
          <a:stretch/>
        </p:blipFill>
        <p:spPr>
          <a:xfrm>
            <a:off x="375805" y="1447800"/>
            <a:ext cx="5365657" cy="51167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781063-F589-4A67-B00A-8B3303E90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187292"/>
            <a:ext cx="5205845" cy="520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98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 bwMode="auto">
          <a:xfrm>
            <a:off x="205108" y="464863"/>
            <a:ext cx="11791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defRPr/>
            </a:pPr>
            <a:r>
              <a:rPr lang="ru-RU" sz="1800" b="1" u="none">
                <a:solidFill>
                  <a:srgbClr val="002060"/>
                </a:solidFill>
                <a:latin typeface="Montserrat"/>
                <a:cs typeface="Arial"/>
              </a:rPr>
              <a:t>ЛИС-И – высокоточные инклинометры, способные объединяться в умную сеть</a:t>
            </a:r>
            <a:endParaRPr lang="ru-RU" sz="1800" b="1" u="none">
              <a:solidFill>
                <a:srgbClr val="002060"/>
              </a:solidFill>
              <a:latin typeface="Montserrat"/>
              <a:ea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840947" y="1418206"/>
            <a:ext cx="3985799" cy="38205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7417613" y="5955524"/>
            <a:ext cx="44883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Декларация о соответствии требованиям технического регламента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Montserrat"/>
              <a:ea typeface="맑은 고딕"/>
              <a:cs typeface="Arial"/>
            </a:endParaRPr>
          </a:p>
          <a:p>
            <a:pPr algn="r"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Montserrat"/>
                <a:ea typeface="맑은 고딕"/>
                <a:cs typeface="Arial"/>
              </a:rPr>
              <a:t>ЕАЭС N RU Д-RU.РА10.В.69510/23</a:t>
            </a:r>
            <a:endParaRPr sz="1400" dirty="0">
              <a:solidFill>
                <a:schemeClr val="accent1">
                  <a:lumMod val="50000"/>
                </a:schemeClr>
              </a:solidFill>
              <a:latin typeface="Montserrat"/>
              <a:ea typeface="맑은 고딕"/>
              <a:cs typeface="Arial"/>
            </a:endParaRPr>
          </a:p>
        </p:txBody>
      </p:sp>
      <p:graphicFrame>
        <p:nvGraphicFramePr>
          <p:cNvPr id="8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859614"/>
              </p:ext>
            </p:extLst>
          </p:nvPr>
        </p:nvGraphicFramePr>
        <p:xfrm>
          <a:off x="286013" y="1122931"/>
          <a:ext cx="7131600" cy="53360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7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4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00"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Основные технические характеристики</a:t>
                      </a:r>
                      <a:endParaRPr dirty="0"/>
                    </a:p>
                  </a:txBody>
                  <a:tcP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Точность измерений</a:t>
                      </a:r>
                      <a:endParaRPr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±0.05°</a:t>
                      </a:r>
                      <a:endParaRPr dirty="0"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Диапазон измерений</a:t>
                      </a:r>
                      <a:endParaRPr dirty="0"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±90° в двух взаимно перпендикулярных плоскостях</a:t>
                      </a:r>
                      <a:endParaRPr dirty="0"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Время работы</a:t>
                      </a:r>
                      <a:endParaRPr dirty="0"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≥ 3 лет без подзарядки</a:t>
                      </a:r>
                      <a:endParaRPr dirty="0"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Рабочий температурный диапазон</a:t>
                      </a:r>
                      <a:endParaRPr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-40°С до +40°С</a:t>
                      </a:r>
                      <a:endParaRPr dirty="0"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Защита от внешних воздействий</a:t>
                      </a:r>
                      <a:endParaRPr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IP65 (пылевлагозащита)</a:t>
                      </a:r>
                      <a:endParaRPr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Вибростойкость</a:t>
                      </a:r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0.5–55 Гц, ускорение 10 м/с²</a:t>
                      </a:r>
                      <a:endParaRPr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Срок службы</a:t>
                      </a:r>
                      <a:endParaRPr dirty="0"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≥ 6 лет</a:t>
                      </a:r>
                      <a:endParaRPr lang="ru-RU" sz="1400" dirty="0"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Вес</a:t>
                      </a:r>
                      <a:endParaRPr dirty="0"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0.5 кг</a:t>
                      </a:r>
                      <a:endParaRPr dirty="0"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Стоимость 1 шт.</a:t>
                      </a:r>
                      <a:endParaRPr dirty="0"/>
                    </a:p>
                  </a:txBody>
                  <a:tcPr marL="9525" marR="9525" marT="86995" marB="86995" anchor="ctr"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defRPr/>
                      </a:pPr>
                      <a:r>
                        <a:rPr lang="ru-RU" sz="1400" dirty="0">
                          <a:solidFill>
                            <a:srgbClr val="002440"/>
                          </a:solidFill>
                          <a:latin typeface="Montserrat"/>
                          <a:ea typeface="Tahoma"/>
                          <a:cs typeface="Tahoma"/>
                        </a:rPr>
                        <a:t>75 000 руб.</a:t>
                      </a:r>
                      <a:endParaRPr dirty="0"/>
                    </a:p>
                  </a:txBody>
                  <a:tcPr marL="9525" marR="9525" marT="86995" marB="86995" anchor="ctr">
                    <a:lnL w="12700" algn="ctr">
                      <a:solidFill>
                        <a:schemeClr val="tx1"/>
                      </a:solidFill>
                    </a:lnL>
                    <a:lnT w="12700" algn="ctr">
                      <a:solidFill>
                        <a:schemeClr val="tx1"/>
                      </a:solidFill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31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BFBF0AD-7E58-786D-4A1A-A6EC6E15DAED}"/>
              </a:ext>
            </a:extLst>
          </p:cNvPr>
          <p:cNvSpPr txBox="1"/>
          <p:nvPr/>
        </p:nvSpPr>
        <p:spPr>
          <a:xfrm>
            <a:off x="210622" y="417829"/>
            <a:ext cx="10281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ru-RU" sz="1800" b="1" u="none" kern="12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ЛИС-И – Инклинометр</a:t>
            </a:r>
          </a:p>
          <a:p>
            <a:pPr lvl="0">
              <a:lnSpc>
                <a:spcPct val="100000"/>
              </a:lnSpc>
            </a:pPr>
            <a:endParaRPr lang="ru-RU" sz="1800" b="1" u="none" kern="1200" dirty="0">
              <a:solidFill>
                <a:srgbClr val="002060"/>
              </a:solidFill>
              <a:latin typeface="Montserrat" panose="00000500000000000000" pitchFamily="2" charset="-52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277BBA0-296C-05C1-0B2F-E389263C01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2849562"/>
              </p:ext>
            </p:extLst>
          </p:nvPr>
        </p:nvGraphicFramePr>
        <p:xfrm>
          <a:off x="92701" y="1549473"/>
          <a:ext cx="5942339" cy="2106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8609F0-3471-C129-2E57-1DFEBB426E0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2" t="19872" r="24026" b="11575"/>
          <a:stretch/>
        </p:blipFill>
        <p:spPr bwMode="auto">
          <a:xfrm>
            <a:off x="8318810" y="2665205"/>
            <a:ext cx="3691379" cy="3228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F0B55CCF-C28F-CADB-9FAF-E51F73F7EA8B}"/>
              </a:ext>
            </a:extLst>
          </p:cNvPr>
          <p:cNvSpPr txBox="1"/>
          <p:nvPr/>
        </p:nvSpPr>
        <p:spPr>
          <a:xfrm>
            <a:off x="1033759" y="3682357"/>
            <a:ext cx="72850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440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- реализация «умной» системы автоматизированного мониторинга за деформациями объектов и сооружений</a:t>
            </a:r>
          </a:p>
          <a:p>
            <a:r>
              <a:rPr lang="ru-RU" dirty="0">
                <a:solidFill>
                  <a:srgbClr val="002440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					</a:t>
            </a:r>
          </a:p>
          <a:p>
            <a:pPr algn="r"/>
            <a:r>
              <a:rPr lang="ru-RU" dirty="0">
                <a:solidFill>
                  <a:srgbClr val="002440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				- динамический массив данных в реальном</a:t>
            </a:r>
          </a:p>
          <a:p>
            <a:pPr algn="r"/>
            <a:r>
              <a:rPr lang="ru-RU" dirty="0">
                <a:solidFill>
                  <a:srgbClr val="002440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времени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279925-0996-9D4C-0AF6-D51D029680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5040" y="963820"/>
            <a:ext cx="3667568" cy="2651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511E2F-6D5B-EECE-9E11-FE95868742E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8" t="30074" r="15056" b="20269"/>
          <a:stretch/>
        </p:blipFill>
        <p:spPr>
          <a:xfrm>
            <a:off x="1" y="4636655"/>
            <a:ext cx="2823920" cy="2221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3110F44-F058-3629-D9E8-8869DC8347C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4" t="11079" r="7524" b="7986"/>
          <a:stretch/>
        </p:blipFill>
        <p:spPr>
          <a:xfrm>
            <a:off x="2853144" y="4636655"/>
            <a:ext cx="2216727" cy="2106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9583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BFBF0AD-7E58-786D-4A1A-A6EC6E15DAED}"/>
              </a:ext>
            </a:extLst>
          </p:cNvPr>
          <p:cNvSpPr txBox="1"/>
          <p:nvPr/>
        </p:nvSpPr>
        <p:spPr>
          <a:xfrm>
            <a:off x="210622" y="417829"/>
            <a:ext cx="10281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ru-RU" sz="1800" b="1" u="none" kern="12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ЛИС-И – Инклинометр</a:t>
            </a:r>
          </a:p>
          <a:p>
            <a:pPr lvl="0">
              <a:lnSpc>
                <a:spcPct val="100000"/>
              </a:lnSpc>
            </a:pPr>
            <a:endParaRPr lang="ru-RU" sz="1800" b="1" u="none" kern="1200" dirty="0">
              <a:solidFill>
                <a:srgbClr val="002060"/>
              </a:solidFill>
              <a:latin typeface="Montserrat" panose="00000500000000000000" pitchFamily="2" charset="-52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8174E8-8464-4360-A24D-FCDB9CA4EC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95"/>
          <a:stretch/>
        </p:blipFill>
        <p:spPr>
          <a:xfrm>
            <a:off x="426729" y="1064160"/>
            <a:ext cx="6599232" cy="5527139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318F231-B259-4015-B410-FA263DEA5E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r="4879"/>
          <a:stretch/>
        </p:blipFill>
        <p:spPr bwMode="auto">
          <a:xfrm>
            <a:off x="7153275" y="1960829"/>
            <a:ext cx="4772025" cy="3733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5956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BFBF0AD-7E58-786D-4A1A-A6EC6E15DAED}"/>
              </a:ext>
            </a:extLst>
          </p:cNvPr>
          <p:cNvSpPr txBox="1"/>
          <p:nvPr/>
        </p:nvSpPr>
        <p:spPr>
          <a:xfrm>
            <a:off x="210622" y="417829"/>
            <a:ext cx="10281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ru-RU" sz="1800" b="1" u="none" kern="1200" dirty="0">
                <a:solidFill>
                  <a:srgbClr val="00206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ЛИС-И – Инклинометр</a:t>
            </a:r>
          </a:p>
          <a:p>
            <a:pPr lvl="0">
              <a:lnSpc>
                <a:spcPct val="100000"/>
              </a:lnSpc>
            </a:pPr>
            <a:endParaRPr lang="ru-RU" sz="1800" b="1" u="none" kern="1200" dirty="0">
              <a:solidFill>
                <a:srgbClr val="002060"/>
              </a:solidFill>
              <a:latin typeface="Montserrat" panose="00000500000000000000" pitchFamily="2" charset="-52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10FAFF-9153-4750-AA4C-B9737ABB3C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735" y="1064160"/>
            <a:ext cx="4104890" cy="5632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6A131D4-EF41-4694-A117-42ACFF653AEE}"/>
              </a:ext>
            </a:extLst>
          </p:cNvPr>
          <p:cNvSpPr/>
          <p:nvPr/>
        </p:nvSpPr>
        <p:spPr>
          <a:xfrm rot="455319">
            <a:off x="1924048" y="4362447"/>
            <a:ext cx="276225" cy="3048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743C123-4415-42FC-8909-54117EDBB4A7}"/>
              </a:ext>
            </a:extLst>
          </p:cNvPr>
          <p:cNvSpPr/>
          <p:nvPr/>
        </p:nvSpPr>
        <p:spPr>
          <a:xfrm rot="455319">
            <a:off x="2175589" y="2892827"/>
            <a:ext cx="155070" cy="18283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F004C23-C7D4-45A6-9CF1-4CD5E07493D8}"/>
              </a:ext>
            </a:extLst>
          </p:cNvPr>
          <p:cNvSpPr/>
          <p:nvPr/>
        </p:nvSpPr>
        <p:spPr>
          <a:xfrm rot="455319">
            <a:off x="2261743" y="2224987"/>
            <a:ext cx="107078" cy="13763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6CABA4D-DC7C-4556-B207-ED5BAD9443D0}"/>
              </a:ext>
            </a:extLst>
          </p:cNvPr>
          <p:cNvSpPr/>
          <p:nvPr/>
        </p:nvSpPr>
        <p:spPr>
          <a:xfrm rot="455319">
            <a:off x="2258751" y="1357290"/>
            <a:ext cx="77674" cy="9037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`</a:t>
            </a: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CEE083E-3BDF-41D1-BA7B-0DF4A2C18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09"/>
          <a:stretch/>
        </p:blipFill>
        <p:spPr bwMode="auto">
          <a:xfrm>
            <a:off x="4923738" y="3678246"/>
            <a:ext cx="3426537" cy="2896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1338316-0457-4B17-A81D-C91F60A511F0}"/>
              </a:ext>
            </a:extLst>
          </p:cNvPr>
          <p:cNvSpPr/>
          <p:nvPr/>
        </p:nvSpPr>
        <p:spPr>
          <a:xfrm rot="21424907">
            <a:off x="5312071" y="6146397"/>
            <a:ext cx="155070" cy="18283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6402BF2-EB2E-4591-9A4F-BC75E7129722}"/>
              </a:ext>
            </a:extLst>
          </p:cNvPr>
          <p:cNvSpPr/>
          <p:nvPr/>
        </p:nvSpPr>
        <p:spPr>
          <a:xfrm rot="21424907">
            <a:off x="6239808" y="6125442"/>
            <a:ext cx="155070" cy="18283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62972B9-0FCE-44FF-8DEE-24E1DE5A1CEE}"/>
              </a:ext>
            </a:extLst>
          </p:cNvPr>
          <p:cNvSpPr/>
          <p:nvPr/>
        </p:nvSpPr>
        <p:spPr>
          <a:xfrm rot="21424907">
            <a:off x="7085455" y="6125441"/>
            <a:ext cx="155070" cy="18283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9FAA1541-555C-4722-8541-17A2B66E5909}"/>
              </a:ext>
            </a:extLst>
          </p:cNvPr>
          <p:cNvSpPr/>
          <p:nvPr/>
        </p:nvSpPr>
        <p:spPr>
          <a:xfrm rot="21424907">
            <a:off x="7878107" y="6161637"/>
            <a:ext cx="155070" cy="18283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A3CA6DF-7D44-4F1D-A712-0230E0EC61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4344"/>
          <a:stretch/>
        </p:blipFill>
        <p:spPr>
          <a:xfrm>
            <a:off x="8350275" y="1282616"/>
            <a:ext cx="2935041" cy="2799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Стрелка вниз 9">
            <a:extLst>
              <a:ext uri="{FF2B5EF4-FFF2-40B4-BE49-F238E27FC236}">
                <a16:creationId xmlns:a16="http://schemas.microsoft.com/office/drawing/2014/main" id="{8CEBCFF2-8A6D-4B13-9D3F-10E5F8418860}"/>
              </a:ext>
            </a:extLst>
          </p:cNvPr>
          <p:cNvSpPr/>
          <p:nvPr/>
        </p:nvSpPr>
        <p:spPr>
          <a:xfrm>
            <a:off x="8455498" y="3085098"/>
            <a:ext cx="182499" cy="43152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2">
            <a:extLst>
              <a:ext uri="{FF2B5EF4-FFF2-40B4-BE49-F238E27FC236}">
                <a16:creationId xmlns:a16="http://schemas.microsoft.com/office/drawing/2014/main" id="{DCCEC39B-740D-473D-8443-AA0532E1E315}"/>
              </a:ext>
            </a:extLst>
          </p:cNvPr>
          <p:cNvSpPr/>
          <p:nvPr/>
        </p:nvSpPr>
        <p:spPr>
          <a:xfrm>
            <a:off x="8979541" y="3356926"/>
            <a:ext cx="182499" cy="43152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13">
            <a:extLst>
              <a:ext uri="{FF2B5EF4-FFF2-40B4-BE49-F238E27FC236}">
                <a16:creationId xmlns:a16="http://schemas.microsoft.com/office/drawing/2014/main" id="{7511CB99-E95F-4F9B-BE78-DAFFA5F24941}"/>
              </a:ext>
            </a:extLst>
          </p:cNvPr>
          <p:cNvSpPr/>
          <p:nvPr/>
        </p:nvSpPr>
        <p:spPr>
          <a:xfrm>
            <a:off x="9644792" y="3462483"/>
            <a:ext cx="182499" cy="43152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14">
            <a:extLst>
              <a:ext uri="{FF2B5EF4-FFF2-40B4-BE49-F238E27FC236}">
                <a16:creationId xmlns:a16="http://schemas.microsoft.com/office/drawing/2014/main" id="{442A1A5D-FA24-4E21-9140-4D4D7F2BF030}"/>
              </a:ext>
            </a:extLst>
          </p:cNvPr>
          <p:cNvSpPr/>
          <p:nvPr/>
        </p:nvSpPr>
        <p:spPr>
          <a:xfrm>
            <a:off x="10310043" y="3429000"/>
            <a:ext cx="182499" cy="43152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15">
            <a:extLst>
              <a:ext uri="{FF2B5EF4-FFF2-40B4-BE49-F238E27FC236}">
                <a16:creationId xmlns:a16="http://schemas.microsoft.com/office/drawing/2014/main" id="{480F76AD-9AA3-4BBB-BF15-D7BB4EB1AAE4}"/>
              </a:ext>
            </a:extLst>
          </p:cNvPr>
          <p:cNvSpPr/>
          <p:nvPr/>
        </p:nvSpPr>
        <p:spPr>
          <a:xfrm>
            <a:off x="10906992" y="3085099"/>
            <a:ext cx="182499" cy="43152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0AF32A-6455-42D6-983A-05377BBD5B72}"/>
              </a:ext>
            </a:extLst>
          </p:cNvPr>
          <p:cNvSpPr txBox="1"/>
          <p:nvPr/>
        </p:nvSpPr>
        <p:spPr>
          <a:xfrm>
            <a:off x="4821735" y="1137583"/>
            <a:ext cx="34265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2440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Мониторинг наклона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2440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Мониторинг оседаний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2440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2440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Динамический массив данных в реальном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0699025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2836</TotalTime>
  <Words>429</Words>
  <Application>Microsoft Office PowerPoint</Application>
  <DocSecurity>0</DocSecurity>
  <PresentationFormat>Широкоэкранный</PresentationFormat>
  <Paragraphs>98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ФГБОУ ВО ИРНИТУ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Евгений Беляев</dc:creator>
  <cp:keywords/>
  <dc:description/>
  <cp:lastModifiedBy>Евгений Беляев</cp:lastModifiedBy>
  <cp:revision>4115</cp:revision>
  <dcterms:created xsi:type="dcterms:W3CDTF">2021-02-10T03:03:08Z</dcterms:created>
  <dcterms:modified xsi:type="dcterms:W3CDTF">2026-03-19T03:46:26Z</dcterms:modified>
  <cp:category/>
  <dc:identifier/>
  <cp:contentStatus/>
  <dc:language/>
  <cp:version/>
</cp:coreProperties>
</file>