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8" r:id="rId2"/>
    <p:sldId id="280" r:id="rId3"/>
    <p:sldId id="256" r:id="rId4"/>
    <p:sldId id="257" r:id="rId5"/>
    <p:sldId id="261" r:id="rId6"/>
    <p:sldId id="258" r:id="rId7"/>
    <p:sldId id="259" r:id="rId8"/>
    <p:sldId id="265" r:id="rId9"/>
    <p:sldId id="266" r:id="rId10"/>
    <p:sldId id="267" r:id="rId11"/>
    <p:sldId id="277" r:id="rId12"/>
    <p:sldId id="269" r:id="rId13"/>
    <p:sldId id="282" r:id="rId14"/>
    <p:sldId id="284" r:id="rId15"/>
    <p:sldId id="285" r:id="rId16"/>
    <p:sldId id="286" r:id="rId17"/>
    <p:sldId id="287" r:id="rId18"/>
    <p:sldId id="283" r:id="rId19"/>
    <p:sldId id="288" r:id="rId20"/>
    <p:sldId id="289" r:id="rId21"/>
    <p:sldId id="290" r:id="rId22"/>
    <p:sldId id="291" r:id="rId23"/>
    <p:sldId id="292" r:id="rId24"/>
    <p:sldId id="293" r:id="rId25"/>
    <p:sldId id="295" r:id="rId26"/>
    <p:sldId id="296" r:id="rId27"/>
    <p:sldId id="297" r:id="rId28"/>
    <p:sldId id="298" r:id="rId29"/>
    <p:sldId id="299" r:id="rId30"/>
    <p:sldId id="300" r:id="rId31"/>
    <p:sldId id="301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6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E48"/>
    <a:srgbClr val="FFD629"/>
    <a:srgbClr val="FFD4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6421" autoAdjust="0"/>
  </p:normalViewPr>
  <p:slideViewPr>
    <p:cSldViewPr snapToGrid="0">
      <p:cViewPr varScale="1">
        <p:scale>
          <a:sx n="76" d="100"/>
          <a:sy n="76" d="100"/>
        </p:scale>
        <p:origin x="898" y="53"/>
      </p:cViewPr>
      <p:guideLst>
        <p:guide orient="horz" pos="2228"/>
        <p:guide pos="26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FEE-F2DB-4985-97E2-3951930573B8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74494-D766-496E-AF2C-4B53C1D720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87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/>
            </a:r>
            <a:br>
              <a:rPr lang="ru-RU" baseline="0" dirty="0" smtClean="0"/>
            </a:br>
            <a:r>
              <a:rPr lang="ru-RU" baseline="0" dirty="0" smtClean="0"/>
              <a:t>Добрый день, уважаемые коллеги. Меня зовут Валентин Викторович </a:t>
            </a:r>
            <a:r>
              <a:rPr lang="ru-RU" baseline="0" dirty="0" err="1" smtClean="0"/>
              <a:t>Ганус</a:t>
            </a:r>
            <a:r>
              <a:rPr lang="ru-RU" baseline="0" dirty="0" smtClean="0"/>
              <a:t>, я являюсь главным конструктором АО МХ. Сегодня я бы хотел представить вам доклад со стратегическим планом автоматизации СБУ нашего производства. Мы считаем, что будущее за цифровыми рудниками, роботами и безопасностью персонала. Наша компания усердно работает над воплощением этого плана в жизнь и надеется найти единомышленников и партнеров, обладающих достаточной компетенцией для решения ряда проблем на пути к этой большой и амбициозной цели.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0B8E8-C4F3-4C68-881E-6AF3666FFF6D}" type="slidenum">
              <a:rPr lang="ru-RU" smtClean="0"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Самоходные буровые установки, буровые станки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61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Свой</a:t>
            </a:r>
            <a:r>
              <a:rPr lang="ru-RU" baseline="0" dirty="0" smtClean="0"/>
              <a:t> доклад я бы хотел построить следующим образом: для начала небольшая презентация нашей компании, затем показать Вам нашу стратегию и видение по уровням автоматизации шахтных СБУ, а так же обозначить наши текущие достижения и успехи на этом пути. Далее обозначу задачи и проблемы, которые предстоит решить.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623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Компания</a:t>
            </a:r>
            <a:r>
              <a:rPr lang="ru-RU" baseline="0" dirty="0" smtClean="0"/>
              <a:t> АО МХ это единственный в Росси и странах СНГ производитель серийных подземных СБУ.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411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История компании начинается с 1958ого года, в</a:t>
            </a:r>
            <a:r>
              <a:rPr lang="ru-RU" baseline="0" dirty="0" smtClean="0"/>
              <a:t> котором был основан Научно-исследовательский проектный институт горного машиностроения НИПИГОРМАШ.</a:t>
            </a:r>
          </a:p>
          <a:p>
            <a:r>
              <a:rPr lang="ru-RU" baseline="0" dirty="0" smtClean="0"/>
              <a:t>В 2004 было основано АО МХ, весь опыт по производству СБУ и бурового инструмента был сохранен и преумножен за последние вот уже более чем 20 лет.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65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Сегодня наша компания это 21 год опыта и более 540 сотрудников,</a:t>
            </a:r>
            <a:r>
              <a:rPr lang="ru-RU" baseline="0" dirty="0" smtClean="0"/>
              <a:t> 11000 м2 произв. Площадей и 30000 единиц продукции, выпускаемых ежемесячно.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06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АО</a:t>
            </a:r>
            <a:r>
              <a:rPr lang="ru-RU" baseline="0" dirty="0" smtClean="0"/>
              <a:t> Машиностроительный холдинг – ведущий российский производитель бурового инструмента и оборудования. У нас есть миссия и действия каждого сотрудника, разработки новых образцов и идеи направлены на ее реализацию.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04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</a:t>
            </a:r>
            <a:r>
              <a:rPr lang="ru-RU" baseline="0" dirty="0" smtClean="0"/>
              <a:t> 21 год существования компании мы сумели развить ассортимент с 3х прототипов бурового инструмента до более 1000  серийно изготавливаемых образцов продукции.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704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Мы гордимся тем, что мы единственная компания на пост советском пространстве, которая отладила</a:t>
            </a:r>
            <a:r>
              <a:rPr lang="ru-RU" baseline="0" dirty="0" smtClean="0"/>
              <a:t> серийное производство высокотехнологичных гидравлических перфораторов, мощностью от 13 до 33 кВт, способных решать любые задачи горнодобывающих предприятий по бурению шпуров и скважин.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21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Мы</a:t>
            </a:r>
            <a:r>
              <a:rPr lang="ru-RU" baseline="0" dirty="0" smtClean="0"/>
              <a:t> укомплектовываем наши СБУ собственными перфораторами. В ассортименте имеются </a:t>
            </a:r>
            <a:r>
              <a:rPr lang="ru-RU" baseline="0" dirty="0" err="1" smtClean="0"/>
              <a:t>одностреловые</a:t>
            </a:r>
            <a:r>
              <a:rPr lang="ru-RU" baseline="0" dirty="0" smtClean="0"/>
              <a:t>, </a:t>
            </a:r>
            <a:r>
              <a:rPr lang="ru-RU" baseline="0" dirty="0" err="1" smtClean="0"/>
              <a:t>двустреловые</a:t>
            </a:r>
            <a:r>
              <a:rPr lang="ru-RU" baseline="0" dirty="0" smtClean="0"/>
              <a:t> проходческие установки с закрытыми кабинами или защитными козырьками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627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Буровые</a:t>
            </a:r>
            <a:r>
              <a:rPr lang="ru-RU" baseline="0" dirty="0" smtClean="0"/>
              <a:t> установки для бурения вееров очистных скважин под различные сечения горных выработок.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866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Анкероустановщики</a:t>
            </a:r>
            <a:r>
              <a:rPr lang="ru-RU" dirty="0" smtClean="0"/>
              <a:t> под любые типы и длины анкерной крепи.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359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Наша компания обладает</a:t>
            </a:r>
            <a:r>
              <a:rPr lang="ru-RU" baseline="0" dirty="0" smtClean="0"/>
              <a:t> квалифицированной СС и обособленными сервисными центрами в различных регионах нашей страны для оперативного решения различного спектра задач наших клиентов.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681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Развив</a:t>
            </a:r>
            <a:r>
              <a:rPr lang="ru-RU" baseline="0" dirty="0" smtClean="0"/>
              <a:t> линейку подземных СБУ, закрывающих все задачи горно-добывающих предприятий по бурению скважин и шпуров мы стали работать над повышением безопасности и производительности, что невозможно без комплексного подхода к автоматизации.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559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Мы составили</a:t>
            </a:r>
            <a:r>
              <a:rPr lang="ru-RU" baseline="0" dirty="0" smtClean="0"/>
              <a:t> следующую стратегию по автоматизации СБУ нашего производства. Зеленым выделено то, чего уже удалось достичь, голубым задачи, находящиеся в активной разработке на текущий момент. Мы ставим себе цель на 2026-2027 достичь 3его и 4ого уровней автоматизации для всех типов наших СБУ. 6ой уровень подразумевает полностью автоматический процесс бурения и перемещения СБУ без участия человека.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891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Немного</a:t>
            </a:r>
            <a:r>
              <a:rPr lang="ru-RU" baseline="0" dirty="0" smtClean="0"/>
              <a:t> о наших достижениях. </a:t>
            </a:r>
            <a:r>
              <a:rPr lang="ru-RU" dirty="0" smtClean="0"/>
              <a:t>АО МХ имеет собственное подразделение АСУ</a:t>
            </a:r>
            <a:r>
              <a:rPr lang="ru-RU" baseline="0" dirty="0" smtClean="0"/>
              <a:t>, в составе которого имеются программисты и проектировщики. Их силами уже реализовано единое ПО для всех наших СБУ.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326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 же мы выполнили и</a:t>
            </a:r>
            <a:r>
              <a:rPr lang="ru-RU" baseline="0" dirty="0" smtClean="0"/>
              <a:t> отладили систему электрогидравлической пропорциональной системы управления. Ранее наши СБУ работали исключительно на прямом гидравлическом управлении.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217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Был</a:t>
            </a:r>
            <a:r>
              <a:rPr lang="ru-RU" baseline="0" dirty="0" smtClean="0"/>
              <a:t> внедрен ряд программных пакетов, позволяющих собирать данные о работе СБУ, а так же позволяющих значительно упрощать диагностику неисправностей.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584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На финальной стадии отладки программно-аппаратный комплекс по бурению взрывной скважины в автоматическом режиме, что в зависимости от крепости пород позволяет повысить производительность более чем на 14%.</a:t>
            </a:r>
          </a:p>
          <a:p>
            <a:r>
              <a:rPr lang="ru-RU" baseline="0" dirty="0" smtClean="0"/>
              <a:t>Это наиболее актуально для работы в </a:t>
            </a:r>
            <a:r>
              <a:rPr lang="ru-RU" baseline="0" dirty="0" err="1" smtClean="0"/>
              <a:t>пересменку</a:t>
            </a:r>
            <a:r>
              <a:rPr lang="ru-RU" baseline="0" dirty="0" smtClean="0"/>
              <a:t>. Описать функционал со слайда.</a:t>
            </a:r>
          </a:p>
          <a:p>
            <a:r>
              <a:rPr lang="ru-RU" baseline="0" dirty="0" smtClean="0"/>
              <a:t>Рассчитываем завершить промышленные испытания до конца апреля 2026.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173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стадии активной разработки система</a:t>
            </a:r>
            <a:r>
              <a:rPr lang="ru-RU" baseline="0" dirty="0" smtClean="0"/>
              <a:t> «помощник оператора СБУ» или система бурения по электронным паспортам. Позиционирование данной системы в выработках выполняется по отметкам маркшейдеров и бурению первого шпура. Плюсов у системы много, таких как точность и качество бурения, возможность сбора данных план\факт. А так же отсутствие необходимости в развитой инфраструктуре на горнодобывающих предприятиях.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462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</a:t>
            </a:r>
            <a:r>
              <a:rPr lang="ru-RU" baseline="0" dirty="0" smtClean="0"/>
              <a:t> текущий момент собрана стрела с установленными датчика в шарнирах и гидроцилиндрах. Разработана математическая модель бурового модуля (</a:t>
            </a:r>
            <a:r>
              <a:rPr lang="ru-RU" baseline="0" dirty="0" err="1" smtClean="0"/>
              <a:t>стрела+податчик</a:t>
            </a:r>
            <a:r>
              <a:rPr lang="ru-RU" baseline="0" dirty="0" smtClean="0"/>
              <a:t>). Разрабатывается ПО. Мы планируем завершить заводские испытания до конца мая 2026 года.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9491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Следующим шагом будет формирование отчетов о работе СБУ. Оснащенность</a:t>
            </a:r>
            <a:r>
              <a:rPr lang="ru-RU" baseline="0" dirty="0" smtClean="0"/>
              <a:t> наших СБУ аппаратурой автоматизированной системы управления (датчики, контроллер, передатчик и т.д.) достаточно для сбора всей необходимой информации. Задача стоит в формирование архива данных, подчиняющегося определенному стандарту передачи данных. Различные предприятия используют различное ПО верхнего уровня для анализа данных и формирования отчетов (от </a:t>
            </a:r>
            <a:r>
              <a:rPr lang="en-US" baseline="0" dirty="0" smtClean="0"/>
              <a:t>excel</a:t>
            </a:r>
            <a:r>
              <a:rPr lang="ru-RU" baseline="0" dirty="0" smtClean="0"/>
              <a:t> до </a:t>
            </a:r>
            <a:r>
              <a:rPr lang="en-US" baseline="0" dirty="0" err="1" smtClean="0"/>
              <a:t>macromine</a:t>
            </a:r>
            <a:r>
              <a:rPr lang="en-US" baseline="0" dirty="0" smtClean="0"/>
              <a:t>)</a:t>
            </a:r>
            <a:r>
              <a:rPr lang="ru-RU" baseline="0" dirty="0" smtClean="0"/>
              <a:t>, что усложняет задачу по разработке ПО для производителей СБУ.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032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слайде представлены основные группы данных для отчетов</a:t>
            </a:r>
            <a:r>
              <a:rPr lang="ru-RU" baseline="0" dirty="0" smtClean="0"/>
              <a:t> и анализа работы СБУ. Перечислить.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188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ru-RU" baseline="0" dirty="0" smtClean="0"/>
              <a:t> точки зрения функциональной схемы работы автоматизированной системы сбора-передачи и анализа данных о работе СБУ задачей производителя </a:t>
            </a:r>
            <a:r>
              <a:rPr lang="ru-RU" baseline="0" dirty="0" err="1" smtClean="0"/>
              <a:t>сбу</a:t>
            </a:r>
            <a:r>
              <a:rPr lang="ru-RU" baseline="0" dirty="0" smtClean="0"/>
              <a:t> является не только формирования пакета данных, но и его отправка на сервер для обработки ПО верхнего уровня. Есть несколько способов реализации, но наиболее универсальным и быстрым является </a:t>
            </a:r>
            <a:r>
              <a:rPr lang="en-US" baseline="0" dirty="0" smtClean="0"/>
              <a:t>Wi-Fi</a:t>
            </a:r>
            <a:r>
              <a:rPr lang="ru-RU" baseline="0" dirty="0" smtClean="0"/>
              <a:t>. Но есть сложности в передаче данных особенно проходческих забоев, поскольку от обычно производится ежедневно, что усложняет прокладку коммуникаций.</a:t>
            </a:r>
            <a:endParaRPr lang="ru-RU" baseline="0" dirty="0"/>
          </a:p>
          <a:p>
            <a:r>
              <a:rPr lang="ru-RU" baseline="0" dirty="0" smtClean="0"/>
              <a:t>Для рудников со слабо проработанной инфраструктурой связи возможен вариант переносных трансляторов или флэш-накопителей как переходный вариант до появления сетей </a:t>
            </a:r>
            <a:r>
              <a:rPr lang="en-US" baseline="0" dirty="0" smtClean="0"/>
              <a:t>Wi-Fi</a:t>
            </a:r>
            <a:r>
              <a:rPr lang="ru-RU" baseline="0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16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Пакет</a:t>
            </a:r>
            <a:r>
              <a:rPr lang="ru-RU" baseline="0" dirty="0" smtClean="0"/>
              <a:t> передаваемых данных должен соответствовать стандарту способному их обработать и сформировать отчет. Задачей производителя СБУ является разработка модулей конвертации под различные системы заказчика.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5886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Важнейшим элементом анализа</a:t>
            </a:r>
            <a:r>
              <a:rPr lang="ru-RU" baseline="0" dirty="0" smtClean="0"/>
              <a:t> результата буровых работ является сопоставление фактически отбуренных скважин и шпуров паспортным. На основании этих данных и фактически полученной геометрии выработки после цикла </a:t>
            </a:r>
            <a:r>
              <a:rPr lang="ru-RU" baseline="0" dirty="0" err="1" smtClean="0"/>
              <a:t>буровызравных</a:t>
            </a:r>
            <a:r>
              <a:rPr lang="ru-RU" baseline="0" dirty="0" smtClean="0"/>
              <a:t> работ можно вносить изменения и добиваться снижения затрат на БВР, получая при этом более качественные выработки.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141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Чем точнее</a:t>
            </a:r>
            <a:r>
              <a:rPr lang="ru-RU" baseline="0" dirty="0" smtClean="0"/>
              <a:t> позиционирование СБУ в выработке, тем меньше затрат и времени необходимо на проходку. На данный момент самым современным является способ позиционирования при помощи тахеометра. Без этого способа нереально добиться удаленного управления СБУ и постановки их на бурение проходческого забоя или веера.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07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</a:t>
            </a:r>
            <a:r>
              <a:rPr lang="ru-RU" baseline="0" dirty="0" smtClean="0"/>
              <a:t> рамках задела по реализации удаленного управления мы разработали электрогидравлическую систему управления. Так же разработаны алгоритмы позволяющие поддерживать параметры бурения в зависимости от меняющихся горно-геологических условий даже в рамках бурения одной скважины.</a:t>
            </a:r>
          </a:p>
          <a:p>
            <a:r>
              <a:rPr lang="ru-RU" baseline="0" dirty="0" smtClean="0"/>
              <a:t>Требуется инфраструктура надежной и быстрой связи. Разработка ПО верхнего уровня для удаленного управления и алгоритмы аварийной защиты персонала, который может приближаться к СБУ, работающей под управлением удаленного оператора.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7636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Удаленное управление ходовой частью в</a:t>
            </a:r>
            <a:r>
              <a:rPr lang="ru-RU" baseline="0" dirty="0" smtClean="0"/>
              <a:t> соответствии с 4ым уровнем требует разработки </a:t>
            </a:r>
            <a:r>
              <a:rPr lang="ru-RU" baseline="0" dirty="0" err="1" smtClean="0"/>
              <a:t>электропропорционального</a:t>
            </a:r>
            <a:r>
              <a:rPr lang="ru-RU" baseline="0" dirty="0" smtClean="0"/>
              <a:t> управления ходовой частью. Оснащение камерами, </a:t>
            </a:r>
            <a:r>
              <a:rPr lang="ru-RU" baseline="0" dirty="0" err="1" smtClean="0"/>
              <a:t>лидарами</a:t>
            </a:r>
            <a:r>
              <a:rPr lang="ru-RU" baseline="0" dirty="0" smtClean="0"/>
              <a:t>, системами </a:t>
            </a:r>
            <a:r>
              <a:rPr lang="ru-RU" baseline="0" dirty="0" err="1" smtClean="0"/>
              <a:t>противостолкновений</a:t>
            </a:r>
            <a:r>
              <a:rPr lang="ru-RU" baseline="0" dirty="0" smtClean="0"/>
              <a:t> и т.д. </a:t>
            </a:r>
          </a:p>
          <a:p>
            <a:r>
              <a:rPr lang="ru-RU" baseline="0" dirty="0" smtClean="0"/>
              <a:t>Необходима разработка алгоритмов передачи данных и стабильной связи и алгоритмов безопасности и защиты при ее обрыве.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16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удаленном управлении диспетчерам необходимо в</a:t>
            </a:r>
            <a:r>
              <a:rPr lang="ru-RU" baseline="0" dirty="0" smtClean="0"/>
              <a:t> режиме онлайн иметь возможность отслеживать перемещение и работу всей техники на предприятии. Основной вопрос – это инфраструктура связи.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485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Чтобы подытожить доклад хочу обозначить основные проблемы и задачи на пути к реализации</a:t>
            </a:r>
            <a:r>
              <a:rPr lang="ru-RU" baseline="0" dirty="0" smtClean="0"/>
              <a:t> роботизированных буровых установок.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4193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Большое спасибо за внимание. Готов ответить на ваши вопросы.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74494-D766-496E-AF2C-4B53C1D7204F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5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671763"/>
            <a:ext cx="7954963" cy="191293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5219700"/>
            <a:ext cx="9602788" cy="838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78210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875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88240" y="160338"/>
            <a:ext cx="5498686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3" y="2320925"/>
            <a:ext cx="3500438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44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66676"/>
            <a:ext cx="6026150" cy="1447800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825" y="2479675"/>
            <a:ext cx="3440113" cy="4240213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81047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932" y="272256"/>
            <a:ext cx="7185025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8283" y="2266961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8283" y="3090873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00695" y="2266961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00695" y="3090873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70430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2" y="174625"/>
            <a:ext cx="5148263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27265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822" userDrawn="1">
          <p15:clr>
            <a:srgbClr val="F26B43"/>
          </p15:clr>
        </p15:guide>
        <p15:guide id="2" pos="211" userDrawn="1">
          <p15:clr>
            <a:srgbClr val="FBAE40"/>
          </p15:clr>
        </p15:guide>
        <p15:guide id="3" orient="horz" pos="420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038" y="1533525"/>
            <a:ext cx="3932237" cy="5238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8850" y="2490788"/>
            <a:ext cx="6813549" cy="422592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363" y="2490788"/>
            <a:ext cx="3603625" cy="422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214312" y="174625"/>
            <a:ext cx="514826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776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318" y="738188"/>
            <a:ext cx="3932237" cy="53816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440230" y="1730383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6831" y="2428875"/>
            <a:ext cx="3446470" cy="41751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705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8D393D8-8459-41A9-AA0D-99EB14D36691}" type="datetime1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3AF065-1608-4F9B-895A-4525AE517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9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15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6" r:id="rId7"/>
    <p:sldLayoutId id="2147483657" r:id="rId8"/>
    <p:sldLayoutId id="2147483664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1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jpeg"/><Relationship Id="rId12" Type="http://schemas.openxmlformats.org/officeDocument/2006/relationships/oleObject" Target="../embeddings/oleObject2.bin"/><Relationship Id="rId17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11" Type="http://schemas.openxmlformats.org/officeDocument/2006/relationships/image" Target="../media/image10.emf"/><Relationship Id="rId5" Type="http://schemas.openxmlformats.org/officeDocument/2006/relationships/image" Target="../media/image13.jpeg"/><Relationship Id="rId15" Type="http://schemas.openxmlformats.org/officeDocument/2006/relationships/oleObject" Target="../embeddings/oleObject3.bin"/><Relationship Id="rId10" Type="http://schemas.openxmlformats.org/officeDocument/2006/relationships/oleObject" Target="../embeddings/oleObject1.bin"/><Relationship Id="rId4" Type="http://schemas.openxmlformats.org/officeDocument/2006/relationships/image" Target="../media/image3.jpg"/><Relationship Id="rId9" Type="http://schemas.openxmlformats.org/officeDocument/2006/relationships/image" Target="../media/image17.jpeg"/><Relationship Id="rId1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>
            <a:extLst>
              <a:ext uri="{FF2B5EF4-FFF2-40B4-BE49-F238E27FC236}">
                <a16:creationId xmlns:a16="http://schemas.microsoft.com/office/drawing/2014/main" id="{2EF7133A-6083-4BC3-AFAB-BC7B22DC0C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682374" cy="368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043936" y="5934670"/>
            <a:ext cx="51480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accent1"/>
                </a:solidFill>
              </a:rPr>
              <a:t>Подготовил:</a:t>
            </a:r>
          </a:p>
          <a:p>
            <a:pPr algn="r"/>
            <a:r>
              <a:rPr lang="ru-RU" dirty="0" smtClean="0">
                <a:solidFill>
                  <a:schemeClr val="accent1"/>
                </a:solidFill>
              </a:rPr>
              <a:t>Главный конструктор</a:t>
            </a:r>
          </a:p>
          <a:p>
            <a:pPr algn="r"/>
            <a:r>
              <a:rPr lang="ru-RU" dirty="0" smtClean="0">
                <a:solidFill>
                  <a:schemeClr val="accent1"/>
                </a:solidFill>
              </a:rPr>
              <a:t> Ганус Валентин Викторович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347" y="1561021"/>
            <a:ext cx="4908781" cy="32708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" y="2373340"/>
            <a:ext cx="5111930" cy="342508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614504"/>
            <a:ext cx="6266046" cy="1405288"/>
          </a:xfrm>
        </p:spPr>
        <p:txBody>
          <a:bodyPr/>
          <a:lstStyle/>
          <a:p>
            <a:pPr>
              <a:defRPr sz="3200" b="1">
                <a:solidFill>
                  <a:srgbClr val="1B93B0"/>
                </a:solidFill>
              </a:defRPr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Стратегический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автоматизация буровых установок АО «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МХ»</a:t>
            </a:r>
            <a:b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</a:br>
            <a:endParaRPr lang="ru-RU" dirty="0"/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0" y="0"/>
            <a:ext cx="6266046" cy="14052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3200" b="1">
                <a:solidFill>
                  <a:srgbClr val="1B93B0"/>
                </a:solidFill>
              </a:defRPr>
            </a:pPr>
            <a:r>
              <a:rPr lang="ru-RU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</a:t>
            </a:r>
            <a:r>
              <a:rPr lang="ru-RU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/>
            </a:r>
            <a:b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</a:br>
            <a:endParaRPr lang="ru-RU" sz="3200" b="1" dirty="0">
              <a:solidFill>
                <a:srgbClr val="1B93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09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23" y="-106579"/>
            <a:ext cx="6026150" cy="1447800"/>
          </a:xfrm>
        </p:spPr>
        <p:txBody>
          <a:bodyPr/>
          <a:lstStyle/>
          <a:p>
            <a:r>
              <a:rPr lang="ru-RU" sz="4300" dirty="0" smtClean="0"/>
              <a:t>План доклада</a:t>
            </a:r>
            <a:endParaRPr lang="ru-RU" sz="4300" dirty="0"/>
          </a:p>
        </p:txBody>
      </p:sp>
      <p:sp>
        <p:nvSpPr>
          <p:cNvPr id="5" name="TextBox 13"/>
          <p:cNvSpPr txBox="1"/>
          <p:nvPr/>
        </p:nvSpPr>
        <p:spPr>
          <a:xfrm>
            <a:off x="173823" y="1814460"/>
            <a:ext cx="10573407" cy="5078313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Введение. Знакомство с компанией. Ассортимент продукции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развития автоматизации буровых установок АО «МХ»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Достижения.</a:t>
            </a:r>
            <a:endParaRPr lang="en-US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паспорта бурения на монитор оператора. Привязка к карте рудника по отметкам маркшейдера (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забуривание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первого шпура)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отчетов о работе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буровых установок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статистических и текущих данных о работе установки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ретроспективных данных состояния установки диспетчеру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интеграции в системы других производителей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соответствия параметров бурения карте бурения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Привязка машины к цифровой карте рудника с помощью тахеометра и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Удаленное управление бурением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Удаленное управление ходовой частью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данных состояния установки диспетчеру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режиме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3200" b="1">
                <a:solidFill>
                  <a:srgbClr val="1B93B0"/>
                </a:solidFill>
              </a:defRPr>
            </a:pP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835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002" y="1366227"/>
            <a:ext cx="11585614" cy="1912938"/>
          </a:xfrm>
        </p:spPr>
        <p:txBody>
          <a:bodyPr/>
          <a:lstStyle/>
          <a:p>
            <a:r>
              <a:rPr lang="ru-RU" dirty="0" smtClean="0">
                <a:solidFill>
                  <a:schemeClr val="accent5"/>
                </a:solidFill>
              </a:rPr>
              <a:t/>
            </a:r>
            <a:br>
              <a:rPr lang="ru-RU" dirty="0" smtClean="0">
                <a:solidFill>
                  <a:schemeClr val="accent5"/>
                </a:solidFill>
              </a:rPr>
            </a:br>
            <a:r>
              <a:rPr lang="ru-RU" sz="4400" dirty="0" smtClean="0">
                <a:solidFill>
                  <a:schemeClr val="accent5"/>
                </a:solidFill>
              </a:rPr>
              <a:t>Введение.</a:t>
            </a:r>
            <a:br>
              <a:rPr lang="ru-RU" sz="4400" dirty="0" smtClean="0">
                <a:solidFill>
                  <a:schemeClr val="accent5"/>
                </a:solidFill>
              </a:rPr>
            </a:br>
            <a:r>
              <a:rPr lang="ru-RU" sz="4400" dirty="0" smtClean="0">
                <a:solidFill>
                  <a:schemeClr val="accent5"/>
                </a:solidFill>
              </a:rPr>
              <a:t>Знакомство с компанией.</a:t>
            </a:r>
            <a:br>
              <a:rPr lang="ru-RU" sz="4400" dirty="0" smtClean="0">
                <a:solidFill>
                  <a:schemeClr val="accent5"/>
                </a:solidFill>
              </a:rPr>
            </a:br>
            <a:r>
              <a:rPr lang="ru-RU" sz="4400" dirty="0" smtClean="0">
                <a:solidFill>
                  <a:schemeClr val="accent5"/>
                </a:solidFill>
              </a:rPr>
              <a:t>Ассортимент продукции.</a:t>
            </a:r>
            <a:endParaRPr lang="ru-RU" sz="4400" dirty="0">
              <a:solidFill>
                <a:schemeClr val="accent5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ru-RU" dirty="0" smtClean="0"/>
              <a:t>РОССИЙСКИЙ ПРОИЗВОДИТЕЛЬ 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БУРОВОГО ОБОРУДОВАНИЯ И ИНСТРУМЕНТА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443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2262" y="67482"/>
            <a:ext cx="6026150" cy="1447800"/>
          </a:xfrm>
        </p:spPr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9" name="object 19"/>
          <p:cNvSpPr txBox="1"/>
          <p:nvPr/>
        </p:nvSpPr>
        <p:spPr bwMode="auto">
          <a:xfrm>
            <a:off x="2763031" y="2221415"/>
            <a:ext cx="1822120" cy="839808"/>
          </a:xfrm>
          <a:prstGeom prst="rect">
            <a:avLst/>
          </a:prstGeom>
        </p:spPr>
        <p:txBody>
          <a:bodyPr vert="horz" wrap="square" lIns="0" tIns="8726" rIns="0" bIns="0" rtlCol="0">
            <a:spAutoFit/>
          </a:bodyPr>
          <a:lstStyle/>
          <a:p>
            <a:pPr marL="9695" algn="ctr">
              <a:spcBef>
                <a:spcPts val="69"/>
              </a:spcBef>
              <a:defRPr/>
            </a:pPr>
            <a:r>
              <a:rPr lang="ru-RU" sz="5400" b="1" spc="-4" dirty="0">
                <a:solidFill>
                  <a:srgbClr val="FFD629"/>
                </a:solidFill>
                <a:latin typeface="Century Gothic"/>
                <a:cs typeface="Arial Narrow"/>
              </a:rPr>
              <a:t>1958</a:t>
            </a:r>
            <a:endParaRPr sz="5400" dirty="0">
              <a:solidFill>
                <a:srgbClr val="FFD629"/>
              </a:solidFill>
              <a:latin typeface="Century Gothic"/>
              <a:cs typeface="Arial Narrow"/>
            </a:endParaRPr>
          </a:p>
        </p:txBody>
      </p:sp>
      <p:sp>
        <p:nvSpPr>
          <p:cNvPr id="17" name="object 19"/>
          <p:cNvSpPr txBox="1"/>
          <p:nvPr/>
        </p:nvSpPr>
        <p:spPr bwMode="auto">
          <a:xfrm>
            <a:off x="3629714" y="4805775"/>
            <a:ext cx="1822120" cy="839808"/>
          </a:xfrm>
          <a:prstGeom prst="rect">
            <a:avLst/>
          </a:prstGeom>
        </p:spPr>
        <p:txBody>
          <a:bodyPr vert="horz" wrap="square" lIns="0" tIns="8726" rIns="0" bIns="0" rtlCol="0">
            <a:spAutoFit/>
          </a:bodyPr>
          <a:lstStyle/>
          <a:p>
            <a:pPr marL="9695" algn="ctr">
              <a:spcBef>
                <a:spcPts val="69"/>
              </a:spcBef>
              <a:defRPr/>
            </a:pPr>
            <a:r>
              <a:rPr lang="ru-RU" sz="5400" b="1" spc="-4" dirty="0">
                <a:solidFill>
                  <a:srgbClr val="FFD629"/>
                </a:solidFill>
                <a:latin typeface="Century Gothic"/>
                <a:cs typeface="Arial Narrow"/>
              </a:rPr>
              <a:t>2004</a:t>
            </a:r>
            <a:endParaRPr sz="5400" dirty="0">
              <a:solidFill>
                <a:srgbClr val="FFD629"/>
              </a:solidFill>
              <a:latin typeface="Century Gothic"/>
              <a:cs typeface="Arial Narrow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4541978" y="1856155"/>
            <a:ext cx="45248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chemeClr val="bg1"/>
                </a:solidFill>
                <a:ea typeface="Times New Roman"/>
                <a:cs typeface="Times New Roman"/>
              </a:rPr>
              <a:t>В 1958 году </a:t>
            </a:r>
            <a:r>
              <a:rPr lang="ru-RU" sz="1100" dirty="0" smtClean="0">
                <a:solidFill>
                  <a:schemeClr val="bg1"/>
                </a:solidFill>
                <a:ea typeface="Times New Roman"/>
                <a:cs typeface="Times New Roman"/>
              </a:rPr>
              <a:t>основан </a:t>
            </a:r>
            <a:r>
              <a:rPr lang="ru-RU" sz="1100" dirty="0">
                <a:solidFill>
                  <a:schemeClr val="bg1"/>
                </a:solidFill>
                <a:ea typeface="Times New Roman"/>
                <a:cs typeface="Times New Roman"/>
              </a:rPr>
              <a:t>Научно-исследовательский проектный институт горного машиностроения «НИПИГОРМАШ»</a:t>
            </a:r>
            <a:endParaRPr lang="ru-RU" sz="11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rcRect l="4110" t="22357" r="5480" b="23742"/>
          <a:stretch/>
        </p:blipFill>
        <p:spPr bwMode="auto">
          <a:xfrm rot="10800000">
            <a:off x="2985340" y="3094713"/>
            <a:ext cx="4365598" cy="17994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rcRect l="36044" t="29759" r="20528" b="18738"/>
          <a:stretch/>
        </p:blipFill>
        <p:spPr bwMode="auto">
          <a:xfrm>
            <a:off x="-1" y="3100362"/>
            <a:ext cx="2985341" cy="179378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 bwMode="auto">
          <a:xfrm>
            <a:off x="5451834" y="5837254"/>
            <a:ext cx="4524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bg1"/>
                </a:solidFill>
                <a:ea typeface="Times New Roman"/>
                <a:cs typeface="Times New Roman"/>
              </a:rPr>
              <a:t>АО «Машиностроительный холдинг» основано в 2004г. на базе производственной площадки ОАО «НИПИГОРМАШ» как самостоятельное предприятие с полным циклом производства – от проекта до выпуска готовой продукции</a:t>
            </a:r>
            <a:endParaRPr lang="ru-RU" sz="1100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121" y="3090302"/>
            <a:ext cx="3636879" cy="1808258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 bwMode="auto">
          <a:xfrm>
            <a:off x="6720372" y="2577364"/>
            <a:ext cx="2514600" cy="2457000"/>
          </a:xfrm>
          <a:prstGeom prst="ellipse">
            <a:avLst/>
          </a:prstGeom>
          <a:solidFill>
            <a:srgbClr val="303E48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0" name="Группа 19"/>
          <p:cNvGrpSpPr/>
          <p:nvPr/>
        </p:nvGrpSpPr>
        <p:grpSpPr bwMode="auto">
          <a:xfrm flipH="1">
            <a:off x="5536348" y="4890888"/>
            <a:ext cx="2536101" cy="549210"/>
            <a:chOff x="5338992" y="1882296"/>
            <a:chExt cx="3066656" cy="719999"/>
          </a:xfrm>
          <a:scene3d>
            <a:camera prst="orthographicFront">
              <a:rot lat="0" lon="21299997" rev="10799999"/>
            </a:camera>
            <a:lightRig rig="threePt" dir="t"/>
          </a:scene3d>
        </p:grpSpPr>
        <p:cxnSp>
          <p:nvCxnSpPr>
            <p:cNvPr id="21" name="Прямая соединительная линия 20"/>
            <p:cNvCxnSpPr>
              <a:cxnSpLocks/>
            </p:cNvCxnSpPr>
            <p:nvPr/>
          </p:nvCxnSpPr>
          <p:spPr bwMode="auto">
            <a:xfrm>
              <a:off x="5338992" y="1886732"/>
              <a:ext cx="3066656" cy="0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>
              <a:cxnSpLocks/>
            </p:cNvCxnSpPr>
            <p:nvPr/>
          </p:nvCxnSpPr>
          <p:spPr bwMode="auto">
            <a:xfrm flipV="1">
              <a:off x="8387650" y="1882296"/>
              <a:ext cx="0" cy="719999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/>
        </p:nvGrpSpPr>
        <p:grpSpPr bwMode="auto">
          <a:xfrm>
            <a:off x="4645749" y="2867962"/>
            <a:ext cx="2451955" cy="549210"/>
            <a:chOff x="5338992" y="1882296"/>
            <a:chExt cx="3066656" cy="719999"/>
          </a:xfrm>
        </p:grpSpPr>
        <p:cxnSp>
          <p:nvCxnSpPr>
            <p:cNvPr id="12" name="Прямая соединительная линия 11"/>
            <p:cNvCxnSpPr>
              <a:cxnSpLocks/>
            </p:cNvCxnSpPr>
            <p:nvPr/>
          </p:nvCxnSpPr>
          <p:spPr bwMode="auto">
            <a:xfrm>
              <a:off x="5338992" y="1886732"/>
              <a:ext cx="3066656" cy="0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cxnSpLocks/>
            </p:cNvCxnSpPr>
            <p:nvPr/>
          </p:nvCxnSpPr>
          <p:spPr bwMode="auto">
            <a:xfrm flipV="1">
              <a:off x="8387650" y="1882296"/>
              <a:ext cx="0" cy="719999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12" y="3229652"/>
            <a:ext cx="1444755" cy="115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2262" y="67482"/>
            <a:ext cx="6026150" cy="1447800"/>
          </a:xfrm>
        </p:spPr>
        <p:txBody>
          <a:bodyPr/>
          <a:lstStyle/>
          <a:p>
            <a:r>
              <a:rPr lang="ru-RU" dirty="0" smtClean="0"/>
              <a:t>СЕГОДНЯ</a:t>
            </a:r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/>
          <a:stretch/>
        </p:blipFill>
        <p:spPr>
          <a:xfrm>
            <a:off x="4322759" y="3238060"/>
            <a:ext cx="2639504" cy="186126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75" y="3232416"/>
            <a:ext cx="2800367" cy="1866912"/>
          </a:xfrm>
          <a:prstGeom prst="rect">
            <a:avLst/>
          </a:prstGeom>
        </p:spPr>
      </p:pic>
      <p:sp>
        <p:nvSpPr>
          <p:cNvPr id="28" name="object 19"/>
          <p:cNvSpPr txBox="1"/>
          <p:nvPr/>
        </p:nvSpPr>
        <p:spPr bwMode="auto">
          <a:xfrm>
            <a:off x="10034258" y="5356503"/>
            <a:ext cx="1822120" cy="839808"/>
          </a:xfrm>
          <a:prstGeom prst="rect">
            <a:avLst/>
          </a:prstGeom>
        </p:spPr>
        <p:txBody>
          <a:bodyPr vert="horz" wrap="square" lIns="0" tIns="8726" rIns="0" bIns="0" rtlCol="0">
            <a:spAutoFit/>
          </a:bodyPr>
          <a:lstStyle/>
          <a:p>
            <a:pPr marL="9695" algn="ctr">
              <a:spcBef>
                <a:spcPts val="69"/>
              </a:spcBef>
              <a:defRPr/>
            </a:pPr>
            <a:r>
              <a:rPr lang="ru-RU" sz="5400" b="1" spc="-4" dirty="0" smtClean="0">
                <a:solidFill>
                  <a:srgbClr val="FFD629"/>
                </a:solidFill>
                <a:latin typeface="Century Gothic"/>
                <a:cs typeface="Arial Narrow"/>
              </a:rPr>
              <a:t>2025</a:t>
            </a:r>
            <a:endParaRPr sz="5400" dirty="0">
              <a:solidFill>
                <a:srgbClr val="FFD629"/>
              </a:solidFill>
              <a:latin typeface="Century Gothic"/>
              <a:cs typeface="Arial Narrow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4" t="9707" r="14523" b="26498"/>
          <a:stretch/>
        </p:blipFill>
        <p:spPr>
          <a:xfrm>
            <a:off x="8691562" y="3254889"/>
            <a:ext cx="3500437" cy="1844695"/>
          </a:xfrm>
          <a:prstGeom prst="rect">
            <a:avLst/>
          </a:prstGeom>
        </p:spPr>
      </p:pic>
      <p:sp>
        <p:nvSpPr>
          <p:cNvPr id="31" name="Овал 30"/>
          <p:cNvSpPr/>
          <p:nvPr/>
        </p:nvSpPr>
        <p:spPr bwMode="auto">
          <a:xfrm>
            <a:off x="7326492" y="3497008"/>
            <a:ext cx="2285318" cy="2321094"/>
          </a:xfrm>
          <a:prstGeom prst="ellipse">
            <a:avLst/>
          </a:prstGeom>
          <a:solidFill>
            <a:srgbClr val="303E48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459" y="4179905"/>
            <a:ext cx="1198286" cy="96065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" t="27986" r="6198" b="21528"/>
          <a:stretch/>
        </p:blipFill>
        <p:spPr>
          <a:xfrm>
            <a:off x="0" y="3232415"/>
            <a:ext cx="4350814" cy="1866911"/>
          </a:xfrm>
          <a:prstGeom prst="rect">
            <a:avLst/>
          </a:prstGeom>
        </p:spPr>
      </p:pic>
      <p:grpSp>
        <p:nvGrpSpPr>
          <p:cNvPr id="36" name="Группа 35"/>
          <p:cNvGrpSpPr/>
          <p:nvPr/>
        </p:nvGrpSpPr>
        <p:grpSpPr bwMode="auto">
          <a:xfrm>
            <a:off x="8406364" y="5737041"/>
            <a:ext cx="2429404" cy="549210"/>
            <a:chOff x="5338992" y="1882296"/>
            <a:chExt cx="3066656" cy="719999"/>
          </a:xfrm>
          <a:scene3d>
            <a:camera prst="orthographicFront">
              <a:rot lat="0" lon="21299997" rev="10799999"/>
            </a:camera>
            <a:lightRig rig="threePt" dir="t"/>
          </a:scene3d>
        </p:grpSpPr>
        <p:cxnSp>
          <p:nvCxnSpPr>
            <p:cNvPr id="43" name="Прямая соединительная линия 42"/>
            <p:cNvCxnSpPr>
              <a:cxnSpLocks/>
            </p:cNvCxnSpPr>
            <p:nvPr/>
          </p:nvCxnSpPr>
          <p:spPr bwMode="auto">
            <a:xfrm>
              <a:off x="5338992" y="1886732"/>
              <a:ext cx="3066656" cy="0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>
              <a:cxnSpLocks/>
            </p:cNvCxnSpPr>
            <p:nvPr/>
          </p:nvCxnSpPr>
          <p:spPr bwMode="auto">
            <a:xfrm flipV="1">
              <a:off x="8387650" y="1882296"/>
              <a:ext cx="0" cy="719999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5" name="Объект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7242"/>
              </p:ext>
            </p:extLst>
          </p:nvPr>
        </p:nvGraphicFramePr>
        <p:xfrm>
          <a:off x="449690" y="1826424"/>
          <a:ext cx="718174" cy="848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" name="CorelDRAW" r:id="rId10" imgW="401294" imgH="474549" progId="CorelDraw.Graphic.24">
                  <p:embed/>
                </p:oleObj>
              </mc:Choice>
              <mc:Fallback>
                <p:oleObj name="CorelDRAW" r:id="rId10" imgW="401294" imgH="474549" progId="CorelDraw.Graphic.24">
                  <p:embed/>
                  <p:pic>
                    <p:nvPicPr>
                      <p:cNvPr id="16" name="Объект 1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9690" y="1826424"/>
                        <a:ext cx="718174" cy="848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Объект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984196"/>
              </p:ext>
            </p:extLst>
          </p:nvPr>
        </p:nvGraphicFramePr>
        <p:xfrm>
          <a:off x="3335337" y="1805514"/>
          <a:ext cx="833471" cy="833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" name="CorelDRAW" r:id="rId12" imgW="472057" imgH="471181" progId="CorelDraw.Graphic.24">
                  <p:embed/>
                </p:oleObj>
              </mc:Choice>
              <mc:Fallback>
                <p:oleObj name="CorelDRAW" r:id="rId12" imgW="472057" imgH="471181" progId="CorelDraw.Graphic.24">
                  <p:embed/>
                  <p:pic>
                    <p:nvPicPr>
                      <p:cNvPr id="30" name="Объект 2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35337" y="1805514"/>
                        <a:ext cx="833471" cy="833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Прямоугольник 46"/>
          <p:cNvSpPr/>
          <p:nvPr/>
        </p:nvSpPr>
        <p:spPr bwMode="auto">
          <a:xfrm>
            <a:off x="1167864" y="1878576"/>
            <a:ext cx="1817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b="1" dirty="0" smtClean="0">
                <a:solidFill>
                  <a:schemeClr val="bg1"/>
                </a:solidFill>
                <a:ea typeface="Times New Roman"/>
                <a:cs typeface="Times New Roman"/>
              </a:rPr>
              <a:t>540</a:t>
            </a:r>
          </a:p>
          <a:p>
            <a:pPr algn="just">
              <a:defRPr/>
            </a:pPr>
            <a:r>
              <a:rPr lang="ru-RU" sz="1600" b="1" dirty="0" smtClean="0">
                <a:solidFill>
                  <a:schemeClr val="bg1"/>
                </a:solidFill>
                <a:ea typeface="Times New Roman"/>
                <a:cs typeface="Times New Roman"/>
              </a:rPr>
              <a:t>сотрудников </a:t>
            </a:r>
            <a:endParaRPr lang="ru-RU" sz="1600" b="1" dirty="0">
              <a:solidFill>
                <a:schemeClr val="bg1"/>
              </a:solidFill>
              <a:ea typeface="Times New Roman"/>
              <a:cs typeface="Times New Roman"/>
            </a:endParaRPr>
          </a:p>
          <a:p>
            <a:pPr algn="just">
              <a:defRPr/>
            </a:pPr>
            <a:r>
              <a:rPr lang="ru-RU" sz="1600" b="1" dirty="0">
                <a:solidFill>
                  <a:schemeClr val="bg1"/>
                </a:solidFill>
                <a:ea typeface="Times New Roman"/>
                <a:cs typeface="Times New Roman"/>
              </a:rPr>
              <a:t>в штате</a:t>
            </a:r>
            <a:endParaRPr lang="ru-RU" sz="1600" b="1" dirty="0"/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7967973" y="1669903"/>
            <a:ext cx="23761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ea typeface="Times New Roman"/>
                <a:cs typeface="Times New Roman"/>
              </a:rPr>
              <a:t>Свыше 30 000 единиц продукции выпускается ежемесячно</a:t>
            </a:r>
            <a:endParaRPr lang="ru-RU" sz="1600" b="1" dirty="0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09073" y="1810396"/>
            <a:ext cx="1250640" cy="828589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 bwMode="auto">
          <a:xfrm>
            <a:off x="4277068" y="1844180"/>
            <a:ext cx="21796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ea typeface="Times New Roman"/>
                <a:cs typeface="Times New Roman"/>
              </a:rPr>
              <a:t>11 200 кв.м. производственных площадей</a:t>
            </a:r>
            <a:endParaRPr lang="ru-RU" sz="1600" b="1" dirty="0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825540"/>
              </p:ext>
            </p:extLst>
          </p:nvPr>
        </p:nvGraphicFramePr>
        <p:xfrm>
          <a:off x="4259263" y="5536368"/>
          <a:ext cx="817595" cy="817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" name="CorelDRAW" r:id="rId15" imgW="298367" imgH="298201" progId="CorelDraw.Graphic.24">
                  <p:embed/>
                </p:oleObj>
              </mc:Choice>
              <mc:Fallback>
                <p:oleObj name="CorelDRAW" r:id="rId15" imgW="298367" imgH="298201" progId="CorelDraw.Graphic.24">
                  <p:embed/>
                  <p:pic>
                    <p:nvPicPr>
                      <p:cNvPr id="39" name="Объект 3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259263" y="5536368"/>
                        <a:ext cx="817595" cy="817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Прямоугольник 51"/>
          <p:cNvSpPr/>
          <p:nvPr/>
        </p:nvSpPr>
        <p:spPr bwMode="auto">
          <a:xfrm>
            <a:off x="1237324" y="5650717"/>
            <a:ext cx="2956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chemeClr val="bg1"/>
                </a:solidFill>
                <a:cs typeface="Times New Roman"/>
              </a:rPr>
              <a:t>Сервисные центры на территории Заказчика</a:t>
            </a:r>
            <a:endParaRPr lang="ru-RU" sz="1600" b="1" dirty="0"/>
          </a:p>
        </p:txBody>
      </p:sp>
      <p:sp>
        <p:nvSpPr>
          <p:cNvPr id="53" name="Прямоугольник 52"/>
          <p:cNvSpPr/>
          <p:nvPr/>
        </p:nvSpPr>
        <p:spPr bwMode="auto">
          <a:xfrm>
            <a:off x="5233544" y="5647177"/>
            <a:ext cx="2551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cs typeface="Times New Roman"/>
              </a:rPr>
              <a:t>Собственное конструкторское </a:t>
            </a:r>
            <a:r>
              <a:rPr lang="ru-RU" sz="1600" b="1" dirty="0" smtClean="0">
                <a:solidFill>
                  <a:schemeClr val="bg1"/>
                </a:solidFill>
                <a:cs typeface="Times New Roman"/>
              </a:rPr>
              <a:t>бюро</a:t>
            </a:r>
            <a:endParaRPr lang="ru-RU" sz="1600" b="1" dirty="0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94" y="5552337"/>
            <a:ext cx="810770" cy="80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4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dirty="0" smtClean="0"/>
              <a:t>МИССИЯ</a:t>
            </a:r>
            <a:endParaRPr lang="ru-RU" sz="43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826" y="2479675"/>
            <a:ext cx="4102100" cy="4240213"/>
          </a:xfrm>
        </p:spPr>
        <p:txBody>
          <a:bodyPr/>
          <a:lstStyle/>
          <a:p>
            <a:pPr algn="just"/>
            <a:r>
              <a:rPr lang="ru-RU" sz="1600" b="1" dirty="0">
                <a:solidFill>
                  <a:srgbClr val="FFD6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«Машиностроительный холдинг»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ведущий российский производитель бурового инструмента и оборудования. </a:t>
            </a:r>
          </a:p>
          <a:p>
            <a:pPr algn="just"/>
            <a:r>
              <a:rPr lang="ru-RU" sz="1600" b="1" dirty="0">
                <a:solidFill>
                  <a:srgbClr val="FFD6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Наша миссия</a:t>
            </a:r>
            <a:r>
              <a:rPr lang="ru-RU" sz="1600" dirty="0">
                <a:solidFill>
                  <a:srgbClr val="FFD6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мы создаём высокотехнологичное буровое оборудование и инструмент с безупречным сервисом, удовлетворяя потребности горнодобывающей отрасли и действуя с выгодой для своих потребителей, сотрудников и акционеров, внося вклад в отечественное машиностроение.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6" y="2161679"/>
            <a:ext cx="6225238" cy="469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4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2"/>
          <p:cNvSpPr>
            <a:spLocks noGrp="1"/>
          </p:cNvSpPr>
          <p:nvPr>
            <p:ph type="title"/>
          </p:nvPr>
        </p:nvSpPr>
        <p:spPr>
          <a:xfrm>
            <a:off x="150813" y="-401060"/>
            <a:ext cx="4471194" cy="1447800"/>
          </a:xfrm>
        </p:spPr>
        <p:txBody>
          <a:bodyPr/>
          <a:lstStyle/>
          <a:p>
            <a:r>
              <a:rPr lang="ru-RU" sz="3200" dirty="0"/>
              <a:t>РАЗВИТИЕ АССОРТИМЕНТА</a:t>
            </a:r>
          </a:p>
        </p:txBody>
      </p:sp>
      <p:sp>
        <p:nvSpPr>
          <p:cNvPr id="20" name="object 61"/>
          <p:cNvSpPr txBox="1"/>
          <p:nvPr/>
        </p:nvSpPr>
        <p:spPr bwMode="auto">
          <a:xfrm>
            <a:off x="1457863" y="1513213"/>
            <a:ext cx="1660900" cy="878446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370"/>
              </a:spcBef>
              <a:defRPr/>
            </a:pPr>
            <a:r>
              <a:rPr sz="5400" b="1" spc="-5" dirty="0">
                <a:solidFill>
                  <a:schemeClr val="bg1"/>
                </a:solidFill>
                <a:cs typeface="Arial Narrow"/>
              </a:rPr>
              <a:t>2004</a:t>
            </a:r>
            <a:endParaRPr sz="54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21" name="object 61"/>
          <p:cNvSpPr txBox="1"/>
          <p:nvPr/>
        </p:nvSpPr>
        <p:spPr bwMode="auto">
          <a:xfrm>
            <a:off x="7891390" y="4274482"/>
            <a:ext cx="1660900" cy="878446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370"/>
              </a:spcBef>
              <a:defRPr/>
            </a:pPr>
            <a:r>
              <a:rPr sz="5400" b="1" spc="-5" dirty="0">
                <a:solidFill>
                  <a:schemeClr val="bg1"/>
                </a:solidFill>
                <a:cs typeface="Arial Narrow"/>
              </a:rPr>
              <a:t>20</a:t>
            </a:r>
            <a:r>
              <a:rPr lang="ru-RU" sz="5400" b="1" spc="-5" dirty="0" smtClean="0">
                <a:solidFill>
                  <a:schemeClr val="bg1"/>
                </a:solidFill>
                <a:cs typeface="Arial Narrow"/>
              </a:rPr>
              <a:t>25</a:t>
            </a:r>
            <a:endParaRPr sz="54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597465" y="2617084"/>
            <a:ext cx="5081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dirty="0" smtClean="0">
                <a:solidFill>
                  <a:srgbClr val="FFD629"/>
                </a:solidFill>
              </a:rPr>
              <a:t>3</a:t>
            </a:r>
            <a:endParaRPr sz="1400" dirty="0">
              <a:solidFill>
                <a:srgbClr val="FFD629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4670248" y="5228730"/>
            <a:ext cx="19474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dirty="0" smtClean="0">
                <a:solidFill>
                  <a:srgbClr val="FFD629"/>
                </a:solidFill>
              </a:rPr>
              <a:t>&gt;1000</a:t>
            </a:r>
            <a:endParaRPr lang="ru-RU" sz="1400" b="1" dirty="0">
              <a:solidFill>
                <a:srgbClr val="FFD629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3660852" y="2776160"/>
            <a:ext cx="2216319" cy="2179260"/>
          </a:xfrm>
          <a:prstGeom prst="ellipse">
            <a:avLst/>
          </a:prstGeom>
          <a:solidFill>
            <a:srgbClr val="303E48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5" name="Группа 24"/>
          <p:cNvGrpSpPr/>
          <p:nvPr/>
        </p:nvGrpSpPr>
        <p:grpSpPr bwMode="auto">
          <a:xfrm>
            <a:off x="1457863" y="2551983"/>
            <a:ext cx="2905241" cy="549210"/>
            <a:chOff x="5338992" y="1882296"/>
            <a:chExt cx="3066656" cy="719999"/>
          </a:xfrm>
        </p:grpSpPr>
        <p:cxnSp>
          <p:nvCxnSpPr>
            <p:cNvPr id="26" name="Прямая соединительная линия 25"/>
            <p:cNvCxnSpPr>
              <a:cxnSpLocks/>
            </p:cNvCxnSpPr>
            <p:nvPr/>
          </p:nvCxnSpPr>
          <p:spPr bwMode="auto">
            <a:xfrm>
              <a:off x="5338992" y="1886732"/>
              <a:ext cx="3066656" cy="0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>
              <a:cxnSpLocks/>
            </p:cNvCxnSpPr>
            <p:nvPr/>
          </p:nvCxnSpPr>
          <p:spPr bwMode="auto">
            <a:xfrm flipV="1">
              <a:off x="8387650" y="1882296"/>
              <a:ext cx="0" cy="719999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 bwMode="auto">
          <a:xfrm rot="10800000">
            <a:off x="4785238" y="4685737"/>
            <a:ext cx="4767052" cy="549210"/>
            <a:chOff x="5338992" y="1882296"/>
            <a:chExt cx="3066656" cy="719999"/>
          </a:xfrm>
        </p:grpSpPr>
        <p:cxnSp>
          <p:nvCxnSpPr>
            <p:cNvPr id="29" name="Прямая соединительная линия 28"/>
            <p:cNvCxnSpPr>
              <a:cxnSpLocks/>
            </p:cNvCxnSpPr>
            <p:nvPr/>
          </p:nvCxnSpPr>
          <p:spPr bwMode="auto">
            <a:xfrm>
              <a:off x="5338992" y="1886732"/>
              <a:ext cx="3066656" cy="0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>
              <a:cxnSpLocks/>
            </p:cNvCxnSpPr>
            <p:nvPr/>
          </p:nvCxnSpPr>
          <p:spPr bwMode="auto">
            <a:xfrm flipV="1">
              <a:off x="8387650" y="1882296"/>
              <a:ext cx="0" cy="719999"/>
            </a:xfrm>
            <a:prstGeom prst="line">
              <a:avLst/>
            </a:prstGeom>
            <a:ln w="12700">
              <a:solidFill>
                <a:srgbClr val="FFD629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81" y="3286668"/>
            <a:ext cx="1444755" cy="1158242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 bwMode="auto">
          <a:xfrm>
            <a:off x="2018957" y="2678483"/>
            <a:ext cx="2712318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900" b="1" dirty="0" smtClean="0">
                <a:solidFill>
                  <a:srgbClr val="FFD629"/>
                </a:solidFill>
              </a:rPr>
              <a:t>прототипа продукции</a:t>
            </a:r>
          </a:p>
          <a:p>
            <a:pPr>
              <a:defRPr/>
            </a:pPr>
            <a:endParaRPr sz="1900" dirty="0">
              <a:solidFill>
                <a:srgbClr val="FFD629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6492546" y="5303984"/>
            <a:ext cx="34729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900" b="1" dirty="0">
                <a:solidFill>
                  <a:srgbClr val="FFD629"/>
                </a:solidFill>
              </a:rPr>
              <a:t>н</a:t>
            </a:r>
            <a:r>
              <a:rPr lang="ru-RU" sz="1900" b="1" dirty="0" smtClean="0">
                <a:solidFill>
                  <a:srgbClr val="FFD629"/>
                </a:solidFill>
              </a:rPr>
              <a:t>аименований серийно выпускаемой продукции</a:t>
            </a:r>
            <a:endParaRPr sz="1900" dirty="0">
              <a:solidFill>
                <a:srgbClr val="FFD6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41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ГИДРАВЛИЧЕСКИЕ ПЕРФОРАТОРЫ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14138" y="3284762"/>
            <a:ext cx="1285927" cy="28479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D629"/>
                </a:solidFill>
              </a:rPr>
              <a:t>HLX5-</a:t>
            </a:r>
            <a:r>
              <a:rPr lang="ru-RU" b="1" dirty="0" smtClean="0">
                <a:solidFill>
                  <a:srgbClr val="FFD629"/>
                </a:solidFill>
              </a:rPr>
              <a:t>МХ</a:t>
            </a:r>
            <a:endParaRPr lang="ru-RU" b="1" dirty="0">
              <a:solidFill>
                <a:srgbClr val="FFD62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93" y="4874716"/>
            <a:ext cx="2678136" cy="11787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72" y="3025308"/>
            <a:ext cx="2743578" cy="12667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059" y="4535469"/>
            <a:ext cx="2389146" cy="20474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552" y="3017713"/>
            <a:ext cx="2639417" cy="1214795"/>
          </a:xfrm>
          <a:prstGeom prst="rect">
            <a:avLst/>
          </a:prstGeom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5787552" y="2298232"/>
            <a:ext cx="4461525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FFD629"/>
                </a:solidFill>
              </a:rPr>
              <a:t>Для подземных буровых установок</a:t>
            </a:r>
          </a:p>
          <a:p>
            <a:pPr algn="ctr"/>
            <a:r>
              <a:rPr lang="ru-RU" b="1" dirty="0" smtClean="0">
                <a:solidFill>
                  <a:srgbClr val="FFD629"/>
                </a:solidFill>
              </a:rPr>
              <a:t>очистного бурения: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6751687" y="4509623"/>
            <a:ext cx="3229015" cy="408909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FFD629"/>
                </a:solidFill>
              </a:rPr>
              <a:t>Для </a:t>
            </a:r>
            <a:r>
              <a:rPr lang="ru-RU" b="1" dirty="0" err="1" smtClean="0">
                <a:solidFill>
                  <a:srgbClr val="FFD629"/>
                </a:solidFill>
              </a:rPr>
              <a:t>анкероустановщиков</a:t>
            </a:r>
            <a:r>
              <a:rPr lang="ru-RU" b="1" dirty="0" smtClean="0">
                <a:solidFill>
                  <a:srgbClr val="FFD629"/>
                </a:solidFill>
              </a:rPr>
              <a:t>: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403225" y="2289019"/>
            <a:ext cx="4461525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FFD629"/>
                </a:solidFill>
              </a:rPr>
              <a:t>Для подземных проходческих </a:t>
            </a:r>
          </a:p>
          <a:p>
            <a:pPr algn="ctr"/>
            <a:r>
              <a:rPr lang="ru-RU" b="1" dirty="0" smtClean="0">
                <a:solidFill>
                  <a:srgbClr val="FFD629"/>
                </a:solidFill>
              </a:rPr>
              <a:t>буровых установок: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8740052" y="5070932"/>
            <a:ext cx="1428218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D629"/>
                </a:solidFill>
              </a:rPr>
              <a:t>RD314-</a:t>
            </a:r>
            <a:r>
              <a:rPr lang="ru-RU" b="1" dirty="0" smtClean="0">
                <a:solidFill>
                  <a:srgbClr val="FFD629"/>
                </a:solidFill>
              </a:rPr>
              <a:t>МХ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8740052" y="3285575"/>
            <a:ext cx="1569276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D629"/>
                </a:solidFill>
              </a:rPr>
              <a:t>HL</a:t>
            </a:r>
            <a:r>
              <a:rPr lang="ru-RU" b="1" dirty="0" smtClean="0">
                <a:solidFill>
                  <a:srgbClr val="FFD629"/>
                </a:solidFill>
              </a:rPr>
              <a:t>820</a:t>
            </a:r>
            <a:r>
              <a:rPr lang="en-US" b="1" dirty="0" smtClean="0">
                <a:solidFill>
                  <a:srgbClr val="FFD629"/>
                </a:solidFill>
              </a:rPr>
              <a:t>ST-</a:t>
            </a:r>
            <a:r>
              <a:rPr lang="ru-RU" b="1" dirty="0" smtClean="0">
                <a:solidFill>
                  <a:srgbClr val="FFD629"/>
                </a:solidFill>
              </a:rPr>
              <a:t>МХ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3891605" y="5070932"/>
            <a:ext cx="1428218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D629"/>
                </a:solidFill>
              </a:rPr>
              <a:t>HL</a:t>
            </a:r>
            <a:r>
              <a:rPr lang="ru-RU" b="1" dirty="0" smtClean="0">
                <a:solidFill>
                  <a:srgbClr val="FFD629"/>
                </a:solidFill>
              </a:rPr>
              <a:t>1</a:t>
            </a:r>
            <a:r>
              <a:rPr lang="en-US" b="1" dirty="0" smtClean="0">
                <a:solidFill>
                  <a:srgbClr val="FFD629"/>
                </a:solidFill>
              </a:rPr>
              <a:t>5</a:t>
            </a:r>
            <a:r>
              <a:rPr lang="ru-RU" b="1" dirty="0" smtClean="0">
                <a:solidFill>
                  <a:srgbClr val="FFD629"/>
                </a:solidFill>
              </a:rPr>
              <a:t>60</a:t>
            </a:r>
            <a:r>
              <a:rPr lang="en-US" b="1" dirty="0" smtClean="0">
                <a:solidFill>
                  <a:srgbClr val="FFD629"/>
                </a:solidFill>
              </a:rPr>
              <a:t>-</a:t>
            </a:r>
            <a:r>
              <a:rPr lang="ru-RU" b="1" dirty="0" smtClean="0">
                <a:solidFill>
                  <a:srgbClr val="FFD629"/>
                </a:solidFill>
              </a:rPr>
              <a:t>МХ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1768" y="3513067"/>
            <a:ext cx="2136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Мощность – 20 кВт.</a:t>
            </a:r>
            <a:endParaRPr lang="en-US" sz="12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 dirty="0" smtClean="0">
                <a:solidFill>
                  <a:schemeClr val="bg2"/>
                </a:solidFill>
              </a:rPr>
              <a:t>Ø</a:t>
            </a:r>
            <a:r>
              <a:rPr lang="ru-RU" sz="1200" dirty="0" smtClean="0">
                <a:solidFill>
                  <a:schemeClr val="bg2"/>
                </a:solidFill>
              </a:rPr>
              <a:t> бурения – 43-64 мм.</a:t>
            </a:r>
          </a:p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Частота удара – 67 Гц.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17249" y="5328170"/>
            <a:ext cx="230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Мощность – 33 кВт.</a:t>
            </a:r>
            <a:endParaRPr lang="en-US" sz="12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 dirty="0" smtClean="0">
                <a:solidFill>
                  <a:schemeClr val="bg2"/>
                </a:solidFill>
              </a:rPr>
              <a:t>Ø</a:t>
            </a:r>
            <a:r>
              <a:rPr lang="ru-RU" sz="1200" dirty="0" smtClean="0">
                <a:solidFill>
                  <a:schemeClr val="bg2"/>
                </a:solidFill>
              </a:rPr>
              <a:t> бурения – 89-127 мм.</a:t>
            </a:r>
          </a:p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Частота удара – 30-40 Гц.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53709" y="5328170"/>
            <a:ext cx="230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Мощность – 14 кВт.</a:t>
            </a:r>
            <a:endParaRPr lang="en-US" sz="12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 dirty="0" smtClean="0">
                <a:solidFill>
                  <a:schemeClr val="bg2"/>
                </a:solidFill>
              </a:rPr>
              <a:t>Ø</a:t>
            </a:r>
            <a:r>
              <a:rPr lang="ru-RU" sz="1200" dirty="0" smtClean="0">
                <a:solidFill>
                  <a:schemeClr val="bg2"/>
                </a:solidFill>
              </a:rPr>
              <a:t> бурения – 33-43 мм.</a:t>
            </a:r>
          </a:p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Частота удара – 110 Гц.</a:t>
            </a:r>
            <a:endParaRPr lang="ru-RU" sz="1200" dirty="0">
              <a:solidFill>
                <a:schemeClr val="bg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13864" y="3674680"/>
            <a:ext cx="230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Мощность – 21 кВт.</a:t>
            </a:r>
            <a:endParaRPr lang="en-US" sz="12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 dirty="0" smtClean="0">
                <a:solidFill>
                  <a:schemeClr val="bg2"/>
                </a:solidFill>
              </a:rPr>
              <a:t>Ø</a:t>
            </a:r>
            <a:r>
              <a:rPr lang="ru-RU" sz="1200" dirty="0" smtClean="0">
                <a:solidFill>
                  <a:schemeClr val="bg2"/>
                </a:solidFill>
              </a:rPr>
              <a:t> бурения – 59-89 мм.</a:t>
            </a:r>
          </a:p>
          <a:p>
            <a:pPr marL="285750" indent="-285750">
              <a:buFontTx/>
              <a:buChar char="-"/>
            </a:pPr>
            <a:r>
              <a:rPr lang="ru-RU" sz="1200" dirty="0" smtClean="0">
                <a:solidFill>
                  <a:schemeClr val="bg2"/>
                </a:solidFill>
              </a:rPr>
              <a:t>Частота удара – 42-53 Гц.</a:t>
            </a:r>
            <a:endParaRPr lang="ru-RU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35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ПРОХОДЧЕСКИЕ </a:t>
            </a:r>
            <a:br>
              <a:rPr lang="ru-RU" sz="3200" dirty="0" smtClean="0"/>
            </a:br>
            <a:r>
              <a:rPr lang="ru-RU" sz="3200" dirty="0" smtClean="0"/>
              <a:t>БУРОВЫЕ УСТАНОВКИ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8798" y="2266063"/>
            <a:ext cx="1285927" cy="28479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D629"/>
                </a:solidFill>
              </a:rPr>
              <a:t>DF-B1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4004" y="2550854"/>
            <a:ext cx="3902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Зона </a:t>
            </a:r>
            <a:r>
              <a:rPr lang="ru-RU" sz="1600" dirty="0" err="1" smtClean="0">
                <a:solidFill>
                  <a:schemeClr val="bg2"/>
                </a:solidFill>
              </a:rPr>
              <a:t>обуривания</a:t>
            </a:r>
            <a:r>
              <a:rPr lang="ru-RU" sz="1600" dirty="0" smtClean="0">
                <a:solidFill>
                  <a:schemeClr val="bg2"/>
                </a:solidFill>
              </a:rPr>
              <a:t> – 40 </a:t>
            </a:r>
            <a:r>
              <a:rPr lang="ru-RU" sz="1600" dirty="0" err="1" smtClean="0">
                <a:solidFill>
                  <a:schemeClr val="bg2"/>
                </a:solidFill>
              </a:rPr>
              <a:t>кв.м</a:t>
            </a:r>
            <a:r>
              <a:rPr lang="ru-RU" sz="1600" dirty="0" smtClean="0">
                <a:solidFill>
                  <a:schemeClr val="bg2"/>
                </a:solidFill>
              </a:rPr>
              <a:t>.</a:t>
            </a:r>
            <a:endParaRPr lang="en-US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Ø</a:t>
            </a:r>
            <a:r>
              <a:rPr lang="ru-RU" sz="1600" dirty="0" smtClean="0">
                <a:solidFill>
                  <a:schemeClr val="bg2"/>
                </a:solidFill>
              </a:rPr>
              <a:t> бурения – </a:t>
            </a:r>
            <a:r>
              <a:rPr lang="en-US" sz="1600" dirty="0" smtClean="0">
                <a:solidFill>
                  <a:schemeClr val="bg2"/>
                </a:solidFill>
              </a:rPr>
              <a:t>33</a:t>
            </a:r>
            <a:r>
              <a:rPr lang="ru-RU" sz="1600" dirty="0" smtClean="0">
                <a:solidFill>
                  <a:schemeClr val="bg2"/>
                </a:solidFill>
              </a:rPr>
              <a:t>-64 мм.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Min</a:t>
            </a:r>
            <a:r>
              <a:rPr lang="ru-RU" sz="1600" dirty="0" smtClean="0">
                <a:solidFill>
                  <a:schemeClr val="bg2"/>
                </a:solidFill>
              </a:rPr>
              <a:t>. размеры выработки – 3х3 м.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solidFill>
                  <a:schemeClr val="bg2"/>
                </a:solidFill>
              </a:rPr>
              <a:t>ДхШхВ</a:t>
            </a:r>
            <a:r>
              <a:rPr lang="ru-RU" sz="1600" dirty="0" smtClean="0">
                <a:solidFill>
                  <a:schemeClr val="bg2"/>
                </a:solidFill>
              </a:rPr>
              <a:t> – 11 900 х 1 870 х 3 100 мм.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Перфоратор – </a:t>
            </a:r>
            <a:r>
              <a:rPr lang="en-US" sz="1600" dirty="0" smtClean="0">
                <a:solidFill>
                  <a:schemeClr val="bg2"/>
                </a:solidFill>
              </a:rPr>
              <a:t>HLX5-MX</a:t>
            </a:r>
            <a:endParaRPr lang="ru-RU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Масса установки – 16 000 кг.</a:t>
            </a:r>
            <a:endParaRPr lang="ru-RU" sz="1600" dirty="0">
              <a:solidFill>
                <a:schemeClr val="bg2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753" y="3363216"/>
            <a:ext cx="6017734" cy="3284640"/>
          </a:xfrm>
          <a:prstGeom prst="rect">
            <a:avLst/>
          </a:prstGeom>
        </p:spPr>
      </p:pic>
      <p:sp>
        <p:nvSpPr>
          <p:cNvPr id="26" name="Текст 2"/>
          <p:cNvSpPr txBox="1">
            <a:spLocks/>
          </p:cNvSpPr>
          <p:nvPr/>
        </p:nvSpPr>
        <p:spPr>
          <a:xfrm>
            <a:off x="6675480" y="1767028"/>
            <a:ext cx="1285927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D629"/>
                </a:solidFill>
              </a:rPr>
              <a:t>DF-C2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30686" y="2051819"/>
            <a:ext cx="4050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Зона </a:t>
            </a:r>
            <a:r>
              <a:rPr lang="ru-RU" sz="1600" dirty="0" err="1" smtClean="0">
                <a:solidFill>
                  <a:schemeClr val="bg2"/>
                </a:solidFill>
              </a:rPr>
              <a:t>обуривания</a:t>
            </a:r>
            <a:r>
              <a:rPr lang="ru-RU" sz="1600" dirty="0" smtClean="0">
                <a:solidFill>
                  <a:schemeClr val="bg2"/>
                </a:solidFill>
              </a:rPr>
              <a:t> – 4</a:t>
            </a:r>
            <a:r>
              <a:rPr lang="en-US" sz="1600" dirty="0" smtClean="0">
                <a:solidFill>
                  <a:schemeClr val="bg2"/>
                </a:solidFill>
              </a:rPr>
              <a:t>9</a:t>
            </a:r>
            <a:r>
              <a:rPr lang="ru-RU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 err="1" smtClean="0">
                <a:solidFill>
                  <a:schemeClr val="bg2"/>
                </a:solidFill>
              </a:rPr>
              <a:t>кв.м</a:t>
            </a:r>
            <a:r>
              <a:rPr lang="ru-RU" sz="1600" dirty="0" smtClean="0">
                <a:solidFill>
                  <a:schemeClr val="bg2"/>
                </a:solidFill>
              </a:rPr>
              <a:t>.</a:t>
            </a:r>
            <a:endParaRPr lang="en-US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Ø</a:t>
            </a:r>
            <a:r>
              <a:rPr lang="ru-RU" sz="1600" dirty="0" smtClean="0">
                <a:solidFill>
                  <a:schemeClr val="bg2"/>
                </a:solidFill>
              </a:rPr>
              <a:t> бурения – </a:t>
            </a:r>
            <a:r>
              <a:rPr lang="en-US" sz="1600" dirty="0" smtClean="0">
                <a:solidFill>
                  <a:schemeClr val="bg2"/>
                </a:solidFill>
              </a:rPr>
              <a:t>33</a:t>
            </a:r>
            <a:r>
              <a:rPr lang="ru-RU" sz="1600" dirty="0" smtClean="0">
                <a:solidFill>
                  <a:schemeClr val="bg2"/>
                </a:solidFill>
              </a:rPr>
              <a:t>-64 мм.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Min</a:t>
            </a:r>
            <a:r>
              <a:rPr lang="ru-RU" sz="1600" dirty="0" smtClean="0">
                <a:solidFill>
                  <a:schemeClr val="bg2"/>
                </a:solidFill>
              </a:rPr>
              <a:t>. размеры выработки – 3</a:t>
            </a:r>
            <a:r>
              <a:rPr lang="en-US" sz="1600" dirty="0" smtClean="0">
                <a:solidFill>
                  <a:schemeClr val="bg2"/>
                </a:solidFill>
              </a:rPr>
              <a:t>,5</a:t>
            </a:r>
            <a:r>
              <a:rPr lang="ru-RU" sz="1600" dirty="0" smtClean="0">
                <a:solidFill>
                  <a:schemeClr val="bg2"/>
                </a:solidFill>
              </a:rPr>
              <a:t>х3</a:t>
            </a:r>
            <a:r>
              <a:rPr lang="en-US" sz="1600" dirty="0" smtClean="0">
                <a:solidFill>
                  <a:schemeClr val="bg2"/>
                </a:solidFill>
              </a:rPr>
              <a:t>,5</a:t>
            </a:r>
            <a:r>
              <a:rPr lang="ru-RU" sz="1600" dirty="0" smtClean="0">
                <a:solidFill>
                  <a:schemeClr val="bg2"/>
                </a:solidFill>
              </a:rPr>
              <a:t> м.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solidFill>
                  <a:schemeClr val="bg2"/>
                </a:solidFill>
              </a:rPr>
              <a:t>ДхШхВ</a:t>
            </a:r>
            <a:r>
              <a:rPr lang="ru-RU" sz="1600" dirty="0" smtClean="0">
                <a:solidFill>
                  <a:schemeClr val="bg2"/>
                </a:solidFill>
              </a:rPr>
              <a:t> – </a:t>
            </a:r>
            <a:r>
              <a:rPr lang="en-US" sz="1600" dirty="0" smtClean="0">
                <a:solidFill>
                  <a:schemeClr val="bg2"/>
                </a:solidFill>
              </a:rPr>
              <a:t>12 000 </a:t>
            </a:r>
            <a:r>
              <a:rPr lang="ru-RU" sz="1600" dirty="0" smtClean="0">
                <a:solidFill>
                  <a:schemeClr val="bg2"/>
                </a:solidFill>
              </a:rPr>
              <a:t>х </a:t>
            </a:r>
            <a:r>
              <a:rPr lang="en-US" sz="1600" dirty="0" smtClean="0">
                <a:solidFill>
                  <a:schemeClr val="bg2"/>
                </a:solidFill>
              </a:rPr>
              <a:t>2 150 </a:t>
            </a:r>
            <a:r>
              <a:rPr lang="ru-RU" sz="1600" dirty="0" smtClean="0">
                <a:solidFill>
                  <a:schemeClr val="bg2"/>
                </a:solidFill>
              </a:rPr>
              <a:t>х 3 </a:t>
            </a:r>
            <a:r>
              <a:rPr lang="en-US" sz="1600" dirty="0" smtClean="0">
                <a:solidFill>
                  <a:schemeClr val="bg2"/>
                </a:solidFill>
              </a:rPr>
              <a:t>2</a:t>
            </a:r>
            <a:r>
              <a:rPr lang="ru-RU" sz="1600" dirty="0" smtClean="0">
                <a:solidFill>
                  <a:schemeClr val="bg2"/>
                </a:solidFill>
              </a:rPr>
              <a:t>00 мм.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Перфоратор – </a:t>
            </a:r>
            <a:r>
              <a:rPr lang="en-US" sz="1600" dirty="0" smtClean="0">
                <a:solidFill>
                  <a:schemeClr val="bg2"/>
                </a:solidFill>
              </a:rPr>
              <a:t>HLX5-MX</a:t>
            </a:r>
            <a:endParaRPr lang="ru-RU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Масса установки –</a:t>
            </a:r>
            <a:r>
              <a:rPr lang="en-US" sz="1600" dirty="0" smtClean="0">
                <a:solidFill>
                  <a:schemeClr val="bg2"/>
                </a:solidFill>
              </a:rPr>
              <a:t> 22</a:t>
            </a:r>
            <a:r>
              <a:rPr lang="ru-RU" sz="1600" dirty="0" smtClean="0">
                <a:solidFill>
                  <a:schemeClr val="bg2"/>
                </a:solidFill>
              </a:rPr>
              <a:t> 000 кг.</a:t>
            </a:r>
            <a:endParaRPr lang="ru-RU" sz="1600" dirty="0">
              <a:solidFill>
                <a:schemeClr val="bg2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0" b="23247"/>
          <a:stretch/>
        </p:blipFill>
        <p:spPr>
          <a:xfrm>
            <a:off x="150906" y="3512654"/>
            <a:ext cx="5281706" cy="279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0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0048"/>
            <a:ext cx="6026150" cy="1447800"/>
          </a:xfrm>
        </p:spPr>
        <p:txBody>
          <a:bodyPr/>
          <a:lstStyle/>
          <a:p>
            <a:r>
              <a:rPr lang="ru-RU" sz="3200" dirty="0" smtClean="0"/>
              <a:t>БУРОВЫЕ УСТАНОВКИ для бурения очистных скважин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8798" y="1704276"/>
            <a:ext cx="1285927" cy="28479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D629"/>
                </a:solidFill>
              </a:rPr>
              <a:t>D</a:t>
            </a:r>
            <a:r>
              <a:rPr lang="en-US" b="1" dirty="0">
                <a:solidFill>
                  <a:srgbClr val="FFD629"/>
                </a:solidFill>
              </a:rPr>
              <a:t>H</a:t>
            </a:r>
            <a:r>
              <a:rPr lang="en-US" b="1" dirty="0" smtClean="0">
                <a:solidFill>
                  <a:srgbClr val="FFD629"/>
                </a:solidFill>
              </a:rPr>
              <a:t>-B1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4003" y="1989067"/>
            <a:ext cx="4211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Глубина бурения </a:t>
            </a:r>
            <a:r>
              <a:rPr lang="en-US" sz="1600" dirty="0" smtClean="0">
                <a:solidFill>
                  <a:schemeClr val="bg2"/>
                </a:solidFill>
              </a:rPr>
              <a:t>max</a:t>
            </a:r>
            <a:r>
              <a:rPr lang="ru-RU" sz="1600" dirty="0" smtClean="0">
                <a:solidFill>
                  <a:schemeClr val="bg2"/>
                </a:solidFill>
              </a:rPr>
              <a:t> – 32 м.</a:t>
            </a:r>
            <a:endParaRPr lang="en-US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Ø</a:t>
            </a:r>
            <a:r>
              <a:rPr lang="ru-RU" sz="1600" dirty="0" smtClean="0">
                <a:solidFill>
                  <a:schemeClr val="bg2"/>
                </a:solidFill>
              </a:rPr>
              <a:t> бурения – 64-102 мм.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Min</a:t>
            </a:r>
            <a:r>
              <a:rPr lang="ru-RU" sz="1600" dirty="0" smtClean="0">
                <a:solidFill>
                  <a:schemeClr val="bg2"/>
                </a:solidFill>
              </a:rPr>
              <a:t>. размеры выработки – 3,8х3,8 м.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solidFill>
                  <a:schemeClr val="bg2"/>
                </a:solidFill>
              </a:rPr>
              <a:t>ДхШхВ</a:t>
            </a:r>
            <a:r>
              <a:rPr lang="ru-RU" sz="1600" dirty="0" smtClean="0">
                <a:solidFill>
                  <a:schemeClr val="bg2"/>
                </a:solidFill>
              </a:rPr>
              <a:t> – 9 800 х 2 000 х 3 100 мм.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Перфоратор – </a:t>
            </a:r>
            <a:r>
              <a:rPr lang="en-US" sz="1600" dirty="0" smtClean="0">
                <a:solidFill>
                  <a:schemeClr val="bg2"/>
                </a:solidFill>
              </a:rPr>
              <a:t>HL</a:t>
            </a:r>
            <a:r>
              <a:rPr lang="ru-RU" sz="1600" dirty="0" smtClean="0">
                <a:solidFill>
                  <a:schemeClr val="bg2"/>
                </a:solidFill>
              </a:rPr>
              <a:t>820</a:t>
            </a:r>
            <a:r>
              <a:rPr lang="en-US" sz="1600" dirty="0" smtClean="0">
                <a:solidFill>
                  <a:schemeClr val="bg2"/>
                </a:solidFill>
              </a:rPr>
              <a:t>ST-MX</a:t>
            </a:r>
            <a:endParaRPr lang="ru-RU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Масса установки – 18 000 кг.</a:t>
            </a:r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26" name="Текст 2"/>
          <p:cNvSpPr txBox="1">
            <a:spLocks/>
          </p:cNvSpPr>
          <p:nvPr/>
        </p:nvSpPr>
        <p:spPr>
          <a:xfrm>
            <a:off x="4537997" y="1704276"/>
            <a:ext cx="1285927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rgbClr val="FFD629"/>
                </a:solidFill>
              </a:rPr>
              <a:t>DH-C1</a:t>
            </a:r>
            <a:endParaRPr lang="ru-RU" b="1" dirty="0">
              <a:solidFill>
                <a:srgbClr val="FFD629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93202" y="1989067"/>
            <a:ext cx="4211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Зона </a:t>
            </a:r>
            <a:r>
              <a:rPr lang="ru-RU" sz="1600" dirty="0" err="1" smtClean="0">
                <a:solidFill>
                  <a:schemeClr val="bg2"/>
                </a:solidFill>
              </a:rPr>
              <a:t>обуривания</a:t>
            </a:r>
            <a:r>
              <a:rPr lang="ru-RU" sz="1600" dirty="0" smtClean="0">
                <a:solidFill>
                  <a:schemeClr val="bg2"/>
                </a:solidFill>
              </a:rPr>
              <a:t> – 45 м.</a:t>
            </a:r>
            <a:endParaRPr lang="en-US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Ø</a:t>
            </a:r>
            <a:r>
              <a:rPr lang="ru-RU" sz="1600" dirty="0" smtClean="0">
                <a:solidFill>
                  <a:schemeClr val="bg2"/>
                </a:solidFill>
              </a:rPr>
              <a:t> бурения – 89-127 мм.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Min</a:t>
            </a:r>
            <a:r>
              <a:rPr lang="ru-RU" sz="1600" dirty="0" smtClean="0">
                <a:solidFill>
                  <a:schemeClr val="bg2"/>
                </a:solidFill>
              </a:rPr>
              <a:t>. размеры выработки – 3</a:t>
            </a:r>
            <a:r>
              <a:rPr lang="en-US" sz="1600" dirty="0" smtClean="0">
                <a:solidFill>
                  <a:schemeClr val="bg2"/>
                </a:solidFill>
              </a:rPr>
              <a:t>,</a:t>
            </a:r>
            <a:r>
              <a:rPr lang="ru-RU" sz="1600" dirty="0" smtClean="0">
                <a:solidFill>
                  <a:schemeClr val="bg2"/>
                </a:solidFill>
              </a:rPr>
              <a:t>6х3</a:t>
            </a:r>
            <a:r>
              <a:rPr lang="en-US" sz="1600" dirty="0" smtClean="0">
                <a:solidFill>
                  <a:schemeClr val="bg2"/>
                </a:solidFill>
              </a:rPr>
              <a:t>,</a:t>
            </a:r>
            <a:r>
              <a:rPr lang="ru-RU" sz="1600" dirty="0" smtClean="0">
                <a:solidFill>
                  <a:schemeClr val="bg2"/>
                </a:solidFill>
              </a:rPr>
              <a:t>6 м.</a:t>
            </a:r>
          </a:p>
          <a:p>
            <a:pPr marL="285750" indent="-285750">
              <a:buFontTx/>
              <a:buChar char="-"/>
            </a:pPr>
            <a:r>
              <a:rPr lang="ru-RU" sz="1600" dirty="0" err="1" smtClean="0">
                <a:solidFill>
                  <a:schemeClr val="bg2"/>
                </a:solidFill>
              </a:rPr>
              <a:t>ДхШхВ</a:t>
            </a:r>
            <a:r>
              <a:rPr lang="ru-RU" sz="1600" dirty="0" smtClean="0">
                <a:solidFill>
                  <a:schemeClr val="bg2"/>
                </a:solidFill>
              </a:rPr>
              <a:t> – 11 300 х </a:t>
            </a:r>
            <a:r>
              <a:rPr lang="en-US" sz="1600" dirty="0" smtClean="0">
                <a:solidFill>
                  <a:schemeClr val="bg2"/>
                </a:solidFill>
              </a:rPr>
              <a:t>2 </a:t>
            </a:r>
            <a:r>
              <a:rPr lang="ru-RU" sz="1600" dirty="0" smtClean="0">
                <a:solidFill>
                  <a:schemeClr val="bg2"/>
                </a:solidFill>
              </a:rPr>
              <a:t>400</a:t>
            </a:r>
            <a:r>
              <a:rPr lang="en-US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 smtClean="0">
                <a:solidFill>
                  <a:schemeClr val="bg2"/>
                </a:solidFill>
              </a:rPr>
              <a:t>х 3 450 мм.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Перфоратор – </a:t>
            </a:r>
            <a:r>
              <a:rPr lang="en-US" sz="1600" dirty="0" smtClean="0">
                <a:solidFill>
                  <a:schemeClr val="bg2"/>
                </a:solidFill>
              </a:rPr>
              <a:t>HL</a:t>
            </a:r>
            <a:r>
              <a:rPr lang="ru-RU" sz="1600" dirty="0" smtClean="0">
                <a:solidFill>
                  <a:schemeClr val="bg2"/>
                </a:solidFill>
              </a:rPr>
              <a:t>1560</a:t>
            </a:r>
            <a:r>
              <a:rPr lang="en-US" sz="1600" dirty="0" smtClean="0">
                <a:solidFill>
                  <a:schemeClr val="bg2"/>
                </a:solidFill>
              </a:rPr>
              <a:t>ST-MX</a:t>
            </a:r>
            <a:endParaRPr lang="ru-RU" sz="1600" dirty="0" smtClean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Масса установки –</a:t>
            </a:r>
            <a:r>
              <a:rPr lang="en-US" sz="1600" dirty="0" smtClean="0">
                <a:solidFill>
                  <a:schemeClr val="bg2"/>
                </a:solidFill>
              </a:rPr>
              <a:t> 22</a:t>
            </a:r>
            <a:r>
              <a:rPr lang="ru-RU" sz="1600" dirty="0" smtClean="0">
                <a:solidFill>
                  <a:schemeClr val="bg2"/>
                </a:solidFill>
              </a:rPr>
              <a:t> 500 кг.</a:t>
            </a:r>
            <a:endParaRPr lang="ru-RU" sz="1600" dirty="0">
              <a:solidFill>
                <a:schemeClr val="bg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" t="18897" r="3046" b="18123"/>
          <a:stretch/>
        </p:blipFill>
        <p:spPr>
          <a:xfrm>
            <a:off x="328108" y="3566674"/>
            <a:ext cx="4835563" cy="32906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334" y="2050120"/>
            <a:ext cx="8708800" cy="48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1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69" y="181114"/>
            <a:ext cx="6026150" cy="772354"/>
          </a:xfrm>
        </p:spPr>
        <p:txBody>
          <a:bodyPr/>
          <a:lstStyle/>
          <a:p>
            <a:r>
              <a:rPr lang="ru-RU" sz="2400" dirty="0" smtClean="0"/>
              <a:t>БУРОВЫЕ УСТАНОВКИ </a:t>
            </a:r>
            <a:br>
              <a:rPr lang="ru-RU" sz="2400" dirty="0" smtClean="0"/>
            </a:br>
            <a:r>
              <a:rPr lang="ru-RU" sz="2400" dirty="0" smtClean="0"/>
              <a:t>ДЛЯ МОНТАЖА АНКЕРНОЙ КРЕПИ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8730" y="1746292"/>
            <a:ext cx="1285927" cy="284791"/>
          </a:xfrm>
        </p:spPr>
        <p:txBody>
          <a:bodyPr/>
          <a:lstStyle/>
          <a:p>
            <a:pPr algn="ctr"/>
            <a:r>
              <a:rPr lang="en-US" sz="2400" b="1" dirty="0" smtClean="0">
                <a:solidFill>
                  <a:srgbClr val="FFD629"/>
                </a:solidFill>
              </a:rPr>
              <a:t>D</a:t>
            </a:r>
            <a:r>
              <a:rPr lang="en-US" sz="2400" b="1" dirty="0">
                <a:solidFill>
                  <a:srgbClr val="FFD629"/>
                </a:solidFill>
              </a:rPr>
              <a:t>R</a:t>
            </a:r>
            <a:r>
              <a:rPr lang="en-US" sz="2400" b="1" dirty="0" smtClean="0">
                <a:solidFill>
                  <a:srgbClr val="FFD629"/>
                </a:solidFill>
              </a:rPr>
              <a:t>-B1</a:t>
            </a:r>
            <a:endParaRPr lang="ru-RU" sz="2400" b="1" dirty="0">
              <a:solidFill>
                <a:srgbClr val="FFD62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161" y="2105230"/>
            <a:ext cx="47490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/>
                </a:solidFill>
              </a:rPr>
              <a:t>Вращение буровой головки – 360°</a:t>
            </a:r>
            <a:endParaRPr lang="en-US" sz="1600" dirty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bg2"/>
                </a:solidFill>
              </a:rPr>
              <a:t>Ø</a:t>
            </a:r>
            <a:r>
              <a:rPr lang="ru-RU" sz="1600" dirty="0">
                <a:solidFill>
                  <a:schemeClr val="bg2"/>
                </a:solidFill>
              </a:rPr>
              <a:t> шпура – 33-43 мм.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bg2"/>
                </a:solidFill>
              </a:rPr>
              <a:t>Min</a:t>
            </a:r>
            <a:r>
              <a:rPr lang="ru-RU" sz="1600" dirty="0">
                <a:solidFill>
                  <a:schemeClr val="bg2"/>
                </a:solidFill>
              </a:rPr>
              <a:t>. Рабочая высота – 4,1 м.</a:t>
            </a:r>
          </a:p>
          <a:p>
            <a:pPr marL="285750" indent="-285750">
              <a:buFontTx/>
              <a:buChar char="-"/>
            </a:pPr>
            <a:r>
              <a:rPr lang="ru-RU" sz="1600" dirty="0" err="1">
                <a:solidFill>
                  <a:schemeClr val="bg2"/>
                </a:solidFill>
              </a:rPr>
              <a:t>ДхШхВ</a:t>
            </a:r>
            <a:r>
              <a:rPr lang="ru-RU" sz="1600" dirty="0">
                <a:solidFill>
                  <a:schemeClr val="bg2"/>
                </a:solidFill>
              </a:rPr>
              <a:t> – 12 000 х 1 870 х 3 100 мм.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/>
                </a:solidFill>
              </a:rPr>
              <a:t>Перфоратор – </a:t>
            </a:r>
            <a:r>
              <a:rPr lang="en-US" sz="1600" dirty="0">
                <a:solidFill>
                  <a:schemeClr val="bg2"/>
                </a:solidFill>
              </a:rPr>
              <a:t>RD314-MX</a:t>
            </a:r>
            <a:endParaRPr lang="ru-RU" sz="1600" dirty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/>
                </a:solidFill>
              </a:rPr>
              <a:t>Масса установки – 18 000 кг.</a:t>
            </a:r>
          </a:p>
        </p:txBody>
      </p:sp>
      <p:sp>
        <p:nvSpPr>
          <p:cNvPr id="26" name="Текст 2"/>
          <p:cNvSpPr txBox="1">
            <a:spLocks/>
          </p:cNvSpPr>
          <p:nvPr/>
        </p:nvSpPr>
        <p:spPr>
          <a:xfrm>
            <a:off x="5950760" y="1746292"/>
            <a:ext cx="1285927" cy="284791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D629"/>
                </a:solidFill>
              </a:rPr>
              <a:t>DR-C1</a:t>
            </a:r>
            <a:endParaRPr lang="ru-RU" sz="2400" b="1" dirty="0">
              <a:solidFill>
                <a:srgbClr val="FFD629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72042" y="2105226"/>
            <a:ext cx="50488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2"/>
                </a:solidFill>
              </a:rPr>
              <a:t>Вращение буровой головки </a:t>
            </a:r>
            <a:r>
              <a:rPr lang="ru-RU" sz="1600" dirty="0">
                <a:solidFill>
                  <a:schemeClr val="bg2"/>
                </a:solidFill>
              </a:rPr>
              <a:t>– 360</a:t>
            </a:r>
            <a:r>
              <a:rPr lang="ru-RU" sz="1600" dirty="0" smtClean="0">
                <a:solidFill>
                  <a:schemeClr val="bg2"/>
                </a:solidFill>
              </a:rPr>
              <a:t>°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2"/>
                </a:solidFill>
              </a:rPr>
              <a:t>Ø</a:t>
            </a:r>
            <a:r>
              <a:rPr lang="ru-RU" sz="1600" dirty="0" smtClean="0">
                <a:solidFill>
                  <a:schemeClr val="bg2"/>
                </a:solidFill>
              </a:rPr>
              <a:t> шпура </a:t>
            </a:r>
            <a:r>
              <a:rPr lang="ru-RU" sz="1600" dirty="0">
                <a:solidFill>
                  <a:schemeClr val="bg2"/>
                </a:solidFill>
              </a:rPr>
              <a:t>– </a:t>
            </a:r>
            <a:r>
              <a:rPr lang="en-US" sz="1600" dirty="0">
                <a:solidFill>
                  <a:schemeClr val="bg2"/>
                </a:solidFill>
              </a:rPr>
              <a:t>33</a:t>
            </a:r>
            <a:r>
              <a:rPr lang="ru-RU" sz="1600" dirty="0" smtClean="0">
                <a:solidFill>
                  <a:schemeClr val="bg2"/>
                </a:solidFill>
              </a:rPr>
              <a:t>-54 </a:t>
            </a:r>
            <a:r>
              <a:rPr lang="ru-RU" sz="1600" dirty="0">
                <a:solidFill>
                  <a:schemeClr val="bg2"/>
                </a:solidFill>
              </a:rPr>
              <a:t>мм.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bg2"/>
                </a:solidFill>
              </a:rPr>
              <a:t>Min</a:t>
            </a:r>
            <a:r>
              <a:rPr lang="ru-RU" sz="1600" dirty="0">
                <a:solidFill>
                  <a:schemeClr val="bg2"/>
                </a:solidFill>
              </a:rPr>
              <a:t>. </a:t>
            </a:r>
            <a:r>
              <a:rPr lang="ru-RU" sz="1600" dirty="0" smtClean="0">
                <a:solidFill>
                  <a:schemeClr val="bg2"/>
                </a:solidFill>
              </a:rPr>
              <a:t>рабочая высота </a:t>
            </a:r>
            <a:r>
              <a:rPr lang="ru-RU" sz="1600" dirty="0">
                <a:solidFill>
                  <a:schemeClr val="bg2"/>
                </a:solidFill>
              </a:rPr>
              <a:t>– </a:t>
            </a:r>
            <a:r>
              <a:rPr lang="ru-RU" sz="1600" dirty="0" smtClean="0">
                <a:solidFill>
                  <a:schemeClr val="bg2"/>
                </a:solidFill>
              </a:rPr>
              <a:t>4,1 </a:t>
            </a:r>
            <a:r>
              <a:rPr lang="ru-RU" sz="1600" dirty="0">
                <a:solidFill>
                  <a:schemeClr val="bg2"/>
                </a:solidFill>
              </a:rPr>
              <a:t>м.</a:t>
            </a:r>
          </a:p>
          <a:p>
            <a:pPr marL="285750" indent="-285750">
              <a:buFontTx/>
              <a:buChar char="-"/>
            </a:pPr>
            <a:r>
              <a:rPr lang="ru-RU" sz="1600" dirty="0" err="1">
                <a:solidFill>
                  <a:schemeClr val="bg2"/>
                </a:solidFill>
              </a:rPr>
              <a:t>ДхШхВ</a:t>
            </a:r>
            <a:r>
              <a:rPr lang="ru-RU" sz="1600" dirty="0">
                <a:solidFill>
                  <a:schemeClr val="bg2"/>
                </a:solidFill>
              </a:rPr>
              <a:t> – </a:t>
            </a:r>
            <a:r>
              <a:rPr lang="en-US" sz="1600" dirty="0">
                <a:solidFill>
                  <a:schemeClr val="bg2"/>
                </a:solidFill>
              </a:rPr>
              <a:t>12 </a:t>
            </a:r>
            <a:r>
              <a:rPr lang="ru-RU" sz="1600" dirty="0" smtClean="0">
                <a:solidFill>
                  <a:schemeClr val="bg2"/>
                </a:solidFill>
              </a:rPr>
              <a:t>1</a:t>
            </a:r>
            <a:r>
              <a:rPr lang="en-US" sz="1600" dirty="0" smtClean="0">
                <a:solidFill>
                  <a:schemeClr val="bg2"/>
                </a:solidFill>
              </a:rPr>
              <a:t>00 </a:t>
            </a:r>
            <a:r>
              <a:rPr lang="ru-RU" sz="1600" dirty="0">
                <a:solidFill>
                  <a:schemeClr val="bg2"/>
                </a:solidFill>
              </a:rPr>
              <a:t>х </a:t>
            </a:r>
            <a:r>
              <a:rPr lang="en-US" sz="1600" dirty="0">
                <a:solidFill>
                  <a:schemeClr val="bg2"/>
                </a:solidFill>
              </a:rPr>
              <a:t>2 150 </a:t>
            </a:r>
            <a:r>
              <a:rPr lang="ru-RU" sz="1600" dirty="0">
                <a:solidFill>
                  <a:schemeClr val="bg2"/>
                </a:solidFill>
              </a:rPr>
              <a:t>х 3 </a:t>
            </a:r>
            <a:r>
              <a:rPr lang="en-US" sz="1600" dirty="0">
                <a:solidFill>
                  <a:schemeClr val="bg2"/>
                </a:solidFill>
              </a:rPr>
              <a:t>2</a:t>
            </a:r>
            <a:r>
              <a:rPr lang="ru-RU" sz="1600" dirty="0">
                <a:solidFill>
                  <a:schemeClr val="bg2"/>
                </a:solidFill>
              </a:rPr>
              <a:t>00 мм.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/>
                </a:solidFill>
              </a:rPr>
              <a:t>Перфоратор – </a:t>
            </a:r>
            <a:r>
              <a:rPr lang="en-US" sz="1600" dirty="0" smtClean="0">
                <a:solidFill>
                  <a:schemeClr val="bg2"/>
                </a:solidFill>
              </a:rPr>
              <a:t>RD314-</a:t>
            </a:r>
            <a:r>
              <a:rPr lang="ru-RU" sz="1600" dirty="0" smtClean="0">
                <a:solidFill>
                  <a:schemeClr val="bg2"/>
                </a:solidFill>
              </a:rPr>
              <a:t>МХ</a:t>
            </a:r>
            <a:endParaRPr lang="ru-RU" sz="1600" dirty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chemeClr val="bg2"/>
                </a:solidFill>
              </a:rPr>
              <a:t>Масса установки –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 smtClean="0">
                <a:solidFill>
                  <a:schemeClr val="bg2"/>
                </a:solidFill>
              </a:rPr>
              <a:t>20</a:t>
            </a:r>
            <a:r>
              <a:rPr lang="ru-RU" sz="1600" dirty="0" smtClean="0">
                <a:solidFill>
                  <a:schemeClr val="bg2"/>
                </a:solidFill>
              </a:rPr>
              <a:t> </a:t>
            </a:r>
            <a:r>
              <a:rPr lang="ru-RU" sz="1600" dirty="0">
                <a:solidFill>
                  <a:schemeClr val="bg2"/>
                </a:solidFill>
              </a:rPr>
              <a:t>000 кг.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19434" r="3726" b="19041"/>
          <a:stretch/>
        </p:blipFill>
        <p:spPr>
          <a:xfrm>
            <a:off x="86129" y="2790930"/>
            <a:ext cx="6043057" cy="40363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6" r="24695" b="3202"/>
          <a:stretch/>
        </p:blipFill>
        <p:spPr>
          <a:xfrm>
            <a:off x="6509626" y="2221032"/>
            <a:ext cx="5049572" cy="464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2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СОБСТВЕННАЯ </a:t>
            </a:r>
            <a:br>
              <a:rPr lang="ru-RU" sz="3200" dirty="0" smtClean="0"/>
            </a:br>
            <a:r>
              <a:rPr lang="ru-RU" sz="3200" dirty="0" smtClean="0"/>
              <a:t>СЕРВИСНАЯ СЛУЖБА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" y="2336621"/>
            <a:ext cx="6162114" cy="4108076"/>
          </a:xfrm>
          <a:prstGeom prst="rect">
            <a:avLst/>
          </a:prstGeom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6323466" y="2336621"/>
            <a:ext cx="4351013" cy="1134498"/>
          </a:xfrm>
          <a:prstGeom prst="rect">
            <a:avLst/>
          </a:prstGeom>
          <a:noFill/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srgbClr val="FFD629"/>
                </a:solidFill>
              </a:rPr>
              <a:t>Отдельное подразделение компании, укомплектованное высококлассными сервисными </a:t>
            </a:r>
            <a:r>
              <a:rPr lang="ru-RU" sz="2200" b="1" dirty="0" err="1" smtClean="0">
                <a:solidFill>
                  <a:srgbClr val="FFD629"/>
                </a:solidFill>
              </a:rPr>
              <a:t>инеженерами</a:t>
            </a:r>
            <a:r>
              <a:rPr lang="ru-RU" sz="2200" b="1" dirty="0" smtClean="0">
                <a:solidFill>
                  <a:srgbClr val="FFD629"/>
                </a:solidFill>
              </a:rPr>
              <a:t>:</a:t>
            </a:r>
            <a:endParaRPr lang="ru-RU" sz="2200" b="1" dirty="0">
              <a:solidFill>
                <a:srgbClr val="FFD62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3466" y="3751881"/>
            <a:ext cx="57461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Сервисные центры на территории заказчика в регионах РФ: Гай, Белгород, Мурманск, Мирный, Норильск, </a:t>
            </a:r>
            <a:r>
              <a:rPr lang="ru-RU" sz="1600" dirty="0" err="1" smtClean="0">
                <a:solidFill>
                  <a:schemeClr val="bg1"/>
                </a:solidFill>
              </a:rPr>
              <a:t>Сатка</a:t>
            </a:r>
            <a:r>
              <a:rPr lang="ru-RU" sz="1600" dirty="0" smtClean="0">
                <a:solidFill>
                  <a:schemeClr val="bg1"/>
                </a:solidFill>
              </a:rPr>
              <a:t>, Учалы.</a:t>
            </a:r>
            <a:endParaRPr lang="ru-RU" sz="16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Сокращает время </a:t>
            </a:r>
            <a:r>
              <a:rPr lang="ru-RU" sz="1600" dirty="0">
                <a:solidFill>
                  <a:schemeClr val="bg1"/>
                </a:solidFill>
              </a:rPr>
              <a:t>простоев оборудования;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Содействует увеличению </a:t>
            </a:r>
            <a:r>
              <a:rPr lang="ru-RU" sz="1600" dirty="0">
                <a:solidFill>
                  <a:schemeClr val="bg1"/>
                </a:solidFill>
              </a:rPr>
              <a:t>сроков службы техники;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Способствует повышению </a:t>
            </a:r>
            <a:r>
              <a:rPr lang="ru-RU" sz="1600" dirty="0">
                <a:solidFill>
                  <a:schemeClr val="bg1"/>
                </a:solidFill>
              </a:rPr>
              <a:t>КТГ эксплуатируемой техники;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Оптимизирует БВР </a:t>
            </a:r>
            <a:r>
              <a:rPr lang="ru-RU" sz="1600" dirty="0">
                <a:solidFill>
                  <a:schemeClr val="bg1"/>
                </a:solidFill>
              </a:rPr>
              <a:t>на предприятии Заказчика.</a:t>
            </a:r>
          </a:p>
        </p:txBody>
      </p:sp>
    </p:spTree>
    <p:extLst>
      <p:ext uri="{BB962C8B-B14F-4D97-AF65-F5344CB8AC3E}">
        <p14:creationId xmlns:p14="http://schemas.microsoft.com/office/powerpoint/2010/main" val="18835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972618"/>
            <a:ext cx="11585614" cy="1912938"/>
          </a:xfrm>
        </p:spPr>
        <p:txBody>
          <a:bodyPr/>
          <a:lstStyle/>
          <a:p>
            <a:r>
              <a:rPr lang="ru-RU" sz="4400" dirty="0" smtClean="0">
                <a:solidFill>
                  <a:schemeClr val="accent5"/>
                </a:solidFill>
              </a:rPr>
              <a:t>Стратегия </a:t>
            </a:r>
            <a:r>
              <a:rPr lang="ru-RU" sz="4400" dirty="0">
                <a:solidFill>
                  <a:schemeClr val="accent5"/>
                </a:solidFill>
              </a:rPr>
              <a:t>развития </a:t>
            </a:r>
            <a:r>
              <a:rPr lang="ru-RU" sz="4400" dirty="0" smtClean="0">
                <a:solidFill>
                  <a:schemeClr val="accent5"/>
                </a:solidFill>
              </a:rPr>
              <a:t/>
            </a:r>
            <a:br>
              <a:rPr lang="ru-RU" sz="4400" dirty="0" smtClean="0">
                <a:solidFill>
                  <a:schemeClr val="accent5"/>
                </a:solidFill>
              </a:rPr>
            </a:br>
            <a:r>
              <a:rPr lang="ru-RU" sz="4400" dirty="0" smtClean="0">
                <a:solidFill>
                  <a:schemeClr val="accent5"/>
                </a:solidFill>
              </a:rPr>
              <a:t>автоматизации буровых</a:t>
            </a:r>
            <a:br>
              <a:rPr lang="ru-RU" sz="4400" dirty="0" smtClean="0">
                <a:solidFill>
                  <a:schemeClr val="accent5"/>
                </a:solidFill>
              </a:rPr>
            </a:br>
            <a:r>
              <a:rPr lang="ru-RU" sz="4400" dirty="0" smtClean="0">
                <a:solidFill>
                  <a:schemeClr val="accent5"/>
                </a:solidFill>
              </a:rPr>
              <a:t>установок </a:t>
            </a:r>
            <a:r>
              <a:rPr lang="ru-RU" sz="4400" dirty="0">
                <a:solidFill>
                  <a:schemeClr val="accent5"/>
                </a:solidFill>
              </a:rPr>
              <a:t>АО «МХ</a:t>
            </a:r>
            <a:r>
              <a:rPr lang="ru-RU" sz="4400" dirty="0" smtClean="0">
                <a:solidFill>
                  <a:schemeClr val="accent5"/>
                </a:solidFill>
              </a:rPr>
              <a:t>».</a:t>
            </a:r>
            <a:br>
              <a:rPr lang="ru-RU" sz="4400" dirty="0" smtClean="0">
                <a:solidFill>
                  <a:schemeClr val="accent5"/>
                </a:solidFill>
              </a:rPr>
            </a:br>
            <a:r>
              <a:rPr lang="ru-RU" sz="4400" dirty="0" smtClean="0">
                <a:solidFill>
                  <a:schemeClr val="accent5"/>
                </a:solidFill>
              </a:rPr>
              <a:t>Достижения.</a:t>
            </a:r>
            <a:r>
              <a:rPr lang="ru-RU" sz="4400" dirty="0">
                <a:solidFill>
                  <a:schemeClr val="accent5"/>
                </a:solidFill>
              </a:rPr>
              <a:t/>
            </a:r>
            <a:br>
              <a:rPr lang="ru-RU" sz="4400" dirty="0">
                <a:solidFill>
                  <a:schemeClr val="accent5"/>
                </a:solidFill>
              </a:rPr>
            </a:br>
            <a:endParaRPr lang="ru-RU" sz="4400" dirty="0">
              <a:solidFill>
                <a:schemeClr val="accent5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7002" y="5277452"/>
            <a:ext cx="9602788" cy="838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 smtClean="0"/>
              <a:t>РОССИЙСКИЙ ПРОИЗВОДИТЕЛЬ 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БУРОВОГО ОБОРУДОВАНИЯ И ИНСТРУМЕНТА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993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926436"/>
              </p:ext>
            </p:extLst>
          </p:nvPr>
        </p:nvGraphicFramePr>
        <p:xfrm>
          <a:off x="0" y="0"/>
          <a:ext cx="9986053" cy="6323208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496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19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8935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Уровни автоматизации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9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Ручное управление бурением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Ручное </a:t>
                      </a: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управление ходовой частью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Ведение журнала событий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Вывод аварийных сообщений на панель оператора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Передача данных на верхние уровни АСУ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Формирование отчетов о работе установки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Анализ статистических и текущих данных о работе установки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Вывод ретроспективных данных состояния установки диспетчеру 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Возможность интеграции в системы других производителей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44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Вывод паспорта </a:t>
                      </a: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бурения на монитор оператора. Привязка к карте рудника по отметкам маркшейдера (</a:t>
                      </a:r>
                      <a:r>
                        <a:rPr lang="ru-RU" sz="16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забуривание</a:t>
                      </a: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первого шпура)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Контроль соответствия параметров бурения карте бурения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161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Привязка машины к цифровой карте </a:t>
                      </a:r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рудника с помощью тахеометра и </a:t>
                      </a:r>
                      <a:r>
                        <a:rPr lang="en-US" sz="16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Wi-fi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Удаленное управление бурением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2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Удаленное управление ходовой частью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79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Вывод данных состояния установки диспетчеру </a:t>
                      </a:r>
                      <a:r>
                        <a:rPr lang="en-US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on</a:t>
                      </a: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-</a:t>
                      </a:r>
                      <a:r>
                        <a:rPr lang="en-US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line </a:t>
                      </a: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режиме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Автоматическое бурение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+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89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Автоматическое передвижение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8" marR="65288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0825" y="6482903"/>
            <a:ext cx="676275" cy="2190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81388" y="6410594"/>
            <a:ext cx="1584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Реализовано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13176" y="6482903"/>
            <a:ext cx="676275" cy="21907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20420" y="6410594"/>
            <a:ext cx="3448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В активной </a:t>
            </a:r>
            <a:r>
              <a:rPr lang="ru-RU" dirty="0">
                <a:solidFill>
                  <a:schemeClr val="tx2"/>
                </a:solidFill>
              </a:rPr>
              <a:t>стадии</a:t>
            </a:r>
            <a:r>
              <a:rPr lang="ru-RU" dirty="0" smtClean="0">
                <a:solidFill>
                  <a:schemeClr val="tx2"/>
                </a:solidFill>
              </a:rPr>
              <a:t> разработки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74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0670" y="5020908"/>
            <a:ext cx="2443265" cy="173393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8689" y="263429"/>
            <a:ext cx="3451861" cy="188411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470" y="1594852"/>
            <a:ext cx="2444334" cy="1463083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>
            <a:off x="2988088" y="1560893"/>
            <a:ext cx="1960807" cy="3939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2969344" y="2737984"/>
            <a:ext cx="1960807" cy="401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892" y="503589"/>
            <a:ext cx="963190" cy="945419"/>
          </a:xfrm>
          <a:prstGeom prst="rect">
            <a:avLst/>
          </a:prstGeom>
        </p:spPr>
      </p:pic>
      <p:sp>
        <p:nvSpPr>
          <p:cNvPr id="20" name="Плюс 19"/>
          <p:cNvSpPr/>
          <p:nvPr/>
        </p:nvSpPr>
        <p:spPr>
          <a:xfrm>
            <a:off x="1429491" y="789052"/>
            <a:ext cx="483695" cy="51373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углом вверх 20"/>
          <p:cNvSpPr/>
          <p:nvPr/>
        </p:nvSpPr>
        <p:spPr>
          <a:xfrm rot="5400000">
            <a:off x="-970853" y="4463213"/>
            <a:ext cx="3573257" cy="898611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углом вверх 21"/>
          <p:cNvSpPr/>
          <p:nvPr/>
        </p:nvSpPr>
        <p:spPr>
          <a:xfrm rot="5400000">
            <a:off x="1138932" y="3455101"/>
            <a:ext cx="1557032" cy="898611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088689" y="4639852"/>
            <a:ext cx="7166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Одна прошивка на все машины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Упрощение внесения изменений 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Упрощение обслуживания и обновления сервисной службой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Снижение времени разработки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Нет необходимости следить за всеми итерациями прошивок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Возможность передачи данных по </a:t>
            </a:r>
            <a:r>
              <a:rPr lang="en-US" dirty="0" smtClean="0">
                <a:solidFill>
                  <a:schemeClr val="bg1"/>
                </a:solidFill>
              </a:rPr>
              <a:t>Wi-Fi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4" name="Picture 2" descr="СПК1хх сенсорные панельные контроллеры с Etherne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107" y="614489"/>
            <a:ext cx="1030126" cy="78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66683" y="-11505"/>
            <a:ext cx="10327844" cy="122855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Программное обеспечение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32" y="3300796"/>
            <a:ext cx="3747797" cy="210813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0" b="23247"/>
          <a:stretch/>
        </p:blipFill>
        <p:spPr>
          <a:xfrm>
            <a:off x="4903376" y="1748327"/>
            <a:ext cx="4182748" cy="22162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5258" y="552062"/>
            <a:ext cx="1153637" cy="939792"/>
          </a:xfrm>
          <a:prstGeom prst="rect">
            <a:avLst/>
          </a:prstGeom>
        </p:spPr>
      </p:pic>
      <p:sp>
        <p:nvSpPr>
          <p:cNvPr id="28" name="Плюс 27"/>
          <p:cNvSpPr/>
          <p:nvPr/>
        </p:nvSpPr>
        <p:spPr>
          <a:xfrm>
            <a:off x="3218906" y="785615"/>
            <a:ext cx="483695" cy="51373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6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3"/>
          <p:cNvSpPr>
            <a:spLocks noGrp="1"/>
          </p:cNvSpPr>
          <p:nvPr>
            <p:ph type="title"/>
          </p:nvPr>
        </p:nvSpPr>
        <p:spPr>
          <a:xfrm>
            <a:off x="88209" y="-608878"/>
            <a:ext cx="11213432" cy="1912938"/>
          </a:xfrm>
        </p:spPr>
        <p:txBody>
          <a:bodyPr/>
          <a:lstStyle/>
          <a:p>
            <a:r>
              <a:rPr lang="ru-RU" sz="3600" dirty="0" smtClean="0">
                <a:solidFill>
                  <a:schemeClr val="accent5"/>
                </a:solidFill>
              </a:rPr>
              <a:t>Электрогидравлическая пропорциональная система управления</a:t>
            </a:r>
            <a:endParaRPr lang="ru-RU" sz="3600" dirty="0">
              <a:solidFill>
                <a:schemeClr val="accent5"/>
              </a:solidFill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61" y="2533657"/>
            <a:ext cx="1523488" cy="1543571"/>
          </a:xfrm>
          <a:prstGeom prst="rect">
            <a:avLst/>
          </a:prstGeom>
        </p:spPr>
      </p:pic>
      <p:sp>
        <p:nvSpPr>
          <p:cNvPr id="33" name="Стрелка вправо 32"/>
          <p:cNvSpPr/>
          <p:nvPr/>
        </p:nvSpPr>
        <p:spPr>
          <a:xfrm>
            <a:off x="2030403" y="3305443"/>
            <a:ext cx="1170469" cy="409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2202194" y="2823580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Сигнал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7931" y="2710300"/>
            <a:ext cx="3105611" cy="159986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685" y="1885753"/>
            <a:ext cx="2063872" cy="162447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448" y="3613060"/>
            <a:ext cx="2126346" cy="1240196"/>
          </a:xfrm>
          <a:prstGeom prst="rect">
            <a:avLst/>
          </a:prstGeom>
        </p:spPr>
      </p:pic>
      <p:sp>
        <p:nvSpPr>
          <p:cNvPr id="38" name="Стрелка вправо 37"/>
          <p:cNvSpPr/>
          <p:nvPr/>
        </p:nvSpPr>
        <p:spPr>
          <a:xfrm>
            <a:off x="5958439" y="3270621"/>
            <a:ext cx="1000125" cy="409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8364963" y="4412103"/>
            <a:ext cx="461404" cy="67003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5792709" y="2794746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Сигнал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51267" y="4576171"/>
            <a:ext cx="88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Масло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7290" y="5153368"/>
            <a:ext cx="3036252" cy="170463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10" y="4514094"/>
            <a:ext cx="3041548" cy="234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5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3"/>
          <p:cNvSpPr>
            <a:spLocks noGrp="1"/>
          </p:cNvSpPr>
          <p:nvPr>
            <p:ph type="title"/>
          </p:nvPr>
        </p:nvSpPr>
        <p:spPr>
          <a:xfrm>
            <a:off x="0" y="-154565"/>
            <a:ext cx="11585614" cy="1912938"/>
          </a:xfrm>
        </p:spPr>
        <p:txBody>
          <a:bodyPr/>
          <a:lstStyle/>
          <a:p>
            <a:r>
              <a:rPr lang="ru-RU" dirty="0" smtClean="0">
                <a:solidFill>
                  <a:schemeClr val="accent5"/>
                </a:solidFill>
              </a:rPr>
              <a:t>Особенности ПО</a:t>
            </a:r>
            <a:r>
              <a:rPr lang="ru-RU" sz="4400" dirty="0">
                <a:solidFill>
                  <a:schemeClr val="accent5"/>
                </a:solidFill>
              </a:rPr>
              <a:t/>
            </a:r>
            <a:br>
              <a:rPr lang="ru-RU" sz="4400" dirty="0">
                <a:solidFill>
                  <a:schemeClr val="accent5"/>
                </a:solidFill>
              </a:rPr>
            </a:br>
            <a:endParaRPr lang="ru-RU" sz="4400" dirty="0">
              <a:solidFill>
                <a:schemeClr val="accent5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6186" y="1758373"/>
            <a:ext cx="89057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Реализованные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Журналы наработки основных агрегатов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Фиксирование </a:t>
            </a:r>
            <a:r>
              <a:rPr lang="ru-RU" dirty="0">
                <a:solidFill>
                  <a:schemeClr val="bg1"/>
                </a:solidFill>
              </a:rPr>
              <a:t>перепадов напряжения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Лог файл критических </a:t>
            </a:r>
            <a:r>
              <a:rPr lang="ru-RU" dirty="0">
                <a:solidFill>
                  <a:schemeClr val="bg1"/>
                </a:solidFill>
              </a:rPr>
              <a:t>ошибок, который хранится в памяти буровой установки и его невозможно </a:t>
            </a:r>
            <a:r>
              <a:rPr lang="ru-RU" dirty="0" smtClean="0">
                <a:solidFill>
                  <a:schemeClr val="bg1"/>
                </a:solidFill>
              </a:rPr>
              <a:t>удалить с привязкой к наработке основных агрегатов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Сервисное меню, которое позволяет проверять цепи подключения в процессе </a:t>
            </a:r>
            <a:r>
              <a:rPr lang="ru-RU" dirty="0" smtClean="0">
                <a:solidFill>
                  <a:schemeClr val="bg1"/>
                </a:solidFill>
              </a:rPr>
              <a:t>сборки и </a:t>
            </a:r>
            <a:r>
              <a:rPr lang="ru-RU" dirty="0">
                <a:solidFill>
                  <a:schemeClr val="bg1"/>
                </a:solidFill>
              </a:rPr>
              <a:t>пуско-наладки, а так же при диагностике неисправностей.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Аппаратная </a:t>
            </a:r>
            <a:r>
              <a:rPr lang="ru-RU" dirty="0">
                <a:solidFill>
                  <a:schemeClr val="bg1"/>
                </a:solidFill>
              </a:rPr>
              <a:t>диагностика входных/выходных цепей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788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7584139" cy="1447800"/>
          </a:xfrm>
        </p:spPr>
        <p:txBody>
          <a:bodyPr/>
          <a:lstStyle/>
          <a:p>
            <a:r>
              <a:rPr lang="ru-RU" dirty="0" smtClean="0"/>
              <a:t>Автоматическое бурение одной скважины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447800"/>
            <a:ext cx="1252246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Автоматическое бурение одной скважины это первый шаг для реализации автоматического бурения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веера по электронному паспорту. 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Функционал: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Оператор выставляет буровой модуль на проектную скважину вручную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Оператор вручную забуривается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Оператор указывает проектную глубину скважины на панели оператора и нажимает кнопку «Бурение скважины в автоматическом режиме».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</a:rPr>
              <a:t>Машина самостоятельно отслеживает количество штанг, необходимых для бурения скважины, собирает и разбирает буровой став, включает и выключает перфоратор.</a:t>
            </a:r>
          </a:p>
          <a:p>
            <a:pPr lvl="1"/>
            <a:endParaRPr lang="ru-RU" sz="1600" dirty="0" smtClean="0">
              <a:solidFill>
                <a:schemeClr val="bg1"/>
              </a:solidFill>
            </a:endParaRP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Основной потенциал заключается в применении данного цикла в период смены машинистов, что позволяет получить 1 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дополнительную скважину без участия оператора. Следующий оператор приходит на уже разобранный став и установка готова бурить следующую скважину. 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Выгода от внедрения системы: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допустим что план в сутки на установку 250м бурения. Если проектная глубина скважины 35м, то выигрыш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производительности в суточном эквиваленте равен 35/250*100%=14%.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На данный момент система отлаживается в заводских условиях АО «МХ». Рассчитываем завершить промышленные </a:t>
            </a:r>
          </a:p>
          <a:p>
            <a:r>
              <a:rPr lang="ru-RU" sz="1600" dirty="0">
                <a:solidFill>
                  <a:schemeClr val="bg1"/>
                </a:solidFill>
              </a:rPr>
              <a:t>и</a:t>
            </a:r>
            <a:r>
              <a:rPr lang="ru-RU" sz="1600" dirty="0" smtClean="0">
                <a:solidFill>
                  <a:schemeClr val="bg1"/>
                </a:solidFill>
              </a:rPr>
              <a:t>спытания  до 30.04.2026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8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69" y="3725994"/>
            <a:ext cx="4203031" cy="254255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336883"/>
            <a:ext cx="10664792" cy="1447800"/>
          </a:xfrm>
        </p:spPr>
        <p:txBody>
          <a:bodyPr/>
          <a:lstStyle/>
          <a:p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паспорта бурения на монитор оператора. Привязка к карте рудника по отметкам </a:t>
            </a:r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маркшейдера.</a:t>
            </a:r>
            <a:r>
              <a:rPr lang="ru-RU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303E4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933" y="1502688"/>
            <a:ext cx="82946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Система «Помощник оператора»  или «Паспорт бурения»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 Принцип </a:t>
            </a:r>
            <a:r>
              <a:rPr lang="ru-RU" sz="1600" dirty="0">
                <a:solidFill>
                  <a:schemeClr val="bg1"/>
                </a:solidFill>
              </a:rPr>
              <a:t>работы: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Оператор буровой установки загружает в автоматизированную систему подготовленный паспорт (план) буровых работ;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Система выводит на монитор оператора точки из паспорта и «накладывает» на горную выработку;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Оператор буровой установки вручную позиционирует стрелу буровой установки на заданную маркшейдером точку и осуществляет «привязку» электронного паспорта;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Оператор буровой установки выполняет бурение выбранного шпура и перемещает стрелу на следующую точку, ориентируясь на показания монитора. Автоматизирования система позиционирования обеспечивает точное наведение стрелы в необходимую точку с необходимым углом, для выполнения 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буровых </a:t>
            </a:r>
            <a:r>
              <a:rPr lang="ru-RU" sz="1600" dirty="0">
                <a:solidFill>
                  <a:schemeClr val="bg1"/>
                </a:solidFill>
              </a:rPr>
              <a:t>работ;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Цикл повторяется.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</a:rPr>
              <a:t>  Автоматизированная </a:t>
            </a:r>
            <a:r>
              <a:rPr lang="ru-RU" sz="1600" dirty="0">
                <a:solidFill>
                  <a:schemeClr val="bg1"/>
                </a:solidFill>
              </a:rPr>
              <a:t>система управления выстроена на базе программно-аппаратных средств буровой установки с целью свободного и быстрого масштабирования системы.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</a:rPr>
              <a:t>Также автоматизированная система фиксирует выполнение запланированных работ и возможные отклонения (система </a:t>
            </a:r>
            <a:r>
              <a:rPr lang="ru-RU" sz="1600" dirty="0" err="1">
                <a:solidFill>
                  <a:schemeClr val="bg1"/>
                </a:solidFill>
              </a:rPr>
              <a:t>логирования</a:t>
            </a:r>
            <a:r>
              <a:rPr lang="ru-RU" sz="1600" dirty="0">
                <a:solidFill>
                  <a:schemeClr val="bg1"/>
                </a:solidFill>
              </a:rPr>
              <a:t>). Полученная информация позволяет учесть отклонения и выполнить корректировку последующих работ.</a:t>
            </a:r>
          </a:p>
        </p:txBody>
      </p:sp>
    </p:spTree>
    <p:extLst>
      <p:ext uri="{BB962C8B-B14F-4D97-AF65-F5344CB8AC3E}">
        <p14:creationId xmlns:p14="http://schemas.microsoft.com/office/powerpoint/2010/main" val="35850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336883"/>
            <a:ext cx="10664792" cy="1447800"/>
          </a:xfrm>
        </p:spPr>
        <p:txBody>
          <a:bodyPr/>
          <a:lstStyle/>
          <a:p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паспорта бурения на монитор оператора. Привязка к карте рудника по отметкам </a:t>
            </a:r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маркшейдера.</a:t>
            </a:r>
            <a:r>
              <a:rPr lang="ru-RU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303E48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933" y="1502688"/>
            <a:ext cx="82946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Текущий статус проекта.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600" y="1579103"/>
            <a:ext cx="3383400" cy="34230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890" y="1579103"/>
            <a:ext cx="1885710" cy="23763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491" y="5085760"/>
            <a:ext cx="5706509" cy="16251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71" y="3758782"/>
            <a:ext cx="3420641" cy="16410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441" y="1897649"/>
            <a:ext cx="6956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Составлено техническое задание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Выполнены расчеты кинематики движения стрелы;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Подготовлен комплект конструкторской документации на стрелу с датчиками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Выполнен подбор и закуп комплектующих АСУ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</a:rPr>
              <a:t>Для обеспечения высокой отказоустойчивости и защиты от внешних факторов, применены магнитострикционные датчики линейного положения, расположенные внутри гидравлических цилиндров.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</a:rPr>
              <a:t>Поворотные</a:t>
            </a:r>
            <a:r>
              <a:rPr lang="ru-RU" sz="16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механизмы оснащены абсолютными </a:t>
            </a:r>
            <a:r>
              <a:rPr lang="ru-RU" sz="1600" dirty="0" err="1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энкодерами</a:t>
            </a:r>
            <a:r>
              <a:rPr lang="ru-RU" sz="16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chemeClr val="bg1"/>
                </a:solidFill>
              </a:rPr>
              <a:t>вмонтированные</a:t>
            </a:r>
            <a:r>
              <a:rPr lang="ru-RU" sz="16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внутрь конструкции стрелы.</a:t>
            </a:r>
          </a:p>
          <a:p>
            <a:pPr marL="914400" lvl="1" indent="-457200">
              <a:buFont typeface="Arial" panose="020B0604020202020204" pitchFamily="34" charset="0"/>
              <a:buAutoNum type="arabicPeriod"/>
            </a:pPr>
            <a:endParaRPr lang="ru-RU" sz="16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Собрана стрела с датчиками. Полностью готова к заводским  испытаниям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Разработана математическая модель. 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Выполняется разработка ПО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Планируемая дата завершения заводских испытаний – 29.05.2026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7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225976"/>
            <a:ext cx="10664792" cy="1447800"/>
          </a:xfrm>
        </p:spPr>
        <p:txBody>
          <a:bodyPr/>
          <a:lstStyle/>
          <a:p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отчетов о </a:t>
            </a:r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работе </a:t>
            </a:r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буровых установок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8931" y="3023415"/>
            <a:ext cx="8294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Основные группы данных для отчета: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931" y="3392747"/>
            <a:ext cx="103641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Наработка основных узлов и агрегатов</a:t>
            </a:r>
          </a:p>
          <a:p>
            <a:pPr marL="457200" indent="-4572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Вывод критических ошибок с привязкой к наработке</a:t>
            </a:r>
          </a:p>
          <a:p>
            <a:pPr marL="457200" indent="-4572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Техническое обслуживание</a:t>
            </a:r>
          </a:p>
          <a:p>
            <a:pPr marL="457200" indent="-4572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Коэффициент технической готовности</a:t>
            </a:r>
            <a:endParaRPr lang="ru-RU" sz="16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Соответствие выполненных буровых работ проектным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931" y="5121202"/>
            <a:ext cx="69567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Стандарт для сбора и передачи данных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IREDES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SCADA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Свой вариант с возможностью конвертации данных по стандарту заказчика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722510"/>
            <a:ext cx="10379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</a:rPr>
              <a:t>Чтобы реализовать данную функцию необходима разработка программного обеспечения </a:t>
            </a:r>
            <a:r>
              <a:rPr lang="ru-RU" sz="1600" dirty="0">
                <a:solidFill>
                  <a:schemeClr val="bg1"/>
                </a:solidFill>
              </a:rPr>
              <a:t>нижнего уровня АСУ ТП на базе буровой установки для сбора информации о ее работе.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33909" y="5559823"/>
            <a:ext cx="4369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Отчет должен иметь возможность формироваться за период, обозначенный пользователем системы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449" y="2373700"/>
            <a:ext cx="5796551" cy="310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5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225976"/>
            <a:ext cx="7267074" cy="1447800"/>
          </a:xfrm>
        </p:spPr>
        <p:txBody>
          <a:bodyPr/>
          <a:lstStyle/>
          <a:p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статистических данных и текущих данных о работе установки</a:t>
            </a:r>
            <a:endParaRPr lang="ru-RU" sz="3200" dirty="0">
              <a:solidFill>
                <a:srgbClr val="303E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933" y="1502688"/>
            <a:ext cx="8294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Основные группы данных для отчета: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933" y="1587489"/>
            <a:ext cx="1036410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457200" indent="-457200">
              <a:buFontTx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Наработка основных узлов и </a:t>
            </a:r>
            <a:r>
              <a:rPr lang="ru-RU" sz="1600" dirty="0" smtClean="0">
                <a:solidFill>
                  <a:schemeClr val="bg1"/>
                </a:solidFill>
              </a:rPr>
              <a:t>агрегатов:</a:t>
            </a:r>
            <a:endParaRPr lang="ru-RU" sz="1600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>
                <a:solidFill>
                  <a:schemeClr val="bg1"/>
                </a:solidFill>
              </a:rPr>
              <a:t>П</a:t>
            </a:r>
            <a:r>
              <a:rPr lang="ru-RU" sz="1600" dirty="0" smtClean="0">
                <a:solidFill>
                  <a:schemeClr val="bg1"/>
                </a:solidFill>
              </a:rPr>
              <a:t>ерфоратора (</a:t>
            </a:r>
            <a:r>
              <a:rPr lang="ru-RU" sz="1600" dirty="0" err="1" smtClean="0">
                <a:solidFill>
                  <a:schemeClr val="bg1"/>
                </a:solidFill>
              </a:rPr>
              <a:t>уд.ч</a:t>
            </a:r>
            <a:r>
              <a:rPr lang="ru-RU" sz="1600" dirty="0" smtClean="0">
                <a:solidFill>
                  <a:schemeClr val="bg1"/>
                </a:solidFill>
              </a:rPr>
              <a:t>)</a:t>
            </a:r>
          </a:p>
          <a:p>
            <a:pPr marL="914400" lvl="1" indent="-457200">
              <a:buFont typeface="Arial" panose="020B0604020202020204" pitchFamily="34" charset="0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ДВС (</a:t>
            </a:r>
            <a:r>
              <a:rPr lang="ru-RU" sz="1600" dirty="0" err="1" smtClean="0">
                <a:solidFill>
                  <a:schemeClr val="bg1"/>
                </a:solidFill>
              </a:rPr>
              <a:t>м.ч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Компрессора (ч</a:t>
            </a:r>
            <a:r>
              <a:rPr lang="ru-RU" sz="1600" dirty="0">
                <a:solidFill>
                  <a:schemeClr val="bg1"/>
                </a:solidFill>
              </a:rPr>
              <a:t>)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Наработка </a:t>
            </a:r>
            <a:r>
              <a:rPr lang="ru-RU" sz="1600" dirty="0" err="1" smtClean="0">
                <a:solidFill>
                  <a:schemeClr val="bg1"/>
                </a:solidFill>
              </a:rPr>
              <a:t>маслостанции</a:t>
            </a:r>
            <a:r>
              <a:rPr lang="ru-RU" sz="1600" dirty="0" smtClean="0">
                <a:solidFill>
                  <a:schemeClr val="bg1"/>
                </a:solidFill>
              </a:rPr>
              <a:t> в (ч)</a:t>
            </a:r>
          </a:p>
          <a:p>
            <a:pPr marL="914400" lvl="1" indent="-457200">
              <a:buFont typeface="Arial" panose="020B0604020202020204" pitchFamily="34" charset="0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Количество пробуренных метров (м)</a:t>
            </a:r>
          </a:p>
          <a:p>
            <a:pPr marL="457200" indent="-457200"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Вывод критических ошибок с привязкой к </a:t>
            </a:r>
            <a:r>
              <a:rPr lang="ru-RU" sz="1600" dirty="0" smtClean="0">
                <a:solidFill>
                  <a:schemeClr val="bg1"/>
                </a:solidFill>
              </a:rPr>
              <a:t>наработке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Температура ОЖ ДВС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Температура масла в компрессоре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Низкое давление тормозной системы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err="1" smtClean="0">
                <a:solidFill>
                  <a:schemeClr val="bg1"/>
                </a:solidFill>
              </a:rPr>
              <a:t>И.тд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  <a:endParaRPr lang="ru-RU" sz="1600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Техническое </a:t>
            </a:r>
            <a:r>
              <a:rPr lang="ru-RU" sz="1600" dirty="0" smtClean="0">
                <a:solidFill>
                  <a:schemeClr val="bg1"/>
                </a:solidFill>
              </a:rPr>
              <a:t>обслуживание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Наработка до очередного ТО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Даты и наработки узлов при проведении прошлых ТО</a:t>
            </a:r>
          </a:p>
          <a:p>
            <a:pPr marL="457200" indent="-4572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Коэффициент технической готовности (%)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Простои в связи с отказами и ремонтами оборудования (внеплановое ТО)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Простои, связанные с плановым ТО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Соответствие выполненных буровых работ проектным</a:t>
            </a:r>
          </a:p>
          <a:p>
            <a:pPr marL="914400" lvl="1" indent="-457200">
              <a:buFont typeface="+mj-lt"/>
              <a:buAutoNum type="alphaLcPeriod"/>
            </a:pPr>
            <a:r>
              <a:rPr lang="ru-RU" sz="1600" dirty="0" smtClean="0">
                <a:solidFill>
                  <a:schemeClr val="bg1"/>
                </a:solidFill>
              </a:rPr>
              <a:t>Отслеживание всех параметров(глубина, направление, координаты начала и конца) фактически отбуренных шпуров и скважин относительно проектных</a:t>
            </a:r>
          </a:p>
          <a:p>
            <a:pPr marL="914400" lvl="1" indent="-457200">
              <a:buFont typeface="+mj-lt"/>
              <a:buAutoNum type="alphaLcPeriod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lphaLcPeriod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445" y="2555322"/>
            <a:ext cx="2605307" cy="252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5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333136"/>
            <a:ext cx="7267074" cy="1447800"/>
          </a:xfrm>
        </p:spPr>
        <p:txBody>
          <a:bodyPr/>
          <a:lstStyle/>
          <a:p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ретроспективных </a:t>
            </a:r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 состояния установки диспетчеру</a:t>
            </a:r>
            <a:b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rgbClr val="303E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502687"/>
            <a:ext cx="8294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Варианты реализации со стороны производителя СБУ: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933" y="1825853"/>
            <a:ext cx="1036410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1600" dirty="0" smtClean="0">
                <a:solidFill>
                  <a:schemeClr val="bg1"/>
                </a:solidFill>
              </a:rPr>
              <a:t>Wi-Fi </a:t>
            </a:r>
            <a:r>
              <a:rPr lang="ru-RU" sz="1600" dirty="0" smtClean="0">
                <a:solidFill>
                  <a:schemeClr val="bg1"/>
                </a:solidFill>
              </a:rPr>
              <a:t>приемник/транслятор – штатно установлен на все СБУ АО «МХ» 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+ Скорость обмена данными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+ Возможность дальнейшей автоматизации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+ Надежность системы. Не зависит от операторов.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Требуется развитая дорогостоящая инфраструктура связи в выработках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Сложность реализации в проходческих забоях</a:t>
            </a:r>
          </a:p>
          <a:p>
            <a:pPr marL="457200" indent="-457200">
              <a:buAutoNum type="arabicPeriod"/>
            </a:pPr>
            <a:r>
              <a:rPr lang="ru-RU" sz="1600" dirty="0" smtClean="0">
                <a:solidFill>
                  <a:schemeClr val="bg1"/>
                </a:solidFill>
              </a:rPr>
              <a:t>Переносной транслятор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+ Не требует развитой инфраструктуры связи в выработках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+ Автоматическая передача данных в базу данных 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Рудника при нахождении рядом с приемником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Требуется периодическая зарядка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Невозможность получения данных онлайн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Невозможность реализации более высокой степени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 автоматизации (удаленный мониторинг, управление)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- требует разработки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ru-RU" sz="1600" dirty="0" smtClean="0">
                <a:solidFill>
                  <a:schemeClr val="bg1"/>
                </a:solidFill>
              </a:rPr>
              <a:t>Флэш-накопитель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+ </a:t>
            </a:r>
            <a:r>
              <a:rPr lang="ru-RU" sz="1600" dirty="0">
                <a:solidFill>
                  <a:schemeClr val="bg1"/>
                </a:solidFill>
              </a:rPr>
              <a:t>Не требует развитой инфраструктуры связи в выработках</a:t>
            </a:r>
          </a:p>
          <a:p>
            <a:pPr lvl="1"/>
            <a:r>
              <a:rPr lang="ru-RU" sz="1600" dirty="0" smtClean="0">
                <a:solidFill>
                  <a:schemeClr val="bg1"/>
                </a:solidFill>
              </a:rPr>
              <a:t>+ </a:t>
            </a:r>
            <a:r>
              <a:rPr lang="ru-RU" sz="1600" dirty="0">
                <a:solidFill>
                  <a:schemeClr val="bg1"/>
                </a:solidFill>
              </a:rPr>
              <a:t>Н</a:t>
            </a:r>
            <a:r>
              <a:rPr lang="ru-RU" sz="1600" dirty="0" smtClean="0">
                <a:solidFill>
                  <a:schemeClr val="bg1"/>
                </a:solidFill>
              </a:rPr>
              <a:t>е требует разработки</a:t>
            </a:r>
          </a:p>
          <a:p>
            <a:pPr marL="742950" lvl="1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Ненадежность</a:t>
            </a:r>
            <a:endParaRPr lang="ru-RU" sz="1600" dirty="0">
              <a:solidFill>
                <a:schemeClr val="bg1"/>
              </a:solidFill>
            </a:endParaRPr>
          </a:p>
          <a:p>
            <a:pPr marL="742950" lvl="1" indent="-285750">
              <a:buFontTx/>
              <a:buChar char="-"/>
            </a:pPr>
            <a:r>
              <a:rPr lang="ru-RU" sz="1600" dirty="0">
                <a:solidFill>
                  <a:schemeClr val="bg1"/>
                </a:solidFill>
              </a:rPr>
              <a:t>Зависимость от </a:t>
            </a:r>
            <a:r>
              <a:rPr lang="ru-RU" sz="1600" dirty="0" smtClean="0">
                <a:solidFill>
                  <a:schemeClr val="bg1"/>
                </a:solidFill>
              </a:rPr>
              <a:t>оператора</a:t>
            </a:r>
            <a:endParaRPr lang="ru-RU" sz="1600" dirty="0">
              <a:solidFill>
                <a:schemeClr val="bg1"/>
              </a:solidFill>
            </a:endParaRPr>
          </a:p>
          <a:p>
            <a:pPr marL="742950" lvl="1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 </a:t>
            </a:r>
            <a:endParaRPr lang="ru-RU" sz="1600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lphaLcPeriod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lphaLcPeriod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 startAt="3"/>
            </a:pPr>
            <a:endParaRPr lang="ru-RU" sz="16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 startAt="3"/>
            </a:pP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833" y="3588948"/>
            <a:ext cx="1425925" cy="19012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758" y="1502687"/>
            <a:ext cx="4370242" cy="299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9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717727"/>
            <a:ext cx="7267074" cy="1447800"/>
          </a:xfrm>
        </p:spPr>
        <p:txBody>
          <a:bodyPr/>
          <a:lstStyle/>
          <a:p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интеграции </a:t>
            </a:r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других производителей</a:t>
            </a:r>
            <a:b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rgbClr val="303E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5156" y="1680858"/>
            <a:ext cx="8574957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Стандарт для сбора и передачи данных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IREDES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MES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bg1"/>
                </a:solidFill>
              </a:rPr>
              <a:t>SCADA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</a:rPr>
              <a:t>Свой вариант с возможностью конвертации данных по стандарту заказчика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15757"/>
            <a:ext cx="6904234" cy="1949770"/>
          </a:xfrm>
        </p:spPr>
        <p:txBody>
          <a:bodyPr/>
          <a:lstStyle/>
          <a:p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соответствия </a:t>
            </a:r>
            <a:b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параметров бурения карте бурения</a:t>
            </a:r>
            <a:b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rgbClr val="30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rgbClr val="303E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6217" y="1992587"/>
            <a:ext cx="81586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Сбор данных в процессе бурения шпура и их анализ для контроля соответствия карте бурения: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координаты точки забуривания (</a:t>
            </a:r>
            <a:r>
              <a:rPr lang="en-US" dirty="0" err="1">
                <a:solidFill>
                  <a:schemeClr val="bg1"/>
                </a:solidFill>
              </a:rPr>
              <a:t>x,y,z</a:t>
            </a:r>
            <a:r>
              <a:rPr lang="en-US" dirty="0">
                <a:solidFill>
                  <a:schemeClr val="bg1"/>
                </a:solidFill>
              </a:rPr>
              <a:t>)</a:t>
            </a:r>
            <a:r>
              <a:rPr lang="ru-RU" dirty="0">
                <a:solidFill>
                  <a:schemeClr val="bg1"/>
                </a:solidFill>
              </a:rPr>
              <a:t>;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угол наклона;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азимут;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глубина.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6217" y="4197368"/>
            <a:ext cx="586544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Вывод на монитор оператора отклонения параметров шпура от проектного значения: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после каждого шпура;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после окончания бурения всего веера.</a:t>
            </a:r>
          </a:p>
          <a:p>
            <a:pPr marL="342900" indent="-342900">
              <a:buAutoNum type="arabicPeriod"/>
            </a:pP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3F9B6C-6596-A26F-FFF9-D6C86B74A4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3" y="3245004"/>
            <a:ext cx="4923137" cy="328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7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044D6-EB61-FDF8-681A-7EB7F545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66676"/>
            <a:ext cx="5845176" cy="1447800"/>
          </a:xfrm>
        </p:spPr>
        <p:txBody>
          <a:bodyPr/>
          <a:lstStyle/>
          <a:p>
            <a:r>
              <a:rPr lang="ru-RU" sz="3200" dirty="0"/>
              <a:t>Привязка машины к цифровой карте рудника с помощью тахеометра и </a:t>
            </a:r>
            <a:r>
              <a:rPr lang="ru-RU" sz="3200" dirty="0" err="1"/>
              <a:t>Wi-fi</a:t>
            </a: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6CEE33-A403-5B29-A2C9-025150670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825" y="2479675"/>
            <a:ext cx="5584896" cy="233890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Съем данных с тахеометра буровой установки и сопоставление с данными </a:t>
            </a:r>
            <a:r>
              <a:rPr lang="ru-RU" dirty="0" err="1">
                <a:solidFill>
                  <a:schemeClr val="bg1"/>
                </a:solidFill>
              </a:rPr>
              <a:t>wi-fi</a:t>
            </a:r>
            <a:r>
              <a:rPr lang="ru-RU" dirty="0">
                <a:solidFill>
                  <a:schemeClr val="bg1"/>
                </a:solidFill>
              </a:rPr>
              <a:t> транслятора.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Возможность интеграции в ГГИС заказчика (конвертация данных).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Разработка средств и алгоритма привязки с выводом команд на монитор оператора.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39DE85-EC23-6CBA-A0B4-5C96445867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043" y="2899000"/>
            <a:ext cx="5191054" cy="346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9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5279E-5D9A-B9E2-33EC-02831C18F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66676"/>
            <a:ext cx="6026150" cy="1289513"/>
          </a:xfrm>
        </p:spPr>
        <p:txBody>
          <a:bodyPr/>
          <a:lstStyle/>
          <a:p>
            <a:r>
              <a:rPr lang="ru-RU" sz="3200" dirty="0"/>
              <a:t>Удаленное управление бурением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A6D1D7-98D3-E2D2-7F88-334ECFA65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083" y="1842678"/>
            <a:ext cx="6531924" cy="4948646"/>
          </a:xfrm>
        </p:spPr>
        <p:txBody>
          <a:bodyPr/>
          <a:lstStyle/>
          <a:p>
            <a:pPr algn="just"/>
            <a:r>
              <a:rPr lang="ru-RU" b="1" dirty="0">
                <a:solidFill>
                  <a:schemeClr val="bg1"/>
                </a:solidFill>
              </a:rPr>
              <a:t>Сделано: 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- обеспечение буровых модулей электрогидравлической пропорциональной системой управления.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- разработаны алгоритмы позволяющие поддерживать некоторые параметры бурения, в зависимости от других факторов (например усилия подачи), что позволяет бурить с минимальной работой оператора.</a:t>
            </a:r>
          </a:p>
          <a:p>
            <a:pPr algn="just"/>
            <a:endParaRPr lang="ru-RU" dirty="0">
              <a:solidFill>
                <a:schemeClr val="bg1"/>
              </a:solidFill>
            </a:endParaRPr>
          </a:p>
          <a:p>
            <a:pPr algn="just"/>
            <a:r>
              <a:rPr lang="ru-RU" b="1" dirty="0">
                <a:solidFill>
                  <a:schemeClr val="bg1"/>
                </a:solidFill>
              </a:rPr>
              <a:t>После интеграции в ГГИС заказчика: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- разработка алгоритмов передачи данных и управления установкой удаленным оператором (на пульт дистанционного управления или ПО ВУ).</a:t>
            </a:r>
          </a:p>
          <a:p>
            <a:r>
              <a:rPr lang="ru-RU" dirty="0">
                <a:solidFill>
                  <a:schemeClr val="bg1"/>
                </a:solidFill>
              </a:rPr>
              <a:t>-</a:t>
            </a:r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разработка алгоритмов дублирования сигнала управления, аварийной защиты, контроля присутствия персонала в опасной зоне и безопасности при проведении работ.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426272-93AC-ECA8-817B-3A775217B0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449" y="4378955"/>
            <a:ext cx="3621339" cy="24123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2F1737-5EBA-2FED-70FE-268849D10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305" y="1808294"/>
            <a:ext cx="3268671" cy="245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1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0CB84-A995-74C0-2908-9B9E17C67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11513"/>
            <a:ext cx="6026150" cy="1224544"/>
          </a:xfrm>
        </p:spPr>
        <p:txBody>
          <a:bodyPr/>
          <a:lstStyle/>
          <a:p>
            <a:r>
              <a:rPr lang="ru-RU" sz="3200" dirty="0"/>
              <a:t>Удаленное управление ходовой частью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81C605-F35A-212E-FD89-550CD3B86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825" y="1647092"/>
            <a:ext cx="7878414" cy="3993044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Техническая часть:</a:t>
            </a:r>
          </a:p>
          <a:p>
            <a:r>
              <a:rPr lang="ru-RU" dirty="0">
                <a:solidFill>
                  <a:schemeClr val="bg1"/>
                </a:solidFill>
              </a:rPr>
              <a:t>-Реализовать </a:t>
            </a:r>
            <a:r>
              <a:rPr lang="ru-RU" dirty="0" err="1">
                <a:solidFill>
                  <a:schemeClr val="bg1"/>
                </a:solidFill>
              </a:rPr>
              <a:t>электропропорциональное</a:t>
            </a:r>
            <a:r>
              <a:rPr lang="ru-RU" dirty="0">
                <a:solidFill>
                  <a:schemeClr val="bg1"/>
                </a:solidFill>
              </a:rPr>
              <a:t> управление ходовой частью;</a:t>
            </a:r>
          </a:p>
          <a:p>
            <a:r>
              <a:rPr lang="ru-RU" dirty="0">
                <a:solidFill>
                  <a:schemeClr val="bg1"/>
                </a:solidFill>
              </a:rPr>
              <a:t>-Оснастить буровую установку машинным зрением (тахеометры, промышленные камеры с ИИ, радары, лидары и т.д.).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Разработка алгоритмов:</a:t>
            </a:r>
          </a:p>
          <a:p>
            <a:r>
              <a:rPr lang="ru-RU" dirty="0">
                <a:solidFill>
                  <a:schemeClr val="bg1"/>
                </a:solidFill>
              </a:rPr>
              <a:t>- передачи данных положения установки на карте рудника;</a:t>
            </a:r>
          </a:p>
          <a:p>
            <a:r>
              <a:rPr lang="ru-RU" dirty="0">
                <a:solidFill>
                  <a:schemeClr val="bg1"/>
                </a:solidFill>
              </a:rPr>
              <a:t>- управления ходовой частью. 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Предусмотреть: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аварийные датчики остановки,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контроль присутствия персонала и других объектов в опасной зоне,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резервные каналы связи и питания,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диагностические модули самоконтроля.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A7594A-2167-CB93-6053-A136816226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115" b="6343"/>
          <a:stretch>
            <a:fillRect/>
          </a:stretch>
        </p:blipFill>
        <p:spPr>
          <a:xfrm>
            <a:off x="8017727" y="2053145"/>
            <a:ext cx="2509024" cy="27413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0E995C-5A68-0936-ABA1-582259928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676" y="4794493"/>
            <a:ext cx="3025941" cy="200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6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A2C9C-74EF-F4F1-4D62-D1C9DC8E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Вывод данных состояния установки диспетчеру в </a:t>
            </a:r>
            <a:r>
              <a:rPr lang="ru-RU" sz="3200" dirty="0" err="1"/>
              <a:t>on-line</a:t>
            </a:r>
            <a:r>
              <a:rPr lang="ru-RU" sz="3200" dirty="0"/>
              <a:t> режиме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E09F63-ACEB-ADDC-9516-51201DA70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825" y="2479675"/>
            <a:ext cx="6959673" cy="4109589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Организация коммуникационных сетей для передачи данных на объекте.</a:t>
            </a:r>
          </a:p>
          <a:p>
            <a:r>
              <a:rPr lang="ru-RU" dirty="0">
                <a:solidFill>
                  <a:schemeClr val="bg1"/>
                </a:solidFill>
              </a:rPr>
              <a:t>Алгоритм передачи основных данных состояния установки посредством </a:t>
            </a:r>
            <a:r>
              <a:rPr lang="en-US" dirty="0">
                <a:solidFill>
                  <a:schemeClr val="bg1"/>
                </a:solidFill>
              </a:rPr>
              <a:t>Wi-Fi</a:t>
            </a:r>
            <a:r>
              <a:rPr lang="ru-RU" dirty="0">
                <a:solidFill>
                  <a:schemeClr val="bg1"/>
                </a:solidFill>
              </a:rPr>
              <a:t>-транслятора</a:t>
            </a:r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ru-RU" dirty="0">
                <a:solidFill>
                  <a:schemeClr val="bg1"/>
                </a:solidFill>
              </a:rPr>
              <a:t>конвертора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в сеть заказчика:</a:t>
            </a:r>
          </a:p>
          <a:p>
            <a:pPr marL="457200" indent="-457200">
              <a:buFontTx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Наработка основных узлов и агрегатов (силовая установка, гидростанция, компрессор, ударный узел, количество пробуренных метров)</a:t>
            </a:r>
          </a:p>
          <a:p>
            <a:pPr marL="457200" indent="-457200"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Вывод критических ошибок с привязкой к наработке (температура, давление, уровень ГСМ и др.)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Техническое обслуживание (наработка до очередного ТО)</a:t>
            </a:r>
          </a:p>
          <a:p>
            <a:pPr marL="457200" indent="-457200"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Коэффициент технической готовности (время простоев)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Соответствие выполненных буровых работ проектным (процент отклонения пробуренных скважин от проектного значения).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4B9F68-E2AA-7F2C-E1D8-169FAC8023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0" r="12634"/>
          <a:stretch>
            <a:fillRect/>
          </a:stretch>
        </p:blipFill>
        <p:spPr bwMode="auto">
          <a:xfrm>
            <a:off x="7210498" y="3515710"/>
            <a:ext cx="4669352" cy="28299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821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CFE3E-C8B4-C471-1CA8-045E94096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301" y="252248"/>
            <a:ext cx="4762609" cy="1057276"/>
          </a:xfrm>
        </p:spPr>
        <p:txBody>
          <a:bodyPr/>
          <a:lstStyle/>
          <a:p>
            <a:r>
              <a:rPr lang="ru-RU" sz="3200" dirty="0"/>
              <a:t>Основные </a:t>
            </a:r>
            <a:br>
              <a:rPr lang="ru-RU" sz="3200" dirty="0"/>
            </a:br>
            <a:r>
              <a:rPr lang="ru-RU" sz="3200" dirty="0"/>
              <a:t>проблемы и задачи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7E18AF-C621-2713-F4D0-6EE5DB699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631" y="1856678"/>
            <a:ext cx="10635265" cy="4015718"/>
          </a:xfrm>
        </p:spPr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- разработка ПО нижнего уровня для сбора и анализа данных;</a:t>
            </a:r>
          </a:p>
          <a:p>
            <a:r>
              <a:rPr lang="ru-RU" sz="2000" dirty="0">
                <a:solidFill>
                  <a:schemeClr val="bg1"/>
                </a:solidFill>
              </a:rPr>
              <a:t>- </a:t>
            </a:r>
            <a:r>
              <a:rPr lang="ru-RU" sz="2000" dirty="0">
                <a:solidFill>
                  <a:schemeClr val="bg1"/>
                </a:solidFill>
              </a:rPr>
              <a:t>стандартизация сбора и передачи данных между установкой и верхним уровнем АСУ (разработка конвертера данных);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</a:rPr>
              <a:t>реализация </a:t>
            </a:r>
            <a:r>
              <a:rPr lang="ru-RU" sz="2000" dirty="0">
                <a:solidFill>
                  <a:schemeClr val="bg1"/>
                </a:solidFill>
              </a:rPr>
              <a:t>дистанционной передачи данных (стационарный или переносной  </a:t>
            </a:r>
            <a:r>
              <a:rPr lang="en-US" sz="2000" dirty="0">
                <a:solidFill>
                  <a:schemeClr val="bg1"/>
                </a:solidFill>
              </a:rPr>
              <a:t>Wi</a:t>
            </a:r>
            <a:r>
              <a:rPr lang="ru-RU" sz="2000" dirty="0">
                <a:solidFill>
                  <a:schemeClr val="bg1"/>
                </a:solidFill>
              </a:rPr>
              <a:t>-</a:t>
            </a:r>
            <a:r>
              <a:rPr lang="en-US" sz="2000" dirty="0">
                <a:solidFill>
                  <a:schemeClr val="bg1"/>
                </a:solidFill>
              </a:rPr>
              <a:t>Fi</a:t>
            </a:r>
            <a:r>
              <a:rPr lang="ru-RU" sz="2000" dirty="0">
                <a:solidFill>
                  <a:schemeClr val="bg1"/>
                </a:solidFill>
              </a:rPr>
              <a:t> транслятор</a:t>
            </a:r>
            <a:r>
              <a:rPr lang="ru-RU" sz="2000" dirty="0">
                <a:solidFill>
                  <a:schemeClr val="bg1"/>
                </a:solidFill>
              </a:rPr>
              <a:t>);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</a:rPr>
              <a:t>Разработка протоколов безопасности при удаленном управлении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1"/>
                </a:solidFill>
              </a:rPr>
              <a:t>Разработка </a:t>
            </a:r>
            <a:r>
              <a:rPr lang="ru-RU" sz="2000" dirty="0" smtClean="0">
                <a:solidFill>
                  <a:schemeClr val="bg1"/>
                </a:solidFill>
              </a:rPr>
              <a:t>ПО как верхнего так и нижнего уровней </a:t>
            </a:r>
            <a:r>
              <a:rPr lang="ru-RU" sz="2000" dirty="0">
                <a:solidFill>
                  <a:schemeClr val="bg1"/>
                </a:solidFill>
              </a:rPr>
              <a:t>для выполнения автоматической откатки и </a:t>
            </a:r>
            <a:r>
              <a:rPr lang="ru-RU" sz="2000" dirty="0" smtClean="0">
                <a:solidFill>
                  <a:schemeClr val="bg1"/>
                </a:solidFill>
              </a:rPr>
              <a:t>бурения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Разработка протоколов обслуживания техники, управляемой удаленно или в автоматическом режиме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- обучение персонала </a:t>
            </a:r>
            <a:r>
              <a:rPr lang="ru-RU" sz="2000" dirty="0">
                <a:solidFill>
                  <a:schemeClr val="bg1"/>
                </a:solidFill>
              </a:rPr>
              <a:t>работе с новым оборудованием.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12088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D7E18AF-C621-2713-F4D0-6EE5DB699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599" y="3194051"/>
            <a:ext cx="10635265" cy="4015718"/>
          </a:xfrm>
        </p:spPr>
        <p:txBody>
          <a:bodyPr/>
          <a:lstStyle/>
          <a:p>
            <a:r>
              <a:rPr lang="ru-RU" sz="72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45494E"/>
      </a:dk1>
      <a:lt1>
        <a:srgbClr val="FFFFFF"/>
      </a:lt1>
      <a:dk2>
        <a:srgbClr val="FACA30"/>
      </a:dk2>
      <a:lt2>
        <a:srgbClr val="E7E6E6"/>
      </a:lt2>
      <a:accent1>
        <a:srgbClr val="FACA30"/>
      </a:accent1>
      <a:accent2>
        <a:srgbClr val="FACA30"/>
      </a:accent2>
      <a:accent3>
        <a:srgbClr val="A5A5A5"/>
      </a:accent3>
      <a:accent4>
        <a:srgbClr val="FFC000"/>
      </a:accent4>
      <a:accent5>
        <a:srgbClr val="45494E"/>
      </a:accent5>
      <a:accent6>
        <a:srgbClr val="FACA30"/>
      </a:accent6>
      <a:hlink>
        <a:srgbClr val="2F5496"/>
      </a:hlink>
      <a:folHlink>
        <a:srgbClr val="C0000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4869</TotalTime>
  <Words>3319</Words>
  <Application>Microsoft Office PowerPoint</Application>
  <PresentationFormat>Широкоэкранный</PresentationFormat>
  <Paragraphs>513</Paragraphs>
  <Slides>31</Slides>
  <Notes>31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Arial Narrow</vt:lpstr>
      <vt:lpstr>Calibri</vt:lpstr>
      <vt:lpstr>Century Gothic</vt:lpstr>
      <vt:lpstr>Times New Roman</vt:lpstr>
      <vt:lpstr>Тема Office</vt:lpstr>
      <vt:lpstr>CorelDRAW</vt:lpstr>
      <vt:lpstr>Стратегический план автоматизация буровых установок АО «МХ»   </vt:lpstr>
      <vt:lpstr>План доклада</vt:lpstr>
      <vt:lpstr> Введение. Знакомство с компанией. Ассортимент продукции.</vt:lpstr>
      <vt:lpstr>ИСТОРИЯ</vt:lpstr>
      <vt:lpstr>СЕГОДНЯ</vt:lpstr>
      <vt:lpstr>МИССИЯ</vt:lpstr>
      <vt:lpstr>РАЗВИТИЕ АССОРТИМЕНТА</vt:lpstr>
      <vt:lpstr>ГИДРАВЛИЧЕСКИЕ ПЕРФОРАТОРЫ</vt:lpstr>
      <vt:lpstr>ПРОХОДЧЕСКИЕ  БУРОВЫЕ УСТАНОВКИ</vt:lpstr>
      <vt:lpstr>БУРОВЫЕ УСТАНОВКИ для бурения очистных скважин</vt:lpstr>
      <vt:lpstr>БУРОВЫЕ УСТАНОВКИ  ДЛЯ МОНТАЖА АНКЕРНОЙ КРЕПИ</vt:lpstr>
      <vt:lpstr>СОБСТВЕННАЯ  СЕРВИСНАЯ СЛУЖБА</vt:lpstr>
      <vt:lpstr>Стратегия развития  автоматизации буровых установок АО «МХ». Достижения. </vt:lpstr>
      <vt:lpstr>Презентация PowerPoint</vt:lpstr>
      <vt:lpstr>Презентация PowerPoint</vt:lpstr>
      <vt:lpstr>Электрогидравлическая пропорциональная система управления</vt:lpstr>
      <vt:lpstr>Особенности ПО </vt:lpstr>
      <vt:lpstr>Автоматическое бурение одной скважины</vt:lpstr>
      <vt:lpstr>Вывод паспорта бурения на монитор оператора. Привязка к карте рудника по отметкам маркшейдера. </vt:lpstr>
      <vt:lpstr>Вывод паспорта бурения на монитор оператора. Привязка к карте рудника по отметкам маркшейдера. </vt:lpstr>
      <vt:lpstr>Формирование отчетов о  работе буровых установок</vt:lpstr>
      <vt:lpstr>Анализ статистических данных и текущих данных о работе установки</vt:lpstr>
      <vt:lpstr>Вывод ретроспективных данных состояния установки диспетчеру </vt:lpstr>
      <vt:lpstr>Возможность интеграции  в системы других производителей  </vt:lpstr>
      <vt:lpstr>Контроль соответствия  параметров бурения карте бурения  </vt:lpstr>
      <vt:lpstr>Привязка машины к цифровой карте рудника с помощью тахеометра и Wi-fi</vt:lpstr>
      <vt:lpstr>Удаленное управление бурением</vt:lpstr>
      <vt:lpstr>Удаленное управление ходовой частью</vt:lpstr>
      <vt:lpstr>Вывод данных состояния установки диспетчеру в on-line режиме</vt:lpstr>
      <vt:lpstr>Основные  проблемы и задачи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Кондюрина Екатерина Владимировна</dc:creator>
  <cp:lastModifiedBy>User</cp:lastModifiedBy>
  <cp:revision>126</cp:revision>
  <dcterms:created xsi:type="dcterms:W3CDTF">2024-05-30T05:50:35Z</dcterms:created>
  <dcterms:modified xsi:type="dcterms:W3CDTF">2026-03-17T04:13:01Z</dcterms:modified>
</cp:coreProperties>
</file>