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6" r:id="rId21"/>
    <p:sldId id="274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8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1" y="1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2A1772-1D0D-C5D0-51E9-A9187D98A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4E7FB5-7F11-8B25-1A04-5D4B806D8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4FAB7C-B572-1CDE-05D3-F549425F9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74D410-BE61-AC24-25F3-99B15B8FC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309451-FA58-29AC-28A3-70B9FB22D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86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B3C3E-8E10-01A9-8E85-39303C2B9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EE2BDE-F373-B808-21A7-C3C88BBFD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29F37-983A-F3F0-C1CD-01E5C2F7A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C758ED-8B41-2665-1018-DD167C6D5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960F8-0DA2-1EB9-0583-B12898B59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012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BD0C5-77EF-18DD-0BB2-A2412B855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F8BC35-5145-09FC-96C8-30973D351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25DCA0-02F8-A48A-E816-23C25573A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20BFBA-69B9-82D5-DEF7-CD460924E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A4CF74-5844-304D-918B-35A858B84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083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E1D7A-D677-F93F-09EB-5E9E45E9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55EB29-3311-5872-3AEE-26E0785A87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16FCC4-FC3F-CE53-5574-CEF56821C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17CD63-2FFC-9EDD-F798-568072F6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651345-BB93-B967-21CB-38D47CA38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D56DA1-8AE4-5FD1-7295-BC0CAE29C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69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96919F-A431-00CB-42BD-0A0184BEC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8A0D98-FF33-863A-6EAB-90D929CEC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2EA1FC-48A1-D09D-D8EB-FB16CEAF6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E7DE6B-5360-D9D9-7413-0E6ED7EE5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CDECDC-EB86-3AC4-675C-A95FA26C7C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104047D-8616-7065-AE05-7CDE51BC5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326FE5C-518E-576D-B5C1-609038426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BBC4DE-88B6-4935-F467-357FB1D5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224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3714F-DB12-A15D-8C57-95BAE748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DE4729-72E5-5496-1DB4-BADDF73BE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C4181B-F8E5-11EE-C1BF-01D547DFC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7BBD7A-E744-26FA-FB82-8C140475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42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A4333FB-72E8-79D0-5B56-3DDE5F5FF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724E8AF-9B73-C19A-E47C-2F4E227E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1392F1-870A-1516-3FCF-709509FD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835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C14CBC-1DEF-1A22-AC3A-E0E02CD27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9405ED-11AB-F4E7-77D3-E4D27B09B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482252-A449-2CD1-D462-80B0FEF26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04A5A7-A87E-27CF-0989-A5E7F77E7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A947F8-445D-DF69-014B-23294688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664A37-1BA9-9905-31FF-71AB18E40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215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50F9E-D428-E496-D372-3B6156662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B9E9E5-B70F-D9F5-5C7A-52C5615D9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E16BEC-CD63-4937-9DFD-00E6CC6E1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4A921C-9B54-A4FC-9A1E-B8ABB195B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BA243D-56B1-4F9D-9013-15D558658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4C17FE-241A-A36F-7283-99CFC56C3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714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6F26A-FFF8-8806-C79D-79AD1649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42AC39-07F5-F696-81ED-1D7264AF5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404094-41F7-BCEE-4BD7-00B23F669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E1754D-B84F-EBC8-3668-4E5B0C3E5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38A2F8-AAD2-D9CC-132E-B648CBCFD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83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CF7EBE2-DC27-579B-0B53-1DBEB20AB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D8C455-B1BB-3B4D-A3C2-72B895686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8A0C2B-E50F-73F8-B794-1BEB66283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9ACBE-9AF4-3808-E4ED-160B499C6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FC590-5CB8-16DA-B19D-B7F2F9CE2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916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8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C9EF5-1B32-E3DF-663A-FACEA7304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C0A2D5-C9E9-3B3D-5945-3BE76F6F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9BFC6C-E886-87E3-8682-52FB850FD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B302D-607D-451E-8F79-B4B9E21F16B9}" type="datetimeFigureOut">
              <a:rPr lang="ru-RU" smtClean="0"/>
              <a:t>17.03.2026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580D7-44CF-D56C-33F9-C4BB9586D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AB940A-9F84-C1BB-ED19-8DFEF8C408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488BE-ED27-4024-9A0B-7EEDF50FED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486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.pn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15.png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C50086C-6CBF-717E-F991-EF723BFFC059}"/>
              </a:ext>
            </a:extLst>
          </p:cNvPr>
          <p:cNvSpPr/>
          <p:nvPr/>
        </p:nvSpPr>
        <p:spPr>
          <a:xfrm>
            <a:off x="1888067" y="2006600"/>
            <a:ext cx="8424333" cy="123613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3CD5A4A-E380-C3D4-381C-2F2752DC3376}"/>
              </a:ext>
            </a:extLst>
          </p:cNvPr>
          <p:cNvSpPr/>
          <p:nvPr/>
        </p:nvSpPr>
        <p:spPr>
          <a:xfrm>
            <a:off x="7628472" y="5145173"/>
            <a:ext cx="4411612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400" dirty="0" err="1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и.о.заведующего</a:t>
            </a: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отделом горной и строительной геотехники ИГД СО РАН,</a:t>
            </a:r>
          </a:p>
          <a:p>
            <a:pPr algn="r">
              <a:defRPr/>
            </a:pPr>
            <a:r>
              <a:rPr lang="ru-RU" sz="2400" dirty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к.т.н. Чещин Дмитрий Олегович</a:t>
            </a:r>
          </a:p>
        </p:txBody>
      </p:sp>
      <p:sp>
        <p:nvSpPr>
          <p:cNvPr id="5" name="Прямоугольник 2">
            <a:extLst>
              <a:ext uri="{FF2B5EF4-FFF2-40B4-BE49-F238E27FC236}">
                <a16:creationId xmlns:a16="http://schemas.microsoft.com/office/drawing/2014/main" id="{20817D90-65D2-1F7A-D2AC-28B86F502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5296" y="6334780"/>
            <a:ext cx="134590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dirty="0">
                <a:ln>
                  <a:solidFill>
                    <a:schemeClr val="tx1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F12893-AA79-7A24-18FE-DF0ABDE22871}"/>
              </a:ext>
            </a:extLst>
          </p:cNvPr>
          <p:cNvSpPr txBox="1"/>
          <p:nvPr/>
        </p:nvSpPr>
        <p:spPr>
          <a:xfrm>
            <a:off x="1579720" y="2076300"/>
            <a:ext cx="9032560" cy="1015663"/>
          </a:xfrm>
          <a:prstGeom prst="rect">
            <a:avLst/>
          </a:prstGeom>
          <a:noFill/>
          <a:effectLst>
            <a:outerShdw blurRad="50800" dist="50800" dir="9720000" sx="13000" sy="13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Обзор мирового опыта автоматизации горных машин.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E94C1D-0E0F-E09A-36FF-66523BAE9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20109" cy="109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8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C462D07-06CF-4A7F-2B14-D631C694C3C1}"/>
              </a:ext>
            </a:extLst>
          </p:cNvPr>
          <p:cNvSpPr/>
          <p:nvPr/>
        </p:nvSpPr>
        <p:spPr>
          <a:xfrm>
            <a:off x="758456" y="155505"/>
            <a:ext cx="10675088" cy="5232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77CADA-4CAD-A72F-799B-D0BF0A20526C}"/>
              </a:ext>
            </a:extLst>
          </p:cNvPr>
          <p:cNvSpPr txBox="1"/>
          <p:nvPr/>
        </p:nvSpPr>
        <p:spPr>
          <a:xfrm>
            <a:off x="871870" y="155505"/>
            <a:ext cx="106750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Проблемы при освоении месторождений на больших глубинах</a:t>
            </a:r>
            <a:endParaRPr lang="ru-RU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611131-AC63-0C04-77BC-55DDF4681492}"/>
              </a:ext>
            </a:extLst>
          </p:cNvPr>
          <p:cNvSpPr txBox="1"/>
          <p:nvPr/>
        </p:nvSpPr>
        <p:spPr>
          <a:xfrm>
            <a:off x="187254" y="961191"/>
            <a:ext cx="3480982" cy="5539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u="sng" spc="15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Геомеханические</a:t>
            </a:r>
            <a:r>
              <a:rPr lang="ru-RU" sz="2400" u="sng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риски</a:t>
            </a:r>
            <a:r>
              <a:rPr lang="ru-RU" sz="2400" u="sng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2400" u="sng" spc="15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давление (до 50–100 МПа),  что провоцирует: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интенсивные деформации выработок;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горные удары и внезапные выбросы породы;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растрескивание массива вокруг выработок.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глубине 1,5 км температура пород достигает 30-40°C, а на 3 км – 90-110 °C что: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ограничивает применение стандартного оборудования;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требует систем принудительного охлаждения;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создаёт экстремальные условия для персонала.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36A3EF-8D5F-A50A-8BD7-6B818B43AA81}"/>
              </a:ext>
            </a:extLst>
          </p:cNvPr>
          <p:cNvSpPr txBox="1"/>
          <p:nvPr/>
        </p:nvSpPr>
        <p:spPr>
          <a:xfrm>
            <a:off x="3743548" y="961191"/>
            <a:ext cx="2987747" cy="55399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u="sng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Вентиляция и газовыделение: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растёт концентрация метана и других токсичных газов;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снижается эффективность естественной вентиляции;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увеличивается длина вентиляционных путей (до 10–15 км).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необходимость мощных вентиляторных установок;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рост энергозатрат на проветривание (до 40 % от общей энергоёмкости шахты);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риск взрывов и удушья.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EA1937-9ABC-1D62-BCCF-A1AE0E760458}"/>
              </a:ext>
            </a:extLst>
          </p:cNvPr>
          <p:cNvSpPr txBox="1"/>
          <p:nvPr/>
        </p:nvSpPr>
        <p:spPr>
          <a:xfrm>
            <a:off x="6806607" y="961191"/>
            <a:ext cx="2475616" cy="56942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u="sng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Водопритоки и гидрогеология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высокими напорами подземных вод (до 5–10 МПа);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агрессивными минерализованными растворами;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сложностью прогнозирования зон водопритока.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дорогостоящее водопонижение и тампонирование;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коррозия оборудования;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риск прорывов воды в выработки.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DE5C1D-7DCA-335A-CF76-4982B8D5C0F8}"/>
              </a:ext>
            </a:extLst>
          </p:cNvPr>
          <p:cNvSpPr txBox="1"/>
          <p:nvPr/>
        </p:nvSpPr>
        <p:spPr>
          <a:xfrm>
            <a:off x="9375851" y="961191"/>
            <a:ext cx="2553881" cy="41341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u="sng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 и логистика: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резко возрастает время подъёма/спуска грузов и людей;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требуется многоступенчатый транспорт (конвейеры, электровозы, подъёмные установки);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• увеличиваются потери руды при перегрузках.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694017-8B06-7939-73C1-B7EA870885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3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8619F58-167C-666A-C3C8-781CBB552885}"/>
              </a:ext>
            </a:extLst>
          </p:cNvPr>
          <p:cNvSpPr/>
          <p:nvPr/>
        </p:nvSpPr>
        <p:spPr>
          <a:xfrm>
            <a:off x="340317" y="3477925"/>
            <a:ext cx="11377512" cy="7239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A8B0AF6-D535-03C5-C481-10C79D7F633E}"/>
              </a:ext>
            </a:extLst>
          </p:cNvPr>
          <p:cNvSpPr/>
          <p:nvPr/>
        </p:nvSpPr>
        <p:spPr>
          <a:xfrm>
            <a:off x="2210765" y="195492"/>
            <a:ext cx="7461007" cy="6457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1C745-CF6B-95C8-FFDF-0622B161C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742" y="145043"/>
            <a:ext cx="7654577" cy="696171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Перспективные направления решений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5741B3-9EE4-3D0F-468F-4E937CCD4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460" y="1214440"/>
            <a:ext cx="8577942" cy="1890259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роботизация опасных операций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цифровые двойники для прогнозирования рисков;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материалы с повышенной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коррозионной стойкостью;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замкнутые водооборотные циклы.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A92088-F51D-AF7B-B3C2-8D9E613F945C}"/>
              </a:ext>
            </a:extLst>
          </p:cNvPr>
          <p:cNvSpPr txBox="1"/>
          <p:nvPr/>
        </p:nvSpPr>
        <p:spPr>
          <a:xfrm>
            <a:off x="474172" y="3562906"/>
            <a:ext cx="112436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Ключевые направления роботизации технологии глубокой добычи</a:t>
            </a:r>
            <a:endParaRPr lang="ru-RU" sz="3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3B363B-2970-F868-2C28-1DFCA8369C8B}"/>
              </a:ext>
            </a:extLst>
          </p:cNvPr>
          <p:cNvSpPr txBox="1"/>
          <p:nvPr/>
        </p:nvSpPr>
        <p:spPr>
          <a:xfrm>
            <a:off x="340316" y="4439137"/>
            <a:ext cx="11481569" cy="14055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24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Автоматизация буровых работ                - Роботизированное заряжание и взрывание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24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Механизация крепления выработок       - Автоматизированный подъём и транспорт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4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- Роботизированная вентиляция и кондиционирование.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CEF184-91F1-7A9F-C0F4-5E650DEBAF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89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6B967658-16A1-9288-2207-0BF1E9CF6609}"/>
              </a:ext>
            </a:extLst>
          </p:cNvPr>
          <p:cNvSpPr/>
          <p:nvPr/>
        </p:nvSpPr>
        <p:spPr>
          <a:xfrm>
            <a:off x="2888244" y="170267"/>
            <a:ext cx="6526924" cy="51710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BE80919-1084-08F9-BEDF-7BD9DCFAF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268" y="89967"/>
            <a:ext cx="7205051" cy="679390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роботизации производства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27AED4-83EA-73A8-3262-A0A738E58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629" y="1060711"/>
            <a:ext cx="5745120" cy="36435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DC82F0-E3F9-5ACB-0CB9-875B76F0C369}"/>
              </a:ext>
            </a:extLst>
          </p:cNvPr>
          <p:cNvSpPr txBox="1"/>
          <p:nvPr/>
        </p:nvSpPr>
        <p:spPr>
          <a:xfrm>
            <a:off x="7901483" y="4717695"/>
            <a:ext cx="4070266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г. 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имела 29 роботов на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тыс.работников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занимала 42–43-е место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497352-E8EA-0919-9255-07D52E76A1C1}"/>
              </a:ext>
            </a:extLst>
          </p:cNvPr>
          <p:cNvSpPr txBox="1"/>
          <p:nvPr/>
        </p:nvSpPr>
        <p:spPr>
          <a:xfrm>
            <a:off x="3966361" y="5444594"/>
            <a:ext cx="393512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2030 году Россия планирует войти в топ-25 стран с показателем 143 робота на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тыс.работников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Число роботов на 10 тыс. сотрудников в разных странах">
            <a:extLst>
              <a:ext uri="{FF2B5EF4-FFF2-40B4-BE49-F238E27FC236}">
                <a16:creationId xmlns:a16="http://schemas.microsoft.com/office/drawing/2014/main" id="{078CB6F6-8831-448D-99C7-A413D65F0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4" r="8232"/>
          <a:stretch>
            <a:fillRect/>
          </a:stretch>
        </p:blipFill>
        <p:spPr bwMode="auto">
          <a:xfrm>
            <a:off x="169783" y="1060711"/>
            <a:ext cx="5926217" cy="364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27821E2-7FF0-02C0-4C21-47FBCAB7D187}"/>
              </a:ext>
            </a:extLst>
          </p:cNvPr>
          <p:cNvSpPr txBox="1"/>
          <p:nvPr/>
        </p:nvSpPr>
        <p:spPr>
          <a:xfrm>
            <a:off x="169783" y="4717694"/>
            <a:ext cx="379657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2019 г. </a:t>
            </a:r>
            <a:r>
              <a:rPr lang="ru-RU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имела 6 роботов на 10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тыс.работников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D1D11A-40AD-CC97-757C-199A9A479A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9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5B4D4A3-80A6-EAA3-7EB5-308BFC3A10D7}"/>
              </a:ext>
            </a:extLst>
          </p:cNvPr>
          <p:cNvSpPr/>
          <p:nvPr/>
        </p:nvSpPr>
        <p:spPr>
          <a:xfrm>
            <a:off x="1599876" y="89967"/>
            <a:ext cx="8620569" cy="7046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B09DA15-D789-AD26-72B9-C5C0C11BC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877" y="177992"/>
            <a:ext cx="9373246" cy="5286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успеха процесса внедрения роботизации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DE3429-39EB-1DB7-957C-7249718AA865}"/>
              </a:ext>
            </a:extLst>
          </p:cNvPr>
          <p:cNvSpPr txBox="1"/>
          <p:nvPr/>
        </p:nvSpPr>
        <p:spPr>
          <a:xfrm>
            <a:off x="250049" y="1043938"/>
            <a:ext cx="4071581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kern="1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Синергия цифровых технологий и горнодобывающего оборудования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A3E5E5-68D7-B220-E70E-10461FB9EBB1}"/>
              </a:ext>
            </a:extLst>
          </p:cNvPr>
          <p:cNvSpPr txBox="1"/>
          <p:nvPr/>
        </p:nvSpPr>
        <p:spPr>
          <a:xfrm>
            <a:off x="4584729" y="1816824"/>
            <a:ext cx="33528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kern="1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инновационных  проектов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240C37-E08B-1226-FE78-A5D46575CB2D}"/>
              </a:ext>
            </a:extLst>
          </p:cNvPr>
          <p:cNvSpPr txBox="1"/>
          <p:nvPr/>
        </p:nvSpPr>
        <p:spPr>
          <a:xfrm>
            <a:off x="8204228" y="2721114"/>
            <a:ext cx="383209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2000" kern="100" spc="1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Международное сотрудничество в разработке стандартов.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3D2E266-CB8E-87E3-3BD5-3CE5C27C5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49" y="1751824"/>
            <a:ext cx="4071581" cy="272774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0B0AD0B-5D0E-C628-0170-3C822B7A2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729" y="2524709"/>
            <a:ext cx="3352800" cy="344876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6A6EAF3-B20A-E735-AD25-422C8F3A4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7828" y="3429000"/>
            <a:ext cx="3828495" cy="27439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977319-040E-B6A7-7B88-4F0F01625A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80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D9678-05F4-8712-1A50-80C05C620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B910F2E1-111B-8D3D-F4EE-AE7AA0625365}"/>
              </a:ext>
            </a:extLst>
          </p:cNvPr>
          <p:cNvSpPr/>
          <p:nvPr/>
        </p:nvSpPr>
        <p:spPr>
          <a:xfrm>
            <a:off x="983847" y="81360"/>
            <a:ext cx="10208061" cy="9233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19DEAB8-307C-114A-DE32-F49B487D9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89" y="81360"/>
            <a:ext cx="10208060" cy="92338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эффекты от внедрения роботизации на горном производстве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BC27F2-9F29-20D6-9216-78A25D41F9F7}"/>
              </a:ext>
            </a:extLst>
          </p:cNvPr>
          <p:cNvSpPr txBox="1"/>
          <p:nvPr/>
        </p:nvSpPr>
        <p:spPr>
          <a:xfrm>
            <a:off x="1184250" y="1054016"/>
            <a:ext cx="9470571" cy="40934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Рост производительности бурения +15–40 %,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Снижение времени цикла бурения −20–35 %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Работа без оператора (дистанционно) – дополнительные +2–4 часа работы в сутки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Снижение простоев −40–80 %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Повышение точности бурения – в 3 раза по сравнению с ручным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Экономия бурового инструмента –15 %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Снижение затрат на персонал −30–50 %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Улучшение безопасности - снижение травматизма до 70 %.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Стабильность качества бурения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20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Предиктивная диагностика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5BEB7F-022D-48EF-173B-617FCCA943BC}"/>
              </a:ext>
            </a:extLst>
          </p:cNvPr>
          <p:cNvSpPr txBox="1"/>
          <p:nvPr/>
        </p:nvSpPr>
        <p:spPr>
          <a:xfrm>
            <a:off x="847023" y="5196720"/>
            <a:ext cx="9990678" cy="1579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buNone/>
            </a:pPr>
            <a:r>
              <a:rPr lang="ru-RU" b="1" kern="1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Внедрение автоматизированной</a:t>
            </a:r>
            <a:r>
              <a:rPr lang="ru-RU" kern="1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kern="1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 </a:t>
            </a:r>
            <a:r>
              <a:rPr lang="ru-RU" b="1" kern="100" dirty="0" err="1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AutoMine</a:t>
            </a:r>
            <a:r>
              <a:rPr lang="ru-RU" b="1" kern="100" dirty="0">
                <a:solidFill>
                  <a:srgbClr val="2C2D2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1800" b="1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руднике </a:t>
            </a:r>
            <a:r>
              <a:rPr lang="ru-RU" sz="1800" b="1" kern="100" dirty="0" err="1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Kankberg</a:t>
            </a:r>
            <a:r>
              <a:rPr lang="ru-RU" sz="1800" b="1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(Швеция) привело к: </a:t>
            </a:r>
            <a:endParaRPr lang="ru-RU" b="1" kern="100" dirty="0">
              <a:solidFill>
                <a:srgbClr val="2C2D2E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8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-росту производительности бурения </a:t>
            </a:r>
            <a:r>
              <a:rPr lang="ru-RU" sz="1800" b="1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+25 %</a:t>
            </a:r>
            <a:endParaRPr lang="ru-RU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8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-возможности бурить в ночную смену без персонала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8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-сокращению персонала на участке </a:t>
            </a:r>
            <a:r>
              <a:rPr lang="ru-RU" sz="1800" b="1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−40 %</a:t>
            </a:r>
            <a:endParaRPr lang="ru-RU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800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-росту использования техники до </a:t>
            </a:r>
            <a:r>
              <a:rPr lang="ru-RU" sz="1800" b="1" kern="10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 ч/сутки.</a:t>
            </a:r>
            <a:endParaRPr lang="ru-RU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7686BD-0820-40F2-68F9-C292C7E080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994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73376-58C5-3F06-299B-2B59C4B77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20B74F1-9120-71B2-1D8F-5D49057271AA}"/>
              </a:ext>
            </a:extLst>
          </p:cNvPr>
          <p:cNvSpPr/>
          <p:nvPr/>
        </p:nvSpPr>
        <p:spPr>
          <a:xfrm>
            <a:off x="2407681" y="184622"/>
            <a:ext cx="7534972" cy="5784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8E788DA-8CB1-9574-3215-B5D79BA9B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9268" y="335970"/>
            <a:ext cx="7205051" cy="31950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автономного бурового станка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6BDB8D-300C-6745-2F5F-A204A71C2A8C}"/>
              </a:ext>
            </a:extLst>
          </p:cNvPr>
          <p:cNvSpPr txBox="1"/>
          <p:nvPr/>
        </p:nvSpPr>
        <p:spPr>
          <a:xfrm>
            <a:off x="347907" y="3825308"/>
            <a:ext cx="4605459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выполняет бурение по заданному плану без постоянного вмешательства человека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455457B-9BA2-E24C-9259-2A7AF0568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15" y="1532640"/>
            <a:ext cx="3549906" cy="21430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3EE6AB-2CE2-87FE-A325-134C450B6D50}"/>
              </a:ext>
            </a:extLst>
          </p:cNvPr>
          <p:cNvSpPr txBox="1"/>
          <p:nvPr/>
        </p:nvSpPr>
        <p:spPr>
          <a:xfrm>
            <a:off x="6181518" y="1163308"/>
            <a:ext cx="4748197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определяет параметры бурения в зависимости от свойств породы (адаптивное бурение) и 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корректирует режимы подачи и вращения в реальном времени</a:t>
            </a:r>
            <a:endParaRPr lang="ru-RU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316F16-28AA-D36B-AFF3-F9B437B6BCFC}"/>
              </a:ext>
            </a:extLst>
          </p:cNvPr>
          <p:cNvSpPr txBox="1"/>
          <p:nvPr/>
        </p:nvSpPr>
        <p:spPr>
          <a:xfrm>
            <a:off x="347908" y="1163308"/>
            <a:ext cx="474819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 позиционируется в выработке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323E1A-DEA6-1CEE-D9D5-14F0581A6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15" y="4471639"/>
            <a:ext cx="3549906" cy="2240569"/>
          </a:xfrm>
          <a:prstGeom prst="rect">
            <a:avLst/>
          </a:prstGeom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A7A14B71-BE3F-7942-6474-911EE6194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238" y="2431014"/>
            <a:ext cx="2688548" cy="188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4485D7-EF07-BF08-650A-0F1D3BB43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9786" y="2425192"/>
            <a:ext cx="1810577" cy="18916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C413EF6-D1EB-B208-3013-ABC2D1FA5DCA}"/>
              </a:ext>
            </a:extLst>
          </p:cNvPr>
          <p:cNvSpPr txBox="1"/>
          <p:nvPr/>
        </p:nvSpPr>
        <p:spPr>
          <a:xfrm>
            <a:off x="5740400" y="5036547"/>
            <a:ext cx="6065952" cy="15388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2000" b="1" u="sng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Ключевые отличия автономного бурения:</a:t>
            </a: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-отсутствие оператора в контуре управления;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-наличие интеллектуального вычислительного уровня;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-расширенные требования к надёжности и резервированию.</a:t>
            </a: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BB06CB-6C3E-A6A6-CFDE-676406C60A6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81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7C04A-479D-761E-154F-08EF16017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D06E5D2-41B8-6D98-EDDF-94F9EDAC02E5}"/>
              </a:ext>
            </a:extLst>
          </p:cNvPr>
          <p:cNvSpPr/>
          <p:nvPr/>
        </p:nvSpPr>
        <p:spPr>
          <a:xfrm>
            <a:off x="2627453" y="89967"/>
            <a:ext cx="7044320" cy="9233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0395674-6E50-B4FD-F462-6F12CA6FE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79" y="218304"/>
            <a:ext cx="7469382" cy="666708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Аппаратная архитектура автономного бурового станка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AC7F6B-361F-5DBB-2529-F432CC3A5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50" y="1078361"/>
            <a:ext cx="10144546" cy="571391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0B2199-FAF4-CC9D-0689-CAFC2EBCB94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69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A5B36-794E-FFF7-7019-A473E990A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745E7E4-671A-5570-E84D-6774C826EE48}"/>
              </a:ext>
            </a:extLst>
          </p:cNvPr>
          <p:cNvSpPr/>
          <p:nvPr/>
        </p:nvSpPr>
        <p:spPr>
          <a:xfrm>
            <a:off x="4193628" y="98659"/>
            <a:ext cx="3783724" cy="494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5DE276E-FA30-43E2-2589-5DC9BEA74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860" y="98659"/>
            <a:ext cx="4653980" cy="49400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Адаптивное бурение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78975A-2B6F-130C-716D-436B6C397E81}"/>
              </a:ext>
            </a:extLst>
          </p:cNvPr>
          <p:cNvSpPr txBox="1"/>
          <p:nvPr/>
        </p:nvSpPr>
        <p:spPr>
          <a:xfrm>
            <a:off x="9313333" y="689060"/>
            <a:ext cx="2819400" cy="411394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buNone/>
            </a:pPr>
            <a:r>
              <a:rPr lang="ru-RU" b="1" u="sng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Проблемы классического бурения:</a:t>
            </a:r>
          </a:p>
          <a:p>
            <a:pPr>
              <a:spcAft>
                <a:spcPts val="800"/>
              </a:spcAft>
              <a:buNone/>
            </a:pPr>
            <a:r>
              <a:rPr lang="ru-RU" sz="16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-резкая смена крепости пород в пределах 0.5–1 м;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16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-трещиноватость, тектоника, зоны дробления;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16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-ограничения по вибрациям (крепь, выработка);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16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-повышенный риск заклинивания и обрывов штанг;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ru-RU" sz="1600" kern="100" spc="1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-ограниченная видимость и невозможность визуального контроля.</a:t>
            </a:r>
            <a:endParaRPr lang="ru-RU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35914A-ECA8-C570-2E88-2A74218E65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B1A8B28-7FF3-91BC-44B7-301592ED0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1" y="704072"/>
            <a:ext cx="9175240" cy="612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9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52705-6E19-573A-DE0B-E7E10465E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90E2067C-F96E-D9EC-B1E8-AAB21D9B2239}"/>
              </a:ext>
            </a:extLst>
          </p:cNvPr>
          <p:cNvSpPr/>
          <p:nvPr/>
        </p:nvSpPr>
        <p:spPr>
          <a:xfrm>
            <a:off x="1860331" y="80513"/>
            <a:ext cx="8689953" cy="4940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0966C89-C8A4-4230-CB60-7AD8C9D1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411" y="80514"/>
            <a:ext cx="9529676" cy="439329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уровень автоматизации горных машин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CD132609-923C-1B07-E592-8699BEEB7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20844"/>
              </p:ext>
            </p:extLst>
          </p:nvPr>
        </p:nvGraphicFramePr>
        <p:xfrm>
          <a:off x="135466" y="732285"/>
          <a:ext cx="6079068" cy="604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2150">
                  <a:extLst>
                    <a:ext uri="{9D8B030D-6E8A-4147-A177-3AD203B41FA5}">
                      <a16:colId xmlns:a16="http://schemas.microsoft.com/office/drawing/2014/main" val="435499283"/>
                    </a:ext>
                  </a:extLst>
                </a:gridCol>
                <a:gridCol w="2054984">
                  <a:extLst>
                    <a:ext uri="{9D8B030D-6E8A-4147-A177-3AD203B41FA5}">
                      <a16:colId xmlns:a16="http://schemas.microsoft.com/office/drawing/2014/main" val="879132623"/>
                    </a:ext>
                  </a:extLst>
                </a:gridCol>
                <a:gridCol w="3191934">
                  <a:extLst>
                    <a:ext uri="{9D8B030D-6E8A-4147-A177-3AD203B41FA5}">
                      <a16:colId xmlns:a16="http://schemas.microsoft.com/office/drawing/2014/main" val="2525336506"/>
                    </a:ext>
                  </a:extLst>
                </a:gridCol>
              </a:tblGrid>
              <a:tr h="225087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Рудник/карьер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автоматизации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extLst>
                  <a:ext uri="{0D108BD9-81ED-4DB2-BD59-A6C34878D82A}">
                    <a16:rowId xmlns:a16="http://schemas.microsoft.com/office/drawing/2014/main" val="4011776393"/>
                  </a:ext>
                </a:extLst>
              </a:tr>
              <a:tr h="2350906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Китай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Baishihu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Coal Mine 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Yimin Coal Mine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(угольный карьер)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500+ автономных самосвалов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крупнейший автономный парк в мире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централизованное управление карьером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полностью роботизированная транспортная система, 5G-управление карьером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AI-система диспетчеризации</a:t>
                      </a:r>
                    </a:p>
                    <a:p>
                      <a:pPr>
                        <a:spcAft>
                          <a:spcPts val="800"/>
                        </a:spcAft>
                        <a:buNone/>
                      </a:pP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extLst>
                  <a:ext uri="{0D108BD9-81ED-4DB2-BD59-A6C34878D82A}">
                    <a16:rowId xmlns:a16="http://schemas.microsoft.com/office/drawing/2014/main" val="2351533415"/>
                  </a:ext>
                </a:extLst>
              </a:tr>
              <a:tr h="1800694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Австралия - </a:t>
                      </a:r>
                      <a:r>
                        <a:rPr lang="ru-RU" sz="12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крупнейшие роботизированные рудники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Pilbara iron ore mines, </a:t>
                      </a:r>
                      <a:r>
                        <a:rPr lang="en-US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Yandicoogina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(железная руда, карьеры и подземные рудники), 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Boddington Gold 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(золото-медный рудник) и др.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AutoMine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карьерные самосвалы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буровые установки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автоматизированная железная дорога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роботизированная лаборатория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централизованный диспетчерский центр</a:t>
                      </a: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extLst>
                  <a:ext uri="{0D108BD9-81ED-4DB2-BD59-A6C34878D82A}">
                    <a16:rowId xmlns:a16="http://schemas.microsoft.com/office/drawing/2014/main" val="4191160987"/>
                  </a:ext>
                </a:extLst>
              </a:tr>
              <a:tr h="900347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Чили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  <a:buNone/>
                      </a:pP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Escondida Mine, </a:t>
                      </a:r>
                      <a:r>
                        <a:rPr lang="en-US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Quellaveco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Mine 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(открытые и подземные медные рудники)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70+ автономных машин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самосвалы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автоматическое бурение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extLst>
                  <a:ext uri="{0D108BD9-81ED-4DB2-BD59-A6C34878D82A}">
                    <a16:rowId xmlns:a16="http://schemas.microsoft.com/office/drawing/2014/main" val="3722769863"/>
                  </a:ext>
                </a:extLst>
              </a:tr>
              <a:tr h="675260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800"/>
                        </a:spcAft>
                        <a:buNone/>
                      </a:pP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Suncor Base Mine 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Fort Hills 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(добыча нефтяных песков) и др.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120+ автономных самосвалов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автоматизированное бурение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роботизированные экскаваторы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509" marR="32509" marT="0" marB="0"/>
                </a:tc>
                <a:extLst>
                  <a:ext uri="{0D108BD9-81ED-4DB2-BD59-A6C34878D82A}">
                    <a16:rowId xmlns:a16="http://schemas.microsoft.com/office/drawing/2014/main" val="225273697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70A3C94-814A-22CC-609B-8B0D8D692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765968"/>
              </p:ext>
            </p:extLst>
          </p:nvPr>
        </p:nvGraphicFramePr>
        <p:xfrm>
          <a:off x="6308203" y="732285"/>
          <a:ext cx="5757333" cy="60086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8999">
                  <a:extLst>
                    <a:ext uri="{9D8B030D-6E8A-4147-A177-3AD203B41FA5}">
                      <a16:colId xmlns:a16="http://schemas.microsoft.com/office/drawing/2014/main" val="489762637"/>
                    </a:ext>
                  </a:extLst>
                </a:gridCol>
                <a:gridCol w="2125133">
                  <a:extLst>
                    <a:ext uri="{9D8B030D-6E8A-4147-A177-3AD203B41FA5}">
                      <a16:colId xmlns:a16="http://schemas.microsoft.com/office/drawing/2014/main" val="2202103880"/>
                    </a:ext>
                  </a:extLst>
                </a:gridCol>
                <a:gridCol w="2743201">
                  <a:extLst>
                    <a:ext uri="{9D8B030D-6E8A-4147-A177-3AD203B41FA5}">
                      <a16:colId xmlns:a16="http://schemas.microsoft.com/office/drawing/2014/main" val="229916893"/>
                    </a:ext>
                  </a:extLst>
                </a:gridCol>
              </a:tblGrid>
              <a:tr h="235453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Рудник/карьер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автоматизации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1958614538"/>
                  </a:ext>
                </a:extLst>
              </a:tr>
              <a:tr h="203431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Швеция - </a:t>
                      </a:r>
                      <a:r>
                        <a:rPr lang="ru-RU" sz="12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самые автоматизированные подземные шахты</a:t>
                      </a:r>
                      <a:endParaRPr lang="ru-RU" sz="12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Kiruna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(железорудный рудник),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Garpenberg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Kankberg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(полиметаллический рудник),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Aitik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(открытый золото-медный рудник) и др.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140+ автономных подземных машин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LHD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автоматические буровые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Sandvik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5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Boomer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подземная 5G-сеть для роботизированной техники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дроны для мониторинга шахты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1375912520"/>
                  </a:ext>
                </a:extLst>
              </a:tr>
              <a:tr h="678104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Финляндия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Kittilä Mine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(золоторудный рудник)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25+ автономных машин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подземные LHD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автоматические буровые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2227700793"/>
                  </a:ext>
                </a:extLst>
              </a:tr>
              <a:tr h="678104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Carajás Mine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(железорудный карьер)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20+ автономных машин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буровые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дистанционное управление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66815900"/>
                  </a:ext>
                </a:extLst>
              </a:tr>
              <a:tr h="678104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Южная Африка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South Deep Mine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(золоторудная шахта)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20+ автономных машин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автоматизированные буровые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роботизированные LHD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1547056535"/>
                  </a:ext>
                </a:extLst>
              </a:tr>
              <a:tr h="900045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Aktogay Mine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(меднорудный карьер)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20+ автономных машин</a:t>
                      </a:r>
                      <a:b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автоматическое бурение</a:t>
                      </a:r>
                      <a:b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роботизированная диспетчеризация</a:t>
                      </a:r>
                      <a:endParaRPr lang="ru-RU" sz="15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2892216365"/>
                  </a:ext>
                </a:extLst>
              </a:tr>
              <a:tr h="767093">
                <a:tc>
                  <a:txBody>
                    <a:bodyPr/>
                    <a:lstStyle/>
                    <a:p>
                      <a:pPr algn="ctr"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Монголия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Oyu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Tolgoi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500" kern="1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Mine</a:t>
                      </a: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(золото-медный рудник)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30+ автономных машин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подземные LHD</a:t>
                      </a:r>
                      <a:b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500" kern="1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грузовики</a:t>
                      </a:r>
                      <a:endParaRPr lang="ru-RU" sz="15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161" marR="65161" marT="0" marB="0"/>
                </a:tc>
                <a:extLst>
                  <a:ext uri="{0D108BD9-81ED-4DB2-BD59-A6C34878D82A}">
                    <a16:rowId xmlns:a16="http://schemas.microsoft.com/office/drawing/2014/main" val="335277797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5A8A72-69A1-41A2-C2A0-45F54DA7FE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27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75197-815E-A933-B4B0-9E794BAA3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9757D93-E6D7-54BD-E9C6-34A7878B495C}"/>
              </a:ext>
            </a:extLst>
          </p:cNvPr>
          <p:cNvSpPr/>
          <p:nvPr/>
        </p:nvSpPr>
        <p:spPr>
          <a:xfrm>
            <a:off x="1494571" y="95936"/>
            <a:ext cx="8702566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F8FF30-91F4-C7E1-7C74-0EE2E0E0A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65" y="42333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автоматизации горных машин в России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C0FDAA-9EE0-4366-EF52-DA5315257B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4202718"/>
              </p:ext>
            </p:extLst>
          </p:nvPr>
        </p:nvGraphicFramePr>
        <p:xfrm>
          <a:off x="315792" y="910084"/>
          <a:ext cx="11560416" cy="5665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5306">
                  <a:extLst>
                    <a:ext uri="{9D8B030D-6E8A-4147-A177-3AD203B41FA5}">
                      <a16:colId xmlns:a16="http://schemas.microsoft.com/office/drawing/2014/main" val="1876681854"/>
                    </a:ext>
                  </a:extLst>
                </a:gridCol>
                <a:gridCol w="2631531">
                  <a:extLst>
                    <a:ext uri="{9D8B030D-6E8A-4147-A177-3AD203B41FA5}">
                      <a16:colId xmlns:a16="http://schemas.microsoft.com/office/drawing/2014/main" val="1935947617"/>
                    </a:ext>
                  </a:extLst>
                </a:gridCol>
                <a:gridCol w="1282446">
                  <a:extLst>
                    <a:ext uri="{9D8B030D-6E8A-4147-A177-3AD203B41FA5}">
                      <a16:colId xmlns:a16="http://schemas.microsoft.com/office/drawing/2014/main" val="377984443"/>
                    </a:ext>
                  </a:extLst>
                </a:gridCol>
                <a:gridCol w="872066">
                  <a:extLst>
                    <a:ext uri="{9D8B030D-6E8A-4147-A177-3AD203B41FA5}">
                      <a16:colId xmlns:a16="http://schemas.microsoft.com/office/drawing/2014/main" val="1301440014"/>
                    </a:ext>
                  </a:extLst>
                </a:gridCol>
                <a:gridCol w="2108200">
                  <a:extLst>
                    <a:ext uri="{9D8B030D-6E8A-4147-A177-3AD203B41FA5}">
                      <a16:colId xmlns:a16="http://schemas.microsoft.com/office/drawing/2014/main" val="3591627416"/>
                    </a:ext>
                  </a:extLst>
                </a:gridCol>
                <a:gridCol w="3970867">
                  <a:extLst>
                    <a:ext uri="{9D8B030D-6E8A-4147-A177-3AD203B41FA5}">
                      <a16:colId xmlns:a16="http://schemas.microsoft.com/office/drawing/2014/main" val="561672432"/>
                    </a:ext>
                  </a:extLst>
                </a:gridCol>
              </a:tblGrid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Рудник / шахта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добычи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Автоматизируемая техника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737587510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Скалистый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Норникель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Ni-Cu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подземные самосвалы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AutoMine, автономная откатка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3057923162"/>
                  </a:ext>
                </a:extLst>
              </a:tr>
              <a:tr h="384974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Октябрьский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Норникель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Ni-Cu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 установки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«Ассистент проходческого бурения»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1978517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Таймырский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Норникель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Ni-</a:t>
                      </a:r>
                      <a:r>
                        <a:rPr lang="ru-RU" sz="16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ПДМ, буровые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дистанционное управление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4270954232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Комсомольский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Норникель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Ni-Cu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 установки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бурения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649285177"/>
                  </a:ext>
                </a:extLst>
              </a:tr>
              <a:tr h="255981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Ангидрит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Норникель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Ni-Cu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ПДМ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теледистанционное управление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2038558952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Талнахский рудный узел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Норникель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Ni-Cu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транспорт, буровые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рудник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3337429204"/>
                  </a:ext>
                </a:extLst>
              </a:tr>
              <a:tr h="96243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Купол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Полиметалл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Au-Ag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буровые, ПДМ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цифровой рудник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818266468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Майское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Полиметалл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 установки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автоматизированные циклы бурения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446538502"/>
                  </a:ext>
                </a:extLst>
              </a:tr>
              <a:tr h="288730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Дукат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Полиметалл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цифровое планирование бурения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4264116329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Олимпиада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Полюс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карьерные самосвалы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автоматизированный транспорт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304686838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Благодатное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Полюс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 станки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автоматическое бурение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4224911409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Вернинское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Полюс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 станки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цифровые системы бурения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3228814565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Айхал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Алроса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буровых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323738079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Удачный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Алроса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погрузчики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дистанционное управление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517172809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Алроса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алмазы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цифровое управление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467717122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Гайский ГОК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УГМК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ПДМ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дистанционное управление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2821442647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Учалинский ГОК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УГМК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Cu-Zn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буровых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2591844799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Сафьяновский рудник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УГМК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ПДМ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телероботизация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790182245"/>
                  </a:ext>
                </a:extLst>
              </a:tr>
              <a:tr h="192487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Кировский рудник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ФосАгро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апатит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буровые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автоматизированные буровые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1467719855"/>
                  </a:ext>
                </a:extLst>
              </a:tr>
              <a:tr h="229581"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Расвумчорр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ФосАгро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апатит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погрузчики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800"/>
                        </a:spcAft>
                        <a:buNone/>
                      </a:pPr>
                      <a:r>
                        <a:rPr lang="ru-RU" sz="16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дистанционное управление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91" marR="36091" marT="0" marB="0"/>
                </a:tc>
                <a:extLst>
                  <a:ext uri="{0D108BD9-81ED-4DB2-BD59-A6C34878D82A}">
                    <a16:rowId xmlns:a16="http://schemas.microsoft.com/office/drawing/2014/main" val="3715496025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4743EF-A8E7-6FC1-E42D-7760991C4C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32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32D927C-CF8C-E661-BCB8-926C8E0204BE}"/>
              </a:ext>
            </a:extLst>
          </p:cNvPr>
          <p:cNvSpPr/>
          <p:nvPr/>
        </p:nvSpPr>
        <p:spPr>
          <a:xfrm>
            <a:off x="1532407" y="95936"/>
            <a:ext cx="8633199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2E41235-477B-BB90-D0A5-2351E19FB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65" y="42333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автоматизации горных машин в России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451C293-B301-5542-CF48-984F6A323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26" y="3586968"/>
            <a:ext cx="4021667" cy="226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2552ECD3-96BC-33F7-E0AB-BD97E691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63" y="1391808"/>
            <a:ext cx="4021667" cy="219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F2FA74-3B4D-D0CB-BDA8-2D76D352B6B6}"/>
              </a:ext>
            </a:extLst>
          </p:cNvPr>
          <p:cNvSpPr txBox="1"/>
          <p:nvPr/>
        </p:nvSpPr>
        <p:spPr>
          <a:xfrm>
            <a:off x="228597" y="813507"/>
            <a:ext cx="4572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b="1" i="0" dirty="0">
                <a:solidFill>
                  <a:srgbClr val="1010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дистанционного управления </a:t>
            </a:r>
            <a:r>
              <a:rPr lang="en-US" b="1" i="0" dirty="0" err="1">
                <a:solidFill>
                  <a:srgbClr val="1010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AutoMine</a:t>
            </a:r>
            <a:r>
              <a:rPr lang="en-US" b="1" i="0" dirty="0">
                <a:solidFill>
                  <a:srgbClr val="10101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Tele-Remote </a:t>
            </a:r>
          </a:p>
        </p:txBody>
      </p:sp>
      <p:pic>
        <p:nvPicPr>
          <p:cNvPr id="4102" name="Picture 6" descr="Picture background">
            <a:extLst>
              <a:ext uri="{FF2B5EF4-FFF2-40B4-BE49-F238E27FC236}">
                <a16:creationId xmlns:a16="http://schemas.microsoft.com/office/drawing/2014/main" id="{DA793D9F-B456-2BED-D231-3D91D06E50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83" b="11903"/>
          <a:stretch>
            <a:fillRect/>
          </a:stretch>
        </p:blipFill>
        <p:spPr bwMode="auto">
          <a:xfrm>
            <a:off x="5079999" y="1459838"/>
            <a:ext cx="3197251" cy="207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187266-7F2F-DA47-77FF-B7D230A6676F}"/>
              </a:ext>
            </a:extLst>
          </p:cNvPr>
          <p:cNvSpPr txBox="1"/>
          <p:nvPr/>
        </p:nvSpPr>
        <p:spPr>
          <a:xfrm>
            <a:off x="5075763" y="813506"/>
            <a:ext cx="319725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Подземная буровая установка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Sandvik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DS412i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6" name="Picture 10" descr="Picture background">
            <a:extLst>
              <a:ext uri="{FF2B5EF4-FFF2-40B4-BE49-F238E27FC236}">
                <a16:creationId xmlns:a16="http://schemas.microsoft.com/office/drawing/2014/main" id="{7B748B02-187E-25FF-598E-9831B4254A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" t="19702" r="2508" b="3697"/>
          <a:stretch>
            <a:fillRect/>
          </a:stretch>
        </p:blipFill>
        <p:spPr bwMode="auto">
          <a:xfrm>
            <a:off x="8623298" y="1459837"/>
            <a:ext cx="3246435" cy="212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3B1F98-D1AA-B82C-69C7-8CB8C110F686}"/>
              </a:ext>
            </a:extLst>
          </p:cNvPr>
          <p:cNvSpPr txBox="1"/>
          <p:nvPr/>
        </p:nvSpPr>
        <p:spPr>
          <a:xfrm>
            <a:off x="8623298" y="813506"/>
            <a:ext cx="319725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Epiroc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SmartROC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/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Boomer</a:t>
            </a:r>
            <a:endParaRPr lang="ru-RU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2624C6-DC2B-B08E-8A0A-876F9F8D824F}"/>
              </a:ext>
            </a:extLst>
          </p:cNvPr>
          <p:cNvSpPr txBox="1"/>
          <p:nvPr/>
        </p:nvSpPr>
        <p:spPr>
          <a:xfrm>
            <a:off x="5419747" y="4047914"/>
            <a:ext cx="5706534" cy="22672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Функции автоматизированных буровых установок: </a:t>
            </a: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-автоматическое позиционирование буровой стрелы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-автоматический цикл бурения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-контроль давления подачи и вращения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-автоматическое ведение бурового журнала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-передача данных в систему управления рудником.</a:t>
            </a:r>
            <a:endParaRPr lang="ru-RU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C23C21-48B0-248C-E3ED-D42D5EC9896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61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3DA2F26-0077-C4B7-5A1D-358D2A8CD30B}"/>
              </a:ext>
            </a:extLst>
          </p:cNvPr>
          <p:cNvSpPr/>
          <p:nvPr/>
        </p:nvSpPr>
        <p:spPr>
          <a:xfrm>
            <a:off x="1418897" y="95936"/>
            <a:ext cx="8809771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598C19B2-439C-7F26-BC64-77A1EAAAA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65" y="42333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автоматизации горных машин в России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88556EB-B0EA-3CD3-3AB7-45B46841D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8" y="1276379"/>
            <a:ext cx="4019935" cy="251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8F07BB2-E227-281A-1FE7-E1E7ECEC09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4"/>
          <a:stretch>
            <a:fillRect/>
          </a:stretch>
        </p:blipFill>
        <p:spPr bwMode="auto">
          <a:xfrm>
            <a:off x="594397" y="3792190"/>
            <a:ext cx="3464204" cy="261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CA5F58-6E07-7746-BB23-015E2B4B4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332" y="1283957"/>
            <a:ext cx="2480213" cy="25124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7C3A14-D2E8-8DD2-F528-8B90CBF8B4E3}"/>
              </a:ext>
            </a:extLst>
          </p:cNvPr>
          <p:cNvSpPr txBox="1"/>
          <p:nvPr/>
        </p:nvSpPr>
        <p:spPr>
          <a:xfrm>
            <a:off x="594396" y="914624"/>
            <a:ext cx="64773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Шахтный комбайн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Eickhoff SL 900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СУЭК-Кузбасс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0A6339-F7B9-2A33-93DF-624D16ECB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601" y="3792190"/>
            <a:ext cx="3013151" cy="2618194"/>
          </a:xfrm>
          <a:prstGeom prst="rect">
            <a:avLst/>
          </a:prstGeom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FD52C08-8391-397A-3B93-C80BA657D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485" y="1791081"/>
            <a:ext cx="3718901" cy="2700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34736B5-DEAD-7BD3-EED4-EEEC10B4E5A4}"/>
              </a:ext>
            </a:extLst>
          </p:cNvPr>
          <p:cNvSpPr txBox="1"/>
          <p:nvPr/>
        </p:nvSpPr>
        <p:spPr>
          <a:xfrm>
            <a:off x="7627487" y="867751"/>
            <a:ext cx="369146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удаленного бурения</a:t>
            </a:r>
          </a:p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рудниках компании Норникель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2" name="Picture 12">
            <a:extLst>
              <a:ext uri="{FF2B5EF4-FFF2-40B4-BE49-F238E27FC236}">
                <a16:creationId xmlns:a16="http://schemas.microsoft.com/office/drawing/2014/main" id="{6260257E-373D-100D-31B8-51C238A86D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94"/>
          <a:stretch>
            <a:fillRect/>
          </a:stretch>
        </p:blipFill>
        <p:spPr bwMode="auto">
          <a:xfrm>
            <a:off x="7627484" y="4145239"/>
            <a:ext cx="3718903" cy="231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A86582-97C7-B756-8F68-FF3576BDC1A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30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40C9-11FD-A3CC-F2C8-15EE60026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A416940-3E41-973D-B4EB-0A37D954F229}"/>
              </a:ext>
            </a:extLst>
          </p:cNvPr>
          <p:cNvSpPr/>
          <p:nvPr/>
        </p:nvSpPr>
        <p:spPr>
          <a:xfrm>
            <a:off x="1475652" y="95936"/>
            <a:ext cx="8784548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5EAE172-C4FD-4D32-8046-F30903772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65" y="42333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автоматизации горных машин в России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2E15095-526E-930D-7BEF-72E8AF0AC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1" r="15625"/>
          <a:stretch>
            <a:fillRect/>
          </a:stretch>
        </p:blipFill>
        <p:spPr bwMode="auto">
          <a:xfrm>
            <a:off x="440267" y="2023534"/>
            <a:ext cx="2277534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2801D2C1-ACC7-1EFF-8485-459C483EF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93"/>
          <a:stretch>
            <a:fillRect/>
          </a:stretch>
        </p:blipFill>
        <p:spPr bwMode="auto">
          <a:xfrm>
            <a:off x="2451100" y="2033755"/>
            <a:ext cx="2613500" cy="171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628395-FF64-462C-F5B1-644973042FFC}"/>
              </a:ext>
            </a:extLst>
          </p:cNvPr>
          <p:cNvSpPr txBox="1"/>
          <p:nvPr/>
        </p:nvSpPr>
        <p:spPr>
          <a:xfrm>
            <a:off x="440266" y="1160577"/>
            <a:ext cx="462433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позиционирования буровых установок</a:t>
            </a:r>
          </a:p>
          <a:p>
            <a:pPr algn="ctr"/>
            <a:r>
              <a:rPr lang="ru-RU" b="1" dirty="0">
                <a:solidFill>
                  <a:srgbClr val="3131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ООО «НТР»</a:t>
            </a:r>
            <a:r>
              <a:rPr lang="ru-RU" b="1" dirty="0">
                <a:solidFill>
                  <a:srgbClr val="31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3131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lang="ru-RU" b="1" dirty="0" err="1">
                <a:solidFill>
                  <a:srgbClr val="3131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Томск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5E3402E-24C1-C22D-A856-B77334D50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66" y="3742796"/>
            <a:ext cx="4624333" cy="259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403C21-6C51-1C82-BBB0-58B279AE0A0B}"/>
              </a:ext>
            </a:extLst>
          </p:cNvPr>
          <p:cNvSpPr txBox="1"/>
          <p:nvPr/>
        </p:nvSpPr>
        <p:spPr>
          <a:xfrm>
            <a:off x="5758013" y="917429"/>
            <a:ext cx="57560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система ГГИС «МАЙНФРЭЙМ»</a:t>
            </a:r>
          </a:p>
        </p:txBody>
      </p:sp>
      <p:pic>
        <p:nvPicPr>
          <p:cNvPr id="6158" name="Picture 14" descr="Picture background">
            <a:extLst>
              <a:ext uri="{FF2B5EF4-FFF2-40B4-BE49-F238E27FC236}">
                <a16:creationId xmlns:a16="http://schemas.microsoft.com/office/drawing/2014/main" id="{502B6A54-9BF9-5962-E68F-611CEA89F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013" y="1286762"/>
            <a:ext cx="2771416" cy="147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Picture background">
            <a:extLst>
              <a:ext uri="{FF2B5EF4-FFF2-40B4-BE49-F238E27FC236}">
                <a16:creationId xmlns:a16="http://schemas.microsoft.com/office/drawing/2014/main" id="{4A0603FE-5BEA-3AC4-C477-63C8795C4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933" y="1294531"/>
            <a:ext cx="2988167" cy="147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A0B498-F4CF-1856-065A-6BBEC9D38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5933" y="5300092"/>
            <a:ext cx="2954867" cy="14619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323727-F8BD-7481-A751-69C6055E2F43}"/>
              </a:ext>
            </a:extLst>
          </p:cNvPr>
          <p:cNvSpPr txBox="1"/>
          <p:nvPr/>
        </p:nvSpPr>
        <p:spPr>
          <a:xfrm>
            <a:off x="5828676" y="4937009"/>
            <a:ext cx="583839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PAZL:TAKT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«АИОМ Технологии»</a:t>
            </a:r>
          </a:p>
        </p:txBody>
      </p:sp>
      <p:pic>
        <p:nvPicPr>
          <p:cNvPr id="6166" name="Picture 22" descr="Picture background">
            <a:extLst>
              <a:ext uri="{FF2B5EF4-FFF2-40B4-BE49-F238E27FC236}">
                <a16:creationId xmlns:a16="http://schemas.microsoft.com/office/drawing/2014/main" id="{37E6456C-9072-CF98-D6A9-468FF78E9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367" y="3342718"/>
            <a:ext cx="2613501" cy="147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CF5C77-6EE3-5904-987C-0F5D9DA7C9CE}"/>
              </a:ext>
            </a:extLst>
          </p:cNvPr>
          <p:cNvSpPr txBox="1"/>
          <p:nvPr/>
        </p:nvSpPr>
        <p:spPr>
          <a:xfrm>
            <a:off x="5802367" y="2973386"/>
            <a:ext cx="487568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система ГГИС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Геомикс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6168" name="Picture 24" descr="Picture background">
            <a:extLst>
              <a:ext uri="{FF2B5EF4-FFF2-40B4-BE49-F238E27FC236}">
                <a16:creationId xmlns:a16="http://schemas.microsoft.com/office/drawing/2014/main" id="{FBBB27D6-36F1-DE2A-0EDC-B3BEA1EBA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868" y="3346581"/>
            <a:ext cx="2262188" cy="146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F61A1A-0836-0B8A-9838-F8B1066833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28677" y="5304827"/>
            <a:ext cx="2751028" cy="145869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660C3E-BC89-DC96-0C86-22CB3756985B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26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FB11-3B4F-6B76-93BB-30F174203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B5BA2F0-6446-8A84-C722-080B58B02A9C}"/>
              </a:ext>
            </a:extLst>
          </p:cNvPr>
          <p:cNvSpPr/>
          <p:nvPr/>
        </p:nvSpPr>
        <p:spPr>
          <a:xfrm>
            <a:off x="2276541" y="95936"/>
            <a:ext cx="7239525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BD47EF-EE5D-971B-917B-89A09EFB3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65" y="42333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импортозависимости в России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F2B711-BCB2-3387-88D2-DDF59658B835}"/>
              </a:ext>
            </a:extLst>
          </p:cNvPr>
          <p:cNvSpPr txBox="1"/>
          <p:nvPr/>
        </p:nvSpPr>
        <p:spPr>
          <a:xfrm>
            <a:off x="208601" y="1253565"/>
            <a:ext cx="6217599" cy="50552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spcBef>
                <a:spcPts val="450"/>
              </a:spcBef>
              <a:spcAft>
                <a:spcPts val="1500"/>
              </a:spcAft>
              <a:buNone/>
            </a:pPr>
            <a:r>
              <a:rPr lang="ru-RU" sz="20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Доля отечественной продукции горнодобывающего производства на начало 2020-х годов составляла: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комбайнам для очистных работ — менее 2%;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погрузчикам — не более 4%;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большегрузным автомобилям — 16–17%;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электровозам — на уровне 20%;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буровым машинам и станкам — менее 25%;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флоатационным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машинам и гидроциклонам — порядка 25%;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механизированным крепям — в районе 26%;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погрузочным машинам — около 30%;</a:t>
            </a:r>
          </a:p>
          <a:p>
            <a:pPr algn="l">
              <a:lnSpc>
                <a:spcPts val="2100"/>
              </a:lnSpc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одноковшовым экскаваторам — примерно 45%.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048B3C-0CE4-FC93-7D30-732AA78A0CC8}"/>
              </a:ext>
            </a:extLst>
          </p:cNvPr>
          <p:cNvSpPr txBox="1"/>
          <p:nvPr/>
        </p:nvSpPr>
        <p:spPr>
          <a:xfrm>
            <a:off x="6578599" y="1253565"/>
            <a:ext cx="5404800" cy="26161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800" spc="1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2015 по 2025 г</a:t>
            </a:r>
            <a:r>
              <a:rPr lang="ru-RU" spc="1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 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импорта на рынке горно-шахтного оборудования сократилась </a:t>
            </a:r>
            <a:r>
              <a:rPr lang="ru-RU" sz="1800" b="1" spc="1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54% до 37%</a:t>
            </a:r>
            <a:r>
              <a:rPr lang="ru-RU" sz="1800" spc="15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1800" spc="15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импортозависимости на 2025 г.: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механизированные крепи — 61%,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очистные комбайны — 94%,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погрузочные машины — 65%,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электровозы — 80%,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дизелевозы и роботизированные ПДМ — 100%.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A1457D-5A91-236E-7A5E-076E8AC4FD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32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D84E3-EE17-7D13-3315-62005EF5A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97D6C08-BA49-49B3-4F65-3550233D099B}"/>
              </a:ext>
            </a:extLst>
          </p:cNvPr>
          <p:cNvSpPr/>
          <p:nvPr/>
        </p:nvSpPr>
        <p:spPr>
          <a:xfrm>
            <a:off x="2055823" y="95936"/>
            <a:ext cx="7617898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8A95047-28CC-ED15-8A13-81C7A7C98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665" y="42333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по количеству горных роботов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88DDE91-9009-ABAE-3FC6-340D48276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83322"/>
              </p:ext>
            </p:extLst>
          </p:nvPr>
        </p:nvGraphicFramePr>
        <p:xfrm>
          <a:off x="1507066" y="1617593"/>
          <a:ext cx="8957731" cy="4521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4618">
                  <a:extLst>
                    <a:ext uri="{9D8B030D-6E8A-4147-A177-3AD203B41FA5}">
                      <a16:colId xmlns:a16="http://schemas.microsoft.com/office/drawing/2014/main" val="3442914158"/>
                    </a:ext>
                  </a:extLst>
                </a:gridCol>
                <a:gridCol w="2590081">
                  <a:extLst>
                    <a:ext uri="{9D8B030D-6E8A-4147-A177-3AD203B41FA5}">
                      <a16:colId xmlns:a16="http://schemas.microsoft.com/office/drawing/2014/main" val="219228820"/>
                    </a:ext>
                  </a:extLst>
                </a:gridCol>
                <a:gridCol w="2590081">
                  <a:extLst>
                    <a:ext uri="{9D8B030D-6E8A-4147-A177-3AD203B41FA5}">
                      <a16:colId xmlns:a16="http://schemas.microsoft.com/office/drawing/2014/main" val="532081411"/>
                    </a:ext>
                  </a:extLst>
                </a:gridCol>
                <a:gridCol w="2282951">
                  <a:extLst>
                    <a:ext uri="{9D8B030D-6E8A-4147-A177-3AD203B41FA5}">
                      <a16:colId xmlns:a16="http://schemas.microsoft.com/office/drawing/2014/main" val="19123744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Оценочное количество горных роботов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типы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рудники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6233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Австралия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900–1200+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самосвалы, буровые, бульдозеры</a:t>
                      </a:r>
                    </a:p>
                    <a:p>
                      <a:pPr>
                        <a:spcAft>
                          <a:spcPts val="800"/>
                        </a:spcAft>
                        <a:buNone/>
                      </a:pP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Pilbara (Rio Tinto, BHP, FMG)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6507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250–400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автономные самосвалы, подземные LHD, буровые</a:t>
                      </a:r>
                    </a:p>
                    <a:p>
                      <a:pPr>
                        <a:spcAft>
                          <a:spcPts val="800"/>
                        </a:spcAft>
                        <a:buNone/>
                      </a:pP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Kearl</a:t>
                      </a: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Suncor</a:t>
                      </a: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Kidd</a:t>
                      </a: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Creek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4581070"/>
                  </a:ext>
                </a:extLst>
              </a:tr>
              <a:tr h="88900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Швеция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100–200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подземные автономные LHD и буровые</a:t>
                      </a:r>
                    </a:p>
                    <a:p>
                      <a:pPr>
                        <a:spcAft>
                          <a:spcPts val="800"/>
                        </a:spcAft>
                        <a:buNone/>
                      </a:pP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Kiruna, Malmberget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625809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30–80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частично автономные буровые и </a:t>
                      </a:r>
                      <a:r>
                        <a:rPr lang="ru-RU" sz="1800" kern="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телероботы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800"/>
                        </a:spcAft>
                        <a:buNone/>
                      </a:pP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Норильский никель, АЛРОСА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5217117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9541BD-BB59-F756-0868-77B87628161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73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8DCA9-2FFC-0961-3451-1E550071A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C53B78E-9FDD-5F77-BCCE-163F8725128E}"/>
              </a:ext>
            </a:extLst>
          </p:cNvPr>
          <p:cNvSpPr/>
          <p:nvPr/>
        </p:nvSpPr>
        <p:spPr>
          <a:xfrm>
            <a:off x="2961949" y="138041"/>
            <a:ext cx="5809985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CBEAB9A-3048-7CA9-5324-B848B04C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603" y="84438"/>
            <a:ext cx="7012502" cy="678682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Импортные буровые установки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Обзор подземной буровой установки Zega UJ21D от компании «АлтайБурМаш»">
            <a:extLst>
              <a:ext uri="{FF2B5EF4-FFF2-40B4-BE49-F238E27FC236}">
                <a16:creationId xmlns:a16="http://schemas.microsoft.com/office/drawing/2014/main" id="{312FB44E-F4FA-910D-60AF-E30A67F2A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18" y="4398734"/>
            <a:ext cx="2402664" cy="176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ECF18A-52DC-7D52-4BD5-9DD94820032A}"/>
              </a:ext>
            </a:extLst>
          </p:cNvPr>
          <p:cNvSpPr txBox="1"/>
          <p:nvPr/>
        </p:nvSpPr>
        <p:spPr>
          <a:xfrm>
            <a:off x="321616" y="4032212"/>
            <a:ext cx="2402665" cy="3616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Zega UJ21D (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Китай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51233C0-D071-075E-8068-42B9764721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950" y="4393850"/>
            <a:ext cx="2876348" cy="176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A4F5B1-A403-FC52-8826-CB4E82460E5C}"/>
              </a:ext>
            </a:extLst>
          </p:cNvPr>
          <p:cNvSpPr txBox="1"/>
          <p:nvPr/>
        </p:nvSpPr>
        <p:spPr>
          <a:xfrm>
            <a:off x="2961951" y="4032212"/>
            <a:ext cx="2876348" cy="3616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Siton DD4-2b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Китай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8AA9A9-F62D-F850-C901-488FB547DD36}"/>
              </a:ext>
            </a:extLst>
          </p:cNvPr>
          <p:cNvSpPr txBox="1"/>
          <p:nvPr/>
        </p:nvSpPr>
        <p:spPr>
          <a:xfrm>
            <a:off x="6035176" y="4032212"/>
            <a:ext cx="287634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Sunward CYTJ45 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Подземные проходческие буровые установки CYTJ45">
            <a:extLst>
              <a:ext uri="{FF2B5EF4-FFF2-40B4-BE49-F238E27FC236}">
                <a16:creationId xmlns:a16="http://schemas.microsoft.com/office/drawing/2014/main" id="{9D606498-B8AD-2351-CC5E-066B1709D4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55"/>
          <a:stretch>
            <a:fillRect/>
          </a:stretch>
        </p:blipFill>
        <p:spPr bwMode="auto">
          <a:xfrm>
            <a:off x="6035175" y="4401544"/>
            <a:ext cx="2876347" cy="175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Буровая установка SANDVIK Tamrock Paramatic 360-60 - Perkka RUS">
            <a:extLst>
              <a:ext uri="{FF2B5EF4-FFF2-40B4-BE49-F238E27FC236}">
                <a16:creationId xmlns:a16="http://schemas.microsoft.com/office/drawing/2014/main" id="{662B49E2-398A-1244-6AD8-30050C3CC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57" y="1822492"/>
            <a:ext cx="2762121" cy="188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3FFAA21-A94E-7057-E4BD-11F99913A36C}"/>
              </a:ext>
            </a:extLst>
          </p:cNvPr>
          <p:cNvSpPr txBox="1"/>
          <p:nvPr/>
        </p:nvSpPr>
        <p:spPr>
          <a:xfrm>
            <a:off x="668458" y="1047903"/>
            <a:ext cx="2762121" cy="9002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SANDVIK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Tamrock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Paramatic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360-60 (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Швеция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768844-DA8A-85B8-82CC-6E30F574E4BB}"/>
              </a:ext>
            </a:extLst>
          </p:cNvPr>
          <p:cNvSpPr txBox="1"/>
          <p:nvPr/>
        </p:nvSpPr>
        <p:spPr>
          <a:xfrm>
            <a:off x="4286253" y="1047903"/>
            <a:ext cx="3322583" cy="36163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buNone/>
            </a:pP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Epiroc Boomer 292 (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Швеция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14A0192-605C-E07D-4430-20465B2A87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586" t="31100" r="15371" b="13389"/>
          <a:stretch>
            <a:fillRect/>
          </a:stretch>
        </p:blipFill>
        <p:spPr>
          <a:xfrm>
            <a:off x="4286253" y="1409540"/>
            <a:ext cx="3278438" cy="22507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72464B8-2CDD-646D-E8E8-7B45FD9435A5}"/>
              </a:ext>
            </a:extLst>
          </p:cNvPr>
          <p:cNvSpPr txBox="1"/>
          <p:nvPr/>
        </p:nvSpPr>
        <p:spPr>
          <a:xfrm>
            <a:off x="8229733" y="1047903"/>
            <a:ext cx="3322583" cy="63094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100"/>
              </a:lnSpc>
              <a:buNone/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Atlas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Copсo</a:t>
            </a: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Simba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M7 C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Швеция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44B63CF6-004D-8AB6-A0F0-4C1480CA5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733" y="1678846"/>
            <a:ext cx="3322583" cy="198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E2B255D5-65DF-D572-6243-30D55B4B1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2" b="18568"/>
          <a:stretch>
            <a:fillRect/>
          </a:stretch>
        </p:blipFill>
        <p:spPr bwMode="auto">
          <a:xfrm>
            <a:off x="9149192" y="4393849"/>
            <a:ext cx="2657376" cy="176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2045F29-2DF1-9185-E38F-D6A0AD270A65}"/>
              </a:ext>
            </a:extLst>
          </p:cNvPr>
          <p:cNvSpPr txBox="1"/>
          <p:nvPr/>
        </p:nvSpPr>
        <p:spPr>
          <a:xfrm>
            <a:off x="9149190" y="4024517"/>
            <a:ext cx="26573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Kaishan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XMPYT-55.8/350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79C707-B184-BE97-03DC-57020C402056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5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8DCA9-2FFC-0961-3451-1E550071A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C53B78E-9FDD-5F77-BCCE-163F8725128E}"/>
              </a:ext>
            </a:extLst>
          </p:cNvPr>
          <p:cNvSpPr/>
          <p:nvPr/>
        </p:nvSpPr>
        <p:spPr>
          <a:xfrm>
            <a:off x="1584251" y="138041"/>
            <a:ext cx="8941982" cy="8858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CBEAB9A-3048-7CA9-5324-B848B04C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553" y="212401"/>
            <a:ext cx="10377377" cy="6786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проблематика внедрения автоматизации и роботизации на горных предприятиях России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79C707-B184-BE97-03DC-57020C4020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5312" y="1066306"/>
            <a:ext cx="4118344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2C2D2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Технологическая зависимость от зарубежных производителей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Мировыми лидерами в области автоматизации горной техники являются компании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Sandvik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Epiroc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Atlas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Copco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Caterpillar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Komatsu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-системы навигации и позиционирования техники в шахтах;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-программное обеспечение 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-управления флотом машин;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-цифровые карты рудников;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-системы адаптивного бурения;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-промышленную связь (LTE/5G/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-Fi);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-центры удалённого управления.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718684" y="1066306"/>
            <a:ext cx="3367878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Недостаточное развитие цифровой инфраструктуры рудников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Автономная техника требует развитой инфраструктуры: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-подземных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-Fi, LTE, 5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сетей;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-цифровых 3D-карт рудников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позиционирования техники;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-центров удалённого управления (ROC)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369977" y="1066306"/>
            <a:ext cx="4242386" cy="29727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Недостаток отечественных разработчиков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 есть производители горной техники, но они пока не обладают достаточными компетенциями в автономных системах.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Отсутствуют: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-серийные автономные буровые установки;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-серийные автономные ПДМ;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-системы управления флотом горных машин;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-программные платформы автономных рудников.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45312" y="4681808"/>
            <a:ext cx="4118344" cy="19188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Кадровая проблема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внедрения автономных рудников нужны специалисты: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 робототехнике;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 промышленным IT-системам;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 анализу данных;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 системам управления горным.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703623" y="4199801"/>
            <a:ext cx="3397995" cy="24457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Отсутствие стандартов автономных рудников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России практически отсутствуют: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-нормативы эксплуатации автономной техники;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-стандарты безопасности автономных машин;</a:t>
            </a:r>
          </a:p>
          <a:p>
            <a:pPr>
              <a:lnSpc>
                <a:spcPct val="107000"/>
              </a:lnSpc>
            </a:pP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-регламенты взаимодействия человека и робота в шахте.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26C788-6CB6-92C3-B784-D596144D21DC}"/>
              </a:ext>
            </a:extLst>
          </p:cNvPr>
          <p:cNvSpPr txBox="1"/>
          <p:nvPr/>
        </p:nvSpPr>
        <p:spPr>
          <a:xfrm>
            <a:off x="4362446" y="4081504"/>
            <a:ext cx="4249917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i="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Отсутствие отечественных программных платформ автономного рудника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0" i="0" dirty="0">
                <a:solidFill>
                  <a:srgbClr val="2C2D2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автономные рудники используют специализированные системы управления производством и техникой:</a:t>
            </a:r>
          </a:p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MineStar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Fleet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Caterpillar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OptiMine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Sandvik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Mobilaris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Mining Intelligence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Epiroc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Modular Mining DISPATCH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Komatsu)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др.;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РФ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«Цифра. Карьер», «Карьер» (ВИСТ Групп),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OES.Mine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823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33D7-83C3-90F2-5691-E4C2CB3CD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16B1AB3-E3EA-7CEF-4C96-BFBDC271207A}"/>
              </a:ext>
            </a:extLst>
          </p:cNvPr>
          <p:cNvSpPr/>
          <p:nvPr/>
        </p:nvSpPr>
        <p:spPr>
          <a:xfrm>
            <a:off x="749941" y="245475"/>
            <a:ext cx="10913388" cy="13004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28AEE7-4E9A-42F7-CB61-225B0899F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13" y="466643"/>
            <a:ext cx="11407929" cy="8424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Исследование 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процесса взаимодействия 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пневмоударного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 устройства с породным массивом для реализации адаптивной технологии проходки скважин</a:t>
            </a:r>
            <a:endParaRPr lang="ru-RU" sz="36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7A25D2-0792-C4CE-0C6B-FEBB3CA568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302137" y="4622068"/>
            <a:ext cx="4361192" cy="208535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122839" y="3975737"/>
            <a:ext cx="465890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Графики изменения энергии удара Е и скорости погружения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трубы от ее длины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2C44E2B-3797-09BB-D570-1DFFDE9B98E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58" y="1986735"/>
            <a:ext cx="3553933" cy="192293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27196" y="1611708"/>
            <a:ext cx="483401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Стенд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для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реализации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адаптивной технологии </a:t>
            </a:r>
            <a:endParaRPr lang="ru-RU" dirty="0"/>
          </a:p>
        </p:txBody>
      </p:sp>
      <p:pic>
        <p:nvPicPr>
          <p:cNvPr id="17" name="Рисунок 16"/>
          <p:cNvPicPr/>
          <p:nvPr/>
        </p:nvPicPr>
        <p:blipFill>
          <a:blip r:embed="rId5"/>
          <a:stretch>
            <a:fillRect/>
          </a:stretch>
        </p:blipFill>
        <p:spPr>
          <a:xfrm>
            <a:off x="3854350" y="3975737"/>
            <a:ext cx="3277123" cy="269250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691583" y="5190911"/>
            <a:ext cx="3149704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Изменение энергии ударного импульса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E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, частоты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от величины рабочего хода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X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ударника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пневмоударной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машины</a:t>
            </a:r>
            <a:endParaRPr lang="ru-RU" dirty="0"/>
          </a:p>
        </p:txBody>
      </p:sp>
      <p:pic>
        <p:nvPicPr>
          <p:cNvPr id="19" name="Рисунок 1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05" y="1618383"/>
            <a:ext cx="3245924" cy="2305102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788229" y="1618383"/>
            <a:ext cx="2123258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Конструктивная схема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пневмоударной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 машины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440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833D7-83C3-90F2-5691-E4C2CB3CD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16B1AB3-E3EA-7CEF-4C96-BFBDC271207A}"/>
              </a:ext>
            </a:extLst>
          </p:cNvPr>
          <p:cNvSpPr/>
          <p:nvPr/>
        </p:nvSpPr>
        <p:spPr>
          <a:xfrm>
            <a:off x="750439" y="245475"/>
            <a:ext cx="10417853" cy="10157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A28AEE7-4E9A-42F7-CB61-225B0899F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00" y="406284"/>
            <a:ext cx="11407929" cy="6786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Продукция АО «Машиностроительный холдинг»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Екатеринбург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03752A-0DD5-E601-5BA6-2EF057F8A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566" y="4399363"/>
            <a:ext cx="2160181" cy="19716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DA0EDE-AE97-8BDD-734D-29C99348C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928" y="4399364"/>
            <a:ext cx="2304490" cy="197167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704630-D148-83FD-9007-46B584774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418" y="4399362"/>
            <a:ext cx="2165325" cy="197167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CEBCE05-0CAD-F73A-8A8A-8C6C53ECCA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747" y="4399364"/>
            <a:ext cx="2362181" cy="19716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5F0D44-CFF3-40A6-BA3D-B7CC5DF36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9262" y="1738646"/>
            <a:ext cx="3063666" cy="266071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7AFE5F0-30DC-7384-C4E9-B8A3CBAAFC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2928" y="1738646"/>
            <a:ext cx="3002177" cy="266071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7A25D2-0792-C4CE-0C6B-FEBB3CA5688B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" y="25836"/>
            <a:ext cx="645041" cy="49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86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5E569-9E01-8932-D46F-B73F0E4BE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9CD50DE-4E64-AD0F-66B9-2C50EC22D621}"/>
              </a:ext>
            </a:extLst>
          </p:cNvPr>
          <p:cNvSpPr/>
          <p:nvPr/>
        </p:nvSpPr>
        <p:spPr>
          <a:xfrm>
            <a:off x="3259666" y="2881470"/>
            <a:ext cx="5384801" cy="5714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39F6C60-6F8B-5F9E-540F-E9A548EE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234" y="2827867"/>
            <a:ext cx="9257132" cy="67868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A55728-31CA-2957-ADD5-168680234F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027801" y="6102470"/>
            <a:ext cx="4164199" cy="75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30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1583</Words>
  <Application>Microsoft Office PowerPoint</Application>
  <PresentationFormat>Широкоэкранный</PresentationFormat>
  <Paragraphs>378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Перспективные направления решений</vt:lpstr>
      <vt:lpstr>Уровень роботизации производства</vt:lpstr>
      <vt:lpstr>Условия успеха процесса внедрения роботизации</vt:lpstr>
      <vt:lpstr>Положительные эффекты от внедрения роботизации на горном производстве</vt:lpstr>
      <vt:lpstr>Функции автономного бурового станка</vt:lpstr>
      <vt:lpstr>Аппаратная архитектура автономного бурового станка</vt:lpstr>
      <vt:lpstr>Адаптивное бурение</vt:lpstr>
      <vt:lpstr>Мировой уровень автоматизации горных машин </vt:lpstr>
      <vt:lpstr>Уровень автоматизации горных машин в России</vt:lpstr>
      <vt:lpstr>Уровень автоматизации горных машин в России</vt:lpstr>
      <vt:lpstr>Уровень автоматизации горных машин в России</vt:lpstr>
      <vt:lpstr>Уровень автоматизации горных машин в России</vt:lpstr>
      <vt:lpstr>Уровень импортозависимости в России</vt:lpstr>
      <vt:lpstr>Сравнение по количеству горных роботов</vt:lpstr>
      <vt:lpstr>Импортные буровые установки</vt:lpstr>
      <vt:lpstr>Основная проблематика внедрения автоматизации и роботизации на горных предприятиях России </vt:lpstr>
      <vt:lpstr>Исследование процесса взаимодействия пневмоударного устройства с породным массивом для реализации адаптивной технологии проходки скважин</vt:lpstr>
      <vt:lpstr>Продукция АО «Машиностроительный холдинг»  г. Екатеринбург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 Чещин</dc:creator>
  <cp:lastModifiedBy>Дмитрий О. Чещин</cp:lastModifiedBy>
  <cp:revision>52</cp:revision>
  <dcterms:created xsi:type="dcterms:W3CDTF">2026-03-13T06:00:28Z</dcterms:created>
  <dcterms:modified xsi:type="dcterms:W3CDTF">2026-03-17T04:13:35Z</dcterms:modified>
</cp:coreProperties>
</file>