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7" r:id="rId3"/>
    <p:sldId id="265" r:id="rId4"/>
    <p:sldId id="262" r:id="rId5"/>
    <p:sldId id="261" r:id="rId6"/>
    <p:sldId id="259" r:id="rId7"/>
    <p:sldId id="266" r:id="rId8"/>
    <p:sldId id="260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84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753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14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992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88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02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7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94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5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0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34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FD66EB6-076B-4CF8-9F95-8C9611A44A36}" type="datetimeFigureOut">
              <a:rPr lang="ru-RU" smtClean="0"/>
              <a:t>25.03.2026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AE5C0DB-4B6C-4C09-A060-27750803053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97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sz="6000" b="1" dirty="0"/>
              <a:t>Российский коммерческий аппаратно-программный комплекс потребителя </a:t>
            </a:r>
            <a:r>
              <a:rPr lang="ru-RU" sz="6000" b="1" dirty="0" smtClean="0"/>
              <a:t>РРР. </a:t>
            </a:r>
            <a:br>
              <a:rPr lang="ru-RU" sz="6000" b="1" dirty="0" smtClean="0"/>
            </a:br>
            <a:r>
              <a:rPr lang="ru-RU" sz="6000" b="1" dirty="0" smtClean="0"/>
              <a:t>Результаты </a:t>
            </a:r>
            <a:r>
              <a:rPr lang="ru-RU" sz="6000" b="1" dirty="0"/>
              <a:t>испытаний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Т.Ю.Дубинко</a:t>
            </a:r>
            <a:endParaRPr lang="ru-RU" dirty="0" smtClean="0"/>
          </a:p>
          <a:p>
            <a:r>
              <a:rPr lang="ru-RU" dirty="0" err="1" smtClean="0"/>
              <a:t>Ооо</a:t>
            </a:r>
            <a:r>
              <a:rPr lang="ru-RU" dirty="0" smtClean="0"/>
              <a:t> «фарватер»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77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19977" y="116786"/>
            <a:ext cx="12152045" cy="5232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Отечественная технология высокоточного позиционирования в режиме РРР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12E45C7-337B-4886-7089-BCA389D73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5" y="1043307"/>
            <a:ext cx="3342322" cy="180149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D49FB24-50BE-9F8F-E0EB-C65123A7A1EF}"/>
              </a:ext>
            </a:extLst>
          </p:cNvPr>
          <p:cNvSpPr txBox="1"/>
          <p:nvPr/>
        </p:nvSpPr>
        <p:spPr>
          <a:xfrm>
            <a:off x="296328" y="3127944"/>
            <a:ext cx="2988775" cy="31085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400" b="1" dirty="0" smtClean="0">
                <a:solidFill>
                  <a:srgbClr val="002060"/>
                </a:solidFill>
              </a:rPr>
              <a:t>Создана и испытана в реальных условиях п</a:t>
            </a:r>
            <a:r>
              <a:rPr lang="ru-RU" sz="1400" b="1" dirty="0" smtClean="0">
                <a:solidFill>
                  <a:srgbClr val="002060"/>
                </a:solidFill>
              </a:rPr>
              <a:t>олностью </a:t>
            </a:r>
            <a:r>
              <a:rPr lang="ru-RU" sz="1400" b="1" dirty="0">
                <a:solidFill>
                  <a:srgbClr val="002060"/>
                </a:solidFill>
              </a:rPr>
              <a:t>отечественная </a:t>
            </a:r>
            <a:r>
              <a:rPr lang="ru-RU" sz="1400" b="1" dirty="0" smtClean="0">
                <a:solidFill>
                  <a:srgbClr val="002060"/>
                </a:solidFill>
              </a:rPr>
              <a:t>комплексная технология </a:t>
            </a:r>
            <a:r>
              <a:rPr lang="ru-RU" sz="1400" b="1" dirty="0">
                <a:solidFill>
                  <a:srgbClr val="002060"/>
                </a:solidFill>
              </a:rPr>
              <a:t>высокоточного позиционирования, включающая сервис РРР-С для формирования и передачи поправок РРР, средства спутниковой связи для передачи поправок в любую точку Земного шара, бортовой навигационный приемник ГНСС, определяющий координаты с использованием поправок с </a:t>
            </a:r>
            <a:r>
              <a:rPr lang="ru-RU" sz="1400" b="1" dirty="0" smtClean="0">
                <a:solidFill>
                  <a:srgbClr val="002060"/>
                </a:solidFill>
              </a:rPr>
              <a:t>дециметровым и сантиметровым </a:t>
            </a:r>
            <a:r>
              <a:rPr lang="ru-RU" sz="1400" b="1" dirty="0">
                <a:solidFill>
                  <a:srgbClr val="002060"/>
                </a:solidFill>
              </a:rPr>
              <a:t>уровнем </a:t>
            </a:r>
            <a:r>
              <a:rPr lang="ru-RU" sz="1400" b="1" dirty="0" smtClean="0">
                <a:solidFill>
                  <a:srgbClr val="002060"/>
                </a:solidFill>
              </a:rPr>
              <a:t>точности.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1419" y="807284"/>
            <a:ext cx="815570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>
              <a:spcBef>
                <a:spcPts val="400"/>
              </a:spcBef>
            </a:pPr>
            <a:r>
              <a:rPr lang="ru-RU" sz="1400" dirty="0" smtClean="0"/>
              <a:t>Технология высокоточного позиционирования в режиме РРР </a:t>
            </a:r>
            <a:r>
              <a:rPr lang="en-US" sz="1400" dirty="0" smtClean="0"/>
              <a:t>(Precise Point Positioning) </a:t>
            </a:r>
            <a:r>
              <a:rPr lang="ru-RU" sz="1400" dirty="0" smtClean="0"/>
              <a:t>в последнее время активно развивается во всем мире. Её преимущества (при сходных </a:t>
            </a:r>
            <a:r>
              <a:rPr lang="ru-RU" sz="1400" dirty="0" err="1" smtClean="0"/>
              <a:t>точностных</a:t>
            </a:r>
            <a:r>
              <a:rPr lang="ru-RU" sz="1400" dirty="0" smtClean="0"/>
              <a:t> параметрах) перед широко используемой технологией </a:t>
            </a:r>
            <a:r>
              <a:rPr lang="en-US" sz="1400" dirty="0" smtClean="0"/>
              <a:t>RTK </a:t>
            </a:r>
            <a:r>
              <a:rPr lang="ru-RU" sz="1400" dirty="0" smtClean="0"/>
              <a:t>(</a:t>
            </a:r>
            <a:r>
              <a:rPr lang="en-US" sz="1400" dirty="0" smtClean="0"/>
              <a:t>Real Time Kinematic</a:t>
            </a:r>
            <a:r>
              <a:rPr lang="ru-RU" sz="1400" dirty="0" smtClean="0"/>
              <a:t>) очевидны: технология РРР является глобальной, она обеспечивает высокоточное позиционирование в реальном времени в любой точке Земного шара, и не требует нахождения потребителя в зоне действия базовых станций. Поправки РРР формируются специализированными сервисами, и передаются потребителям при наличии необходимого канала связи.</a:t>
            </a:r>
          </a:p>
          <a:p>
            <a:pPr indent="360000" algn="just">
              <a:spcBef>
                <a:spcPts val="400"/>
              </a:spcBef>
            </a:pPr>
            <a:r>
              <a:rPr lang="ru-RU" sz="1400" dirty="0" smtClean="0"/>
              <a:t>К определяющим факторам для создания технической кооперации разработчиков в области навигации и связи, и, как следствие, совместного создания комплексной отечественной системы (технологии) высокоточного позиционирования в любой точке Земного шара,  можно отнести следующие:</a:t>
            </a:r>
          </a:p>
          <a:p>
            <a:pPr marL="342900" indent="-342900" algn="just">
              <a:spcBef>
                <a:spcPts val="400"/>
              </a:spcBef>
              <a:buFont typeface="+mj-lt"/>
              <a:buAutoNum type="arabicParenR"/>
            </a:pPr>
            <a:r>
              <a:rPr lang="ru-RU" sz="1400" dirty="0" smtClean="0"/>
              <a:t>Отсутствие отечественных коммерческих сервисов поправок РРР на фоне ухода с российского рынка зарубежных коммерческих сервисов.</a:t>
            </a:r>
          </a:p>
          <a:p>
            <a:pPr marL="342900" indent="-342900" algn="just">
              <a:spcBef>
                <a:spcPts val="400"/>
              </a:spcBef>
              <a:buFont typeface="+mj-lt"/>
              <a:buAutoNum type="arabicParenR"/>
            </a:pPr>
            <a:r>
              <a:rPr lang="ru-RU" sz="1400" dirty="0" smtClean="0"/>
              <a:t>Отсутствие отечественной пользовательской аппаратуры РРР на фоне недоступности для закупки зарубежного оборудования.</a:t>
            </a:r>
          </a:p>
          <a:p>
            <a:pPr marL="342900" indent="-342900" algn="just">
              <a:spcBef>
                <a:spcPts val="400"/>
              </a:spcBef>
              <a:buFont typeface="+mj-lt"/>
              <a:buAutoNum type="arabicParenR"/>
            </a:pPr>
            <a:r>
              <a:rPr lang="ru-RU" sz="1400" dirty="0" smtClean="0"/>
              <a:t>Нестабильная работа мобильного интернета, а также физическое отсутствие зон покрытия сотовой связи на значительных территориях.</a:t>
            </a:r>
          </a:p>
          <a:p>
            <a:pPr marL="342900" indent="-342900" algn="just">
              <a:spcBef>
                <a:spcPts val="400"/>
              </a:spcBef>
              <a:buFont typeface="+mj-lt"/>
              <a:buAutoNum type="arabicParenR"/>
            </a:pPr>
            <a:r>
              <a:rPr lang="ru-RU" sz="1400" dirty="0" smtClean="0"/>
              <a:t>Наличие существенных наработок у групп разработчиков в части ключевых составляющих комплексной системы высокоточного позиционирования.</a:t>
            </a:r>
          </a:p>
          <a:p>
            <a:pPr marL="342900" indent="-342900" algn="just">
              <a:spcBef>
                <a:spcPts val="400"/>
              </a:spcBef>
              <a:buFont typeface="+mj-lt"/>
              <a:buAutoNum type="arabicParenR"/>
            </a:pPr>
            <a:r>
              <a:rPr lang="ru-RU" sz="1400" dirty="0" smtClean="0">
                <a:solidFill>
                  <a:prstClr val="black"/>
                </a:solidFill>
              </a:rPr>
              <a:t>Подкрепленное </a:t>
            </a:r>
            <a:r>
              <a:rPr lang="ru-RU" sz="1400" dirty="0">
                <a:solidFill>
                  <a:prstClr val="black"/>
                </a:solidFill>
              </a:rPr>
              <a:t>опытом </a:t>
            </a:r>
            <a:r>
              <a:rPr lang="ru-RU" sz="1400" dirty="0"/>
              <a:t>у</a:t>
            </a:r>
            <a:r>
              <a:rPr lang="ru-RU" sz="1400" dirty="0" smtClean="0"/>
              <a:t>беждение разработчиков в том, что наилучшие качественные характеристики больших многокомпонентных систем достигаются при совместной отладке ее составных частей в системе,  не только на уровне выходных интерфейсов, но на уровне внутренних алгоритмов функционирования.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3992229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955F1B5-FE02-D651-3D19-25B5EA207363}"/>
              </a:ext>
            </a:extLst>
          </p:cNvPr>
          <p:cNvSpPr txBox="1"/>
          <p:nvPr/>
        </p:nvSpPr>
        <p:spPr>
          <a:xfrm>
            <a:off x="375266" y="4863245"/>
            <a:ext cx="3276521" cy="1134478"/>
          </a:xfrm>
          <a:prstGeom prst="rect">
            <a:avLst/>
          </a:prstGeom>
          <a:solidFill>
            <a:srgbClr val="DBEEF5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ru-RU" sz="1600" b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Режимы навигации:</a:t>
            </a:r>
            <a:endParaRPr lang="ru-RU" sz="1600" u="sn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РРР-</a:t>
            </a: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Lite 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точностью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30-40 см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PPP-RT 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точностью 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15-20 см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PPPC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с точностью   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5-10 см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19977" y="116786"/>
            <a:ext cx="12152045" cy="5232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Отечественная технология высокоточного позиционирования в режиме РРР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003B93-18F7-BF4C-F928-6CAC2F01EF84}"/>
              </a:ext>
            </a:extLst>
          </p:cNvPr>
          <p:cNvSpPr txBox="1"/>
          <p:nvPr/>
        </p:nvSpPr>
        <p:spPr>
          <a:xfrm>
            <a:off x="144735" y="5997723"/>
            <a:ext cx="3737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Приемник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ГНСС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Фарватер-РРР»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8" y="794655"/>
            <a:ext cx="3251199" cy="40685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6102" y="6436476"/>
            <a:ext cx="11456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FF0000"/>
                </a:solidFill>
              </a:rPr>
              <a:t>Без использования поправок (при отсутствии средств связи) приемник определяет координаты с точностью 30-40 см!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82318" y="644337"/>
            <a:ext cx="8145070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</a:pPr>
            <a:r>
              <a:rPr lang="ru-RU" sz="1400" dirty="0"/>
              <a:t>«Фарватер-PPP» – это бортовой навигационный приемник ГНСС, обеспечивающий выдачу координат в режимах повышенной точности (в том числе и без использования внешней корректирующей информации в реальном времени). Повышенная точность обеспечивается использованием глобальной корректирующей информации отечественного сервиса PPP-C (поправки к орбитам спутников и времени излучения сигналов). </a:t>
            </a:r>
          </a:p>
          <a:p>
            <a:pPr indent="457200" algn="just">
              <a:spcBef>
                <a:spcPts val="600"/>
              </a:spcBef>
            </a:pPr>
            <a:r>
              <a:rPr lang="ru-RU" sz="1400" dirty="0"/>
              <a:t>В зонах доступности сотовой связи поправки могут доставляться через сеть Интернет посредством подключаемого GSM-модема. При отсутствии сотовых сетей (в частности, в условиях открытого моря) поправки сервиса РРР-С доставляются средствами спутниковой связи.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817104"/>
              </p:ext>
            </p:extLst>
          </p:nvPr>
        </p:nvGraphicFramePr>
        <p:xfrm>
          <a:off x="3999346" y="2598309"/>
          <a:ext cx="8028042" cy="3666207"/>
        </p:xfrm>
        <a:graphic>
          <a:graphicData uri="http://schemas.openxmlformats.org/drawingml/2006/table">
            <a:tbl>
              <a:tblPr/>
              <a:tblGrid>
                <a:gridCol w="5153453">
                  <a:extLst>
                    <a:ext uri="{9D8B030D-6E8A-4147-A177-3AD203B41FA5}">
                      <a16:colId xmlns:a16="http://schemas.microsoft.com/office/drawing/2014/main" val="3891692905"/>
                    </a:ext>
                  </a:extLst>
                </a:gridCol>
                <a:gridCol w="2874589">
                  <a:extLst>
                    <a:ext uri="{9D8B030D-6E8A-4147-A177-3AD203B41FA5}">
                      <a16:colId xmlns:a16="http://schemas.microsoft.com/office/drawing/2014/main" val="1385988993"/>
                    </a:ext>
                  </a:extLst>
                </a:gridCol>
              </a:tblGrid>
              <a:tr h="2417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параметра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203222"/>
                  </a:ext>
                </a:extLst>
              </a:tr>
              <a:tr h="630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Принимаемые сигналы ГНСС: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ГЛОНАСС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GPS L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GALILEO E1, E5B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Beidou B1I, B2I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137891"/>
                  </a:ext>
                </a:extLst>
              </a:tr>
              <a:tr h="472618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Погрешность определения координат в режиме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Lite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СКО, м: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 плане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по высоте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244307"/>
                  </a:ext>
                </a:extLst>
              </a:tr>
              <a:tr h="472618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Погрешность определения координат в режиме 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RT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СКО, м: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- в плане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 высоте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122684"/>
                  </a:ext>
                </a:extLst>
              </a:tr>
              <a:tr h="472618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Погрешность определения координат в режиме 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PPPC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СКО, м: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- в плане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901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 высоте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802041"/>
                  </a:ext>
                </a:extLst>
              </a:tr>
              <a:tr h="157539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Напряжение питания, 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VDC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– 36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360613"/>
                  </a:ext>
                </a:extLst>
              </a:tr>
              <a:tr h="472618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Габаритные размеры, мм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- основной блок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- антенна ГНСС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105×55×200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диаметр 164, высота 126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463592"/>
                  </a:ext>
                </a:extLst>
              </a:tr>
              <a:tr h="472618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Вес, кг, не более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- основной блок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- антенна ГНСС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548444"/>
                  </a:ext>
                </a:extLst>
              </a:tr>
              <a:tr h="157539">
                <a:tc>
                  <a:txBody>
                    <a:bodyPr/>
                    <a:lstStyle/>
                    <a:p>
                      <a:pPr marL="180340" indent="-18034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Интерфейсы обмена с внешними потребителями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 anchor="ctr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RS 232/422, Ethernet (TCP/IP), Wi-Fi (TCP/IP)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05" marR="55205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934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278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19977" y="116786"/>
            <a:ext cx="12098132" cy="5232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Результаты испытаний </a:t>
            </a:r>
            <a:r>
              <a:rPr lang="ru-RU" sz="2800" b="1" dirty="0" smtClean="0">
                <a:solidFill>
                  <a:srgbClr val="0070C0"/>
                </a:solidFill>
              </a:rPr>
              <a:t>на судне. Эксперимент ВОМС-ГАЗ, август 2025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0" y="788364"/>
            <a:ext cx="7741595" cy="54158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943273" y="788364"/>
            <a:ext cx="4174836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300"/>
              </a:spcBef>
            </a:pPr>
            <a:r>
              <a:rPr lang="ru-RU" sz="1400" dirty="0" smtClean="0"/>
              <a:t>В августе 2025 года состоялся морской этап </a:t>
            </a:r>
            <a:r>
              <a:rPr lang="ru-RU" sz="1400" dirty="0"/>
              <a:t>научно-технического </a:t>
            </a:r>
            <a:r>
              <a:rPr lang="ru-RU" sz="1400" dirty="0" smtClean="0"/>
              <a:t>эксперимента </a:t>
            </a:r>
            <a:r>
              <a:rPr lang="ru-RU" sz="1400" dirty="0"/>
              <a:t>по высокоточному определению </a:t>
            </a:r>
            <a:r>
              <a:rPr lang="ru-RU" sz="1400" dirty="0" smtClean="0"/>
              <a:t>места </a:t>
            </a:r>
            <a:r>
              <a:rPr lang="ru-RU" sz="1400" dirty="0"/>
              <a:t>НИС «Академик Голицын», принадлежащего ООО «Газпром флот» и находящегося во фрахте у АО «Газпром </a:t>
            </a:r>
            <a:r>
              <a:rPr lang="ru-RU" sz="1400" dirty="0" err="1"/>
              <a:t>шельфпроект</a:t>
            </a:r>
            <a:r>
              <a:rPr lang="ru-RU" sz="1400" dirty="0"/>
              <a:t>», с использованием судовой системы динамического </a:t>
            </a:r>
            <a:r>
              <a:rPr lang="ru-RU" sz="1400" dirty="0" smtClean="0"/>
              <a:t>позиционирования (СДП), </a:t>
            </a:r>
            <a:r>
              <a:rPr lang="ru-RU" sz="1400" dirty="0"/>
              <a:t>глобальной дифференциальной </a:t>
            </a:r>
            <a:r>
              <a:rPr lang="ru-RU" sz="1400" dirty="0" smtClean="0"/>
              <a:t>поправки </a:t>
            </a:r>
            <a:r>
              <a:rPr lang="ru-RU" sz="1400" dirty="0"/>
              <a:t>коммерческого сервиса РРР (РРР-С) ООО «Лаборатория Навигации», системы спутниковой связи и вещания (ССС) «Ямал-300К» ПАО «Газпром» и экспериментальной навигационной аппаратуры </a:t>
            </a:r>
            <a:r>
              <a:rPr lang="ru-RU" sz="1400" dirty="0" smtClean="0"/>
              <a:t>потребителя </a:t>
            </a:r>
            <a:r>
              <a:rPr lang="ru-RU" sz="1400" dirty="0"/>
              <a:t>ООО «Фарватер</a:t>
            </a:r>
            <a:r>
              <a:rPr lang="ru-RU" sz="1400" dirty="0" smtClean="0"/>
              <a:t>»</a:t>
            </a:r>
            <a:r>
              <a:rPr lang="ru-RU" sz="1400" dirty="0" smtClean="0"/>
              <a:t>.</a:t>
            </a:r>
          </a:p>
          <a:p>
            <a:pPr indent="457200" algn="just">
              <a:spcBef>
                <a:spcPts val="300"/>
              </a:spcBef>
            </a:pPr>
            <a:r>
              <a:rPr lang="ru-RU" sz="1400" dirty="0" smtClean="0"/>
              <a:t> Бортовой приемник «Фарватер-РРР» был установлен на судне вместо одного из трех штатных приемников ГНСС, используемых СДП. Штатные приемники СДП работают в режиме </a:t>
            </a:r>
            <a:r>
              <a:rPr lang="en-US" sz="1400" dirty="0" smtClean="0"/>
              <a:t>SBAS</a:t>
            </a:r>
            <a:r>
              <a:rPr lang="ru-RU" sz="1400" dirty="0" smtClean="0"/>
              <a:t>, и обеспечивают точность порядка 1,5 метров (СКО). На время проведения эксперимента штатные судовые приемники отключались, судно двигалось по заданным траекториям при помощи СДП в режиме «Удержание» с использованием навигационных данных приемника «Фарватер-РРР», работающего (последовательно) в режимах РРРС и РР</a:t>
            </a:r>
            <a:r>
              <a:rPr lang="en-US" sz="1400" dirty="0" err="1" smtClean="0"/>
              <a:t>PLite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55868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B21D7F-2E83-2DF5-2CCC-933897727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245" y="705599"/>
            <a:ext cx="1818755" cy="23229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51CEFF-6A71-FA0E-6B89-726820448A7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245" y="3028574"/>
            <a:ext cx="1834815" cy="158524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843123-7207-A9AE-0522-89DFAF15E13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245" y="4613817"/>
            <a:ext cx="1818755" cy="171233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19977" y="116786"/>
            <a:ext cx="12098132" cy="5232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Результаты испытаний на судне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70" y="1181235"/>
            <a:ext cx="3143110" cy="41908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517" y="1189955"/>
            <a:ext cx="3141926" cy="417337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81" y="1220234"/>
            <a:ext cx="3143728" cy="416933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37951" y="5372048"/>
            <a:ext cx="3087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Точность удержания судна при использовании решения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штатного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приемника ГНСС в режиме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SBAS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– порядка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 метра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96961" y="5381221"/>
            <a:ext cx="3073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Точность удержания судна при использовании решения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приемника «Фарватер-РРР» в режиме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PPPLite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–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от 0 до 30 см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76443" y="5381221"/>
            <a:ext cx="34756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Точность удержания судна при использовании решения </a:t>
            </a:r>
            <a:r>
              <a:rPr lang="ru-RU" sz="1400" kern="0" dirty="0">
                <a:solidFill>
                  <a:prstClr val="black"/>
                </a:solidFill>
              </a:rPr>
              <a:t>решения приемника «Фарватер-РРР» в режиме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PPPC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–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от 0 до 10 см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976" y="617565"/>
            <a:ext cx="105002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500" dirty="0" smtClean="0"/>
              <a:t>По сравнению с точностью удержания судна с использованием штатных приемников ГНСС, экспериментальное </a:t>
            </a:r>
          </a:p>
          <a:p>
            <a:r>
              <a:rPr lang="ru-RU" sz="1500" dirty="0" smtClean="0"/>
              <a:t>оборудование в составе сервиса показало высокую точность удержания судна, подтвердив свои технические характеристики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838916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19976" y="116786"/>
            <a:ext cx="12172024" cy="95410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Результаты испытаний на </a:t>
            </a:r>
            <a:r>
              <a:rPr lang="ru-RU" sz="2800" b="1" dirty="0">
                <a:solidFill>
                  <a:srgbClr val="0070C0"/>
                </a:solidFill>
              </a:rPr>
              <a:t>маркшейдерском пространственном 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70C0"/>
                </a:solidFill>
              </a:rPr>
              <a:t>высокоточном </a:t>
            </a:r>
            <a:r>
              <a:rPr lang="ru-RU" sz="2800" b="1" dirty="0">
                <a:solidFill>
                  <a:srgbClr val="0070C0"/>
                </a:solidFill>
              </a:rPr>
              <a:t>полигоне </a:t>
            </a:r>
            <a:r>
              <a:rPr lang="ru-RU" sz="2800" b="1" dirty="0" smtClean="0">
                <a:solidFill>
                  <a:srgbClr val="0070C0"/>
                </a:solidFill>
              </a:rPr>
              <a:t>«</a:t>
            </a:r>
            <a:r>
              <a:rPr lang="ru-RU" sz="2800" b="1" dirty="0">
                <a:solidFill>
                  <a:srgbClr val="0070C0"/>
                </a:solidFill>
              </a:rPr>
              <a:t>ПМПВ-Быково» СМР.1-2025 </a:t>
            </a:r>
            <a:r>
              <a:rPr lang="ru-RU" sz="2800" b="1" dirty="0" smtClean="0">
                <a:solidFill>
                  <a:srgbClr val="0070C0"/>
                </a:solidFill>
              </a:rPr>
              <a:t>П-1, декабрь 2025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" y="1070893"/>
            <a:ext cx="7507660" cy="52522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698508" y="1181729"/>
            <a:ext cx="4322619" cy="536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300"/>
              </a:spcBef>
            </a:pPr>
            <a:r>
              <a:rPr lang="ru-RU" sz="1600" dirty="0" smtClean="0"/>
              <a:t>Для оценки абсолютной точности получения координат 4 </a:t>
            </a:r>
            <a:r>
              <a:rPr lang="ru-RU" sz="1600" dirty="0"/>
              <a:t>декабря 2025 года проведены </a:t>
            </a:r>
            <a:r>
              <a:rPr lang="ru-RU" sz="1600" dirty="0" smtClean="0"/>
              <a:t>испытания на </a:t>
            </a:r>
            <a:r>
              <a:rPr lang="ru-RU" sz="1600" dirty="0"/>
              <a:t>маркшейдерском пространственном высокоточном полигоне «ПМПВ-Быково» СМР.1-2025 П-1. </a:t>
            </a:r>
            <a:endParaRPr lang="ru-RU" sz="1600" dirty="0" smtClean="0"/>
          </a:p>
          <a:p>
            <a:pPr indent="457200" algn="just">
              <a:spcBef>
                <a:spcPts val="300"/>
              </a:spcBef>
            </a:pPr>
            <a:r>
              <a:rPr lang="ru-RU" sz="1600" dirty="0"/>
              <a:t>Объектом испытаний являлась отечественная технология высокоточного позиционирования по сигналам глобальных навигационных спутниковых сигналов (ГНСС) в режиме </a:t>
            </a:r>
            <a:r>
              <a:rPr lang="ru-RU" sz="1600" dirty="0" smtClean="0"/>
              <a:t>РРР, </a:t>
            </a:r>
            <a:r>
              <a:rPr lang="ru-RU" sz="1600" dirty="0"/>
              <a:t>включающая в себя:</a:t>
            </a:r>
          </a:p>
          <a:p>
            <a:pPr indent="457200" algn="just">
              <a:spcBef>
                <a:spcPts val="600"/>
              </a:spcBef>
            </a:pPr>
            <a:r>
              <a:rPr lang="ru-RU" sz="1600" dirty="0"/>
              <a:t>а) сервис высокоточных глобальных поправок РРР (ООО «Лаборатория Навигации»);</a:t>
            </a:r>
          </a:p>
          <a:p>
            <a:pPr indent="457200" algn="just">
              <a:spcBef>
                <a:spcPts val="600"/>
              </a:spcBef>
            </a:pPr>
            <a:r>
              <a:rPr lang="ru-RU" sz="1600" dirty="0"/>
              <a:t>б) средства спутниковой связи </a:t>
            </a:r>
            <a:r>
              <a:rPr lang="ru-RU" sz="1600" dirty="0" smtClean="0"/>
              <a:t>для </a:t>
            </a:r>
            <a:r>
              <a:rPr lang="ru-RU" sz="1600" dirty="0"/>
              <a:t>передачи поправок РРР в реальном времени (АО «Газпром космические системы»);</a:t>
            </a:r>
          </a:p>
          <a:p>
            <a:pPr indent="457200" algn="just">
              <a:spcBef>
                <a:spcPts val="600"/>
              </a:spcBef>
            </a:pPr>
            <a:r>
              <a:rPr lang="ru-RU" sz="1600" dirty="0"/>
              <a:t>в) пользовательский приёмник ГНСС </a:t>
            </a:r>
            <a:r>
              <a:rPr lang="ru-RU" sz="1600" dirty="0" smtClean="0"/>
              <a:t>«</a:t>
            </a:r>
            <a:r>
              <a:rPr lang="ru-RU" sz="1600" dirty="0"/>
              <a:t>Фарватер-РРР» (ООО «Фарватер»). </a:t>
            </a:r>
          </a:p>
          <a:p>
            <a:pPr indent="457200" algn="just">
              <a:spcBef>
                <a:spcPts val="300"/>
              </a:spcBef>
            </a:pPr>
            <a:endParaRPr lang="en-US" sz="1600" dirty="0" smtClean="0"/>
          </a:p>
          <a:p>
            <a:pPr indent="457200" algn="just">
              <a:spcBef>
                <a:spcPts val="300"/>
              </a:spcBef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51400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19976" y="116786"/>
            <a:ext cx="12172024" cy="95410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Результаты испытаний на </a:t>
            </a:r>
            <a:r>
              <a:rPr lang="ru-RU" sz="2800" b="1" dirty="0">
                <a:solidFill>
                  <a:srgbClr val="0070C0"/>
                </a:solidFill>
              </a:rPr>
              <a:t>маркшейдерском пространственном 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70C0"/>
                </a:solidFill>
              </a:rPr>
              <a:t>высокоточном </a:t>
            </a:r>
            <a:r>
              <a:rPr lang="ru-RU" sz="2800" b="1" dirty="0">
                <a:solidFill>
                  <a:srgbClr val="0070C0"/>
                </a:solidFill>
              </a:rPr>
              <a:t>полигоне </a:t>
            </a:r>
            <a:r>
              <a:rPr lang="ru-RU" sz="2800" b="1" dirty="0" smtClean="0">
                <a:solidFill>
                  <a:srgbClr val="0070C0"/>
                </a:solidFill>
              </a:rPr>
              <a:t>«</a:t>
            </a:r>
            <a:r>
              <a:rPr lang="ru-RU" sz="2800" b="1" dirty="0">
                <a:solidFill>
                  <a:srgbClr val="0070C0"/>
                </a:solidFill>
              </a:rPr>
              <a:t>ПМПВ-Быково» СМР.1-2025 </a:t>
            </a:r>
            <a:r>
              <a:rPr lang="ru-RU" sz="2800" b="1" dirty="0" smtClean="0">
                <a:solidFill>
                  <a:srgbClr val="0070C0"/>
                </a:solidFill>
              </a:rPr>
              <a:t>П-1, декабрь 2025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05600" y="1185940"/>
            <a:ext cx="5338618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spcBef>
                <a:spcPts val="300"/>
              </a:spcBef>
            </a:pPr>
            <a:r>
              <a:rPr lang="ru-RU" dirty="0">
                <a:solidFill>
                  <a:prstClr val="black"/>
                </a:solidFill>
              </a:rPr>
              <a:t>Приемник «Фарватер-РРР» </a:t>
            </a:r>
            <a:r>
              <a:rPr lang="ru-RU" dirty="0" smtClean="0">
                <a:solidFill>
                  <a:prstClr val="black"/>
                </a:solidFill>
              </a:rPr>
              <a:t>работал </a:t>
            </a:r>
            <a:r>
              <a:rPr lang="ru-RU" dirty="0">
                <a:solidFill>
                  <a:prstClr val="black"/>
                </a:solidFill>
              </a:rPr>
              <a:t>в режиме РРР</a:t>
            </a:r>
            <a:r>
              <a:rPr lang="en-US" dirty="0" smtClean="0">
                <a:solidFill>
                  <a:prstClr val="black"/>
                </a:solidFill>
              </a:rPr>
              <a:t>C</a:t>
            </a:r>
            <a:r>
              <a:rPr lang="ru-RU" dirty="0" smtClean="0">
                <a:solidFill>
                  <a:prstClr val="black"/>
                </a:solidFill>
              </a:rPr>
              <a:t>. </a:t>
            </a:r>
            <a:r>
              <a:rPr lang="ru-RU" dirty="0">
                <a:solidFill>
                  <a:prstClr val="black"/>
                </a:solidFill>
              </a:rPr>
              <a:t>Доступ приёмника потоку высокоточных поправок сервиса РРР-С осуществлялся посредством канала спутниковой связи на базе подвижного комплекса видео-конференц-связи (ПК ВКС) через КА «Ямал-402», а также канала спутниковой связи через КА «Ямал-601».</a:t>
            </a:r>
          </a:p>
          <a:p>
            <a:pPr lvl="0" indent="457200" algn="just">
              <a:spcBef>
                <a:spcPts val="300"/>
              </a:spcBef>
            </a:pPr>
            <a:r>
              <a:rPr lang="ru-RU" dirty="0" smtClean="0">
                <a:solidFill>
                  <a:prstClr val="black"/>
                </a:solidFill>
              </a:rPr>
              <a:t>Антенна приёмника </a:t>
            </a:r>
            <a:r>
              <a:rPr lang="ru-RU" dirty="0">
                <a:solidFill>
                  <a:prstClr val="black"/>
                </a:solidFill>
              </a:rPr>
              <a:t>«Фарватер-РРР» </a:t>
            </a:r>
            <a:r>
              <a:rPr lang="ru-RU" dirty="0" smtClean="0">
                <a:solidFill>
                  <a:prstClr val="black"/>
                </a:solidFill>
              </a:rPr>
              <a:t>последовательно </a:t>
            </a:r>
            <a:r>
              <a:rPr lang="ru-RU" dirty="0">
                <a:solidFill>
                  <a:prstClr val="black"/>
                </a:solidFill>
              </a:rPr>
              <a:t>размещалась на реперных пунктах Полигона №3 и №</a:t>
            </a:r>
            <a:r>
              <a:rPr lang="ru-RU" dirty="0" smtClean="0">
                <a:solidFill>
                  <a:prstClr val="black"/>
                </a:solidFill>
              </a:rPr>
              <a:t>4). </a:t>
            </a:r>
            <a:r>
              <a:rPr lang="ru-RU" dirty="0">
                <a:solidFill>
                  <a:prstClr val="black"/>
                </a:solidFill>
              </a:rPr>
              <a:t>Время работы </a:t>
            </a:r>
            <a:r>
              <a:rPr lang="ru-RU" dirty="0" smtClean="0">
                <a:solidFill>
                  <a:prstClr val="black"/>
                </a:solidFill>
              </a:rPr>
              <a:t>приёмника </a:t>
            </a:r>
            <a:r>
              <a:rPr lang="ru-RU" dirty="0">
                <a:solidFill>
                  <a:prstClr val="black"/>
                </a:solidFill>
              </a:rPr>
              <a:t>«Фарватер-РРР» </a:t>
            </a:r>
            <a:r>
              <a:rPr lang="ru-RU" dirty="0" smtClean="0">
                <a:solidFill>
                  <a:prstClr val="black"/>
                </a:solidFill>
              </a:rPr>
              <a:t>на </a:t>
            </a:r>
            <a:r>
              <a:rPr lang="ru-RU" dirty="0">
                <a:solidFill>
                  <a:prstClr val="black"/>
                </a:solidFill>
              </a:rPr>
              <a:t>каждом реперном пункте составило порядка 20 минут. Во время работы </a:t>
            </a:r>
            <a:r>
              <a:rPr lang="ru-RU" dirty="0" smtClean="0">
                <a:solidFill>
                  <a:prstClr val="black"/>
                </a:solidFill>
              </a:rPr>
              <a:t>приёмника </a:t>
            </a:r>
            <a:r>
              <a:rPr lang="ru-RU" dirty="0">
                <a:solidFill>
                  <a:prstClr val="black"/>
                </a:solidFill>
              </a:rPr>
              <a:t>на каждом пункте осуществлялась запись выходных данных приемника – полученных в реальном времени координат в виде файлов формата </a:t>
            </a:r>
            <a:r>
              <a:rPr lang="ru-RU" dirty="0" smtClean="0">
                <a:solidFill>
                  <a:prstClr val="black"/>
                </a:solidFill>
              </a:rPr>
              <a:t>NMEA-0183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для последующей оценки.</a:t>
            </a:r>
            <a:endParaRPr lang="ru-RU" dirty="0">
              <a:solidFill>
                <a:prstClr val="black"/>
              </a:solidFill>
            </a:endParaRPr>
          </a:p>
          <a:p>
            <a:pPr lvl="0" indent="457200" algn="just">
              <a:spcBef>
                <a:spcPts val="300"/>
              </a:spcBef>
            </a:pPr>
            <a:r>
              <a:rPr lang="ru-RU" dirty="0" smtClean="0">
                <a:solidFill>
                  <a:prstClr val="black"/>
                </a:solidFill>
              </a:rPr>
              <a:t>Отклонение </a:t>
            </a:r>
            <a:r>
              <a:rPr lang="ru-RU" dirty="0">
                <a:solidFill>
                  <a:prstClr val="black"/>
                </a:solidFill>
              </a:rPr>
              <a:t>решения от координат опорных пунктов не превысило </a:t>
            </a:r>
            <a:r>
              <a:rPr lang="ru-RU" b="1" dirty="0">
                <a:solidFill>
                  <a:prstClr val="black"/>
                </a:solidFill>
              </a:rPr>
              <a:t>10 сантиметров</a:t>
            </a:r>
            <a:r>
              <a:rPr lang="ru-RU" dirty="0">
                <a:solidFill>
                  <a:prstClr val="black"/>
                </a:solidFill>
              </a:rPr>
              <a:t>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168426"/>
              </p:ext>
            </p:extLst>
          </p:nvPr>
        </p:nvGraphicFramePr>
        <p:xfrm>
          <a:off x="196301" y="1810497"/>
          <a:ext cx="6225539" cy="1596390"/>
        </p:xfrm>
        <a:graphic>
          <a:graphicData uri="http://schemas.openxmlformats.org/drawingml/2006/table">
            <a:tbl>
              <a:tblPr firstRow="1" firstCol="1" bandRow="1"/>
              <a:tblGrid>
                <a:gridCol w="2074813">
                  <a:extLst>
                    <a:ext uri="{9D8B030D-6E8A-4147-A177-3AD203B41FA5}">
                      <a16:colId xmlns:a16="http://schemas.microsoft.com/office/drawing/2014/main" val="899088174"/>
                    </a:ext>
                  </a:extLst>
                </a:gridCol>
                <a:gridCol w="2075363">
                  <a:extLst>
                    <a:ext uri="{9D8B030D-6E8A-4147-A177-3AD203B41FA5}">
                      <a16:colId xmlns:a16="http://schemas.microsoft.com/office/drawing/2014/main" val="3241679014"/>
                    </a:ext>
                  </a:extLst>
                </a:gridCol>
                <a:gridCol w="2075363">
                  <a:extLst>
                    <a:ext uri="{9D8B030D-6E8A-4147-A177-3AD203B41FA5}">
                      <a16:colId xmlns:a16="http://schemas.microsoft.com/office/drawing/2014/main" val="3733990029"/>
                    </a:ext>
                  </a:extLst>
                </a:gridCol>
              </a:tblGrid>
              <a:tr h="294640">
                <a:tc rowSpan="2">
                  <a:txBody>
                    <a:bodyPr/>
                    <a:lstStyle/>
                    <a:p>
                      <a:pPr algn="l"/>
                      <a:endParaRPr lang="ru-RU" sz="1200" kern="100">
                        <a:effectLst/>
                        <a:latin typeface="Liberation Serif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В прямоугольных координатах 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на плоскости (</a:t>
                      </a:r>
                      <a:r>
                        <a:rPr lang="en-GB" sz="1200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x</a:t>
                      </a:r>
                      <a:r>
                        <a:rPr lang="ru-RU" sz="1200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,</a:t>
                      </a:r>
                      <a:r>
                        <a:rPr lang="en-GB" sz="1200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y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), м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9897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Δx</a:t>
                      </a:r>
                      <a:r>
                        <a:rPr lang="en-US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 (</a:t>
                      </a:r>
                      <a:r>
                        <a:rPr lang="ru-RU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Δ</a:t>
                      </a:r>
                      <a:r>
                        <a:rPr lang="en-US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northing</a:t>
                      </a:r>
                      <a:r>
                        <a:rPr lang="ru-RU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)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Δy</a:t>
                      </a:r>
                      <a:r>
                        <a:rPr lang="en-US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 (</a:t>
                      </a:r>
                      <a:r>
                        <a:rPr lang="ru-RU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Δ</a:t>
                      </a:r>
                      <a:r>
                        <a:rPr lang="en-US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easting</a:t>
                      </a:r>
                      <a:r>
                        <a:rPr lang="ru-RU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)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573886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Рп.4 (эталон)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6163025.6519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37440785.8953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1198509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Приемник Рп.4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6163025.5964</a:t>
                      </a:r>
                      <a:endParaRPr lang="ru-RU" sz="1200" kern="100" dirty="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37440785.7995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660440"/>
                  </a:ext>
                </a:extLst>
              </a:tr>
              <a:tr h="144145">
                <a:tc gridSpan="3"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Разность прямоугольных координат на плоскости (</a:t>
                      </a:r>
                      <a:r>
                        <a:rPr lang="en-US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d</a:t>
                      </a:r>
                      <a:r>
                        <a:rPr lang="en-GB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x</a:t>
                      </a:r>
                      <a:r>
                        <a:rPr lang="ru-RU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,</a:t>
                      </a:r>
                      <a:r>
                        <a:rPr lang="en-US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d</a:t>
                      </a:r>
                      <a:r>
                        <a:rPr lang="en-GB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y</a:t>
                      </a: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), м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35680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Рп.4-Рп.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4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0.0000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0.0000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02190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Приемник Рп.4-Рп.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4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en-US" sz="12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-0.0555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en-US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-0.0958</a:t>
                      </a:r>
                      <a:endParaRPr lang="ru-RU" sz="1200" kern="100" dirty="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85915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48370"/>
              </p:ext>
            </p:extLst>
          </p:nvPr>
        </p:nvGraphicFramePr>
        <p:xfrm>
          <a:off x="196301" y="4316423"/>
          <a:ext cx="6225539" cy="1798320"/>
        </p:xfrm>
        <a:graphic>
          <a:graphicData uri="http://schemas.openxmlformats.org/drawingml/2006/table">
            <a:tbl>
              <a:tblPr firstRow="1" firstCol="1" bandRow="1"/>
              <a:tblGrid>
                <a:gridCol w="2074813">
                  <a:extLst>
                    <a:ext uri="{9D8B030D-6E8A-4147-A177-3AD203B41FA5}">
                      <a16:colId xmlns:a16="http://schemas.microsoft.com/office/drawing/2014/main" val="4216026587"/>
                    </a:ext>
                  </a:extLst>
                </a:gridCol>
                <a:gridCol w="2075363">
                  <a:extLst>
                    <a:ext uri="{9D8B030D-6E8A-4147-A177-3AD203B41FA5}">
                      <a16:colId xmlns:a16="http://schemas.microsoft.com/office/drawing/2014/main" val="3131758310"/>
                    </a:ext>
                  </a:extLst>
                </a:gridCol>
                <a:gridCol w="2075363">
                  <a:extLst>
                    <a:ext uri="{9D8B030D-6E8A-4147-A177-3AD203B41FA5}">
                      <a16:colId xmlns:a16="http://schemas.microsoft.com/office/drawing/2014/main" val="1048554602"/>
                    </a:ext>
                  </a:extLst>
                </a:gridCol>
              </a:tblGrid>
              <a:tr h="294640">
                <a:tc rowSpan="2">
                  <a:txBody>
                    <a:bodyPr/>
                    <a:lstStyle/>
                    <a:p>
                      <a:pPr algn="l"/>
                      <a:endParaRPr lang="ru-RU" sz="1200" kern="100">
                        <a:effectLst/>
                        <a:latin typeface="Liberation Serif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В прямоугольных координатах </a:t>
                      </a:r>
                      <a:endParaRPr lang="ru-RU" sz="1200" kern="100" dirty="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на плоскости (</a:t>
                      </a:r>
                      <a:r>
                        <a:rPr lang="en-GB" sz="1200" i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x</a:t>
                      </a:r>
                      <a:r>
                        <a:rPr lang="ru-RU" sz="1200" i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,</a:t>
                      </a:r>
                      <a:r>
                        <a:rPr lang="en-GB" sz="1200" i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y</a:t>
                      </a: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), м</a:t>
                      </a:r>
                      <a:endParaRPr lang="ru-RU" sz="1200" kern="100" dirty="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525220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Δx (Δ</a:t>
                      </a:r>
                      <a:r>
                        <a:rPr lang="en-US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northing</a:t>
                      </a:r>
                      <a:r>
                        <a:rPr lang="ru-RU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)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Δy (Δ</a:t>
                      </a:r>
                      <a:r>
                        <a:rPr lang="en-US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easting</a:t>
                      </a:r>
                      <a:r>
                        <a:rPr lang="ru-RU" sz="1200" b="0" i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Arial" panose="020B0604020202020204" pitchFamily="34" charset="0"/>
                        </a:rPr>
                        <a:t>)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10611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Рп.4 (эталон)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6163025.6519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37440785.8953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47810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Приемник Рп.3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6162972.9441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37440746.9627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532353"/>
                  </a:ext>
                </a:extLst>
              </a:tr>
              <a:tr h="144145">
                <a:tc gridSpan="3"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Разность прямоугольных координат на плоскости (</a:t>
                      </a:r>
                      <a:r>
                        <a:rPr lang="en-US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d</a:t>
                      </a:r>
                      <a:r>
                        <a:rPr lang="en-GB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x</a:t>
                      </a:r>
                      <a:r>
                        <a:rPr lang="ru-RU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,</a:t>
                      </a:r>
                      <a:r>
                        <a:rPr lang="en-US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d</a:t>
                      </a:r>
                      <a:r>
                        <a:rPr lang="en-GB" sz="1200" i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y</a:t>
                      </a: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), м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62498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Эталон Рп.4-Рп.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3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52.6796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ru-RU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oto Serif CJK SC"/>
                          <a:cs typeface="Lohit Devanagari"/>
                        </a:rPr>
                        <a:t>38.8923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2937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Рп.4- Приемник Рп.3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52.7078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38.9326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071227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Погрешность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en-US" sz="12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0.0282</a:t>
                      </a:r>
                      <a:endParaRPr lang="ru-RU" sz="1200" kern="10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80645" algn="ctr">
                        <a:spcAft>
                          <a:spcPts val="0"/>
                        </a:spcAft>
                      </a:pPr>
                      <a:r>
                        <a:rPr lang="en-US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Lohit Devanagari"/>
                        </a:rPr>
                        <a:t>0.0403</a:t>
                      </a:r>
                      <a:endParaRPr lang="ru-RU" sz="1200" kern="100" dirty="0">
                        <a:effectLst/>
                        <a:latin typeface="Liberation Serif"/>
                        <a:ea typeface="Noto Serif CJK SC"/>
                        <a:cs typeface="Lohit Devanagari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96336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96301" y="372566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>
              <a:spcAft>
                <a:spcPts val="0"/>
              </a:spcAft>
            </a:pPr>
            <a:r>
              <a:rPr lang="ru-RU" sz="1400" b="1" i="1" kern="100" dirty="0">
                <a:latin typeface="Times New Roman" panose="02020603050405020304" pitchFamily="18" charset="0"/>
                <a:ea typeface="Arial Unicode MS"/>
                <a:cs typeface="Lohit Devanagari"/>
              </a:rPr>
              <a:t>Отклонение решения на пункте №3 от эталонных разностей плоских прямоугольных координат относительно пункта №4</a:t>
            </a:r>
            <a:endParaRPr lang="ru-RU" sz="1200" b="1" kern="100" dirty="0">
              <a:effectLst/>
              <a:latin typeface="Liberation Serif"/>
              <a:ea typeface="Noto Serif CJK SC"/>
              <a:cs typeface="Lohit Devanaga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0364" y="1179085"/>
            <a:ext cx="57567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ea typeface="Arial Unicode MS"/>
              </a:rPr>
              <a:t>Отклонение решения на пункте №4 от эталонных плоских прямоугольных координат (проекция </a:t>
            </a:r>
            <a:r>
              <a:rPr lang="en-US" sz="1400" b="1" i="1" dirty="0">
                <a:latin typeface="Times New Roman" panose="02020603050405020304" pitchFamily="18" charset="0"/>
                <a:ea typeface="Arial Unicode MS"/>
              </a:rPr>
              <a:t>UTM</a:t>
            </a:r>
            <a:r>
              <a:rPr lang="ru-RU" sz="1400" b="1" i="1" dirty="0">
                <a:latin typeface="Times New Roman" panose="02020603050405020304" pitchFamily="18" charset="0"/>
                <a:ea typeface="Arial Unicode MS"/>
              </a:rPr>
              <a:t>) пункта №4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46022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8972" y="79840"/>
            <a:ext cx="12172024" cy="95410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Результаты испытаний на </a:t>
            </a:r>
            <a:r>
              <a:rPr lang="ru-RU" sz="2800" b="1" dirty="0">
                <a:solidFill>
                  <a:srgbClr val="0070C0"/>
                </a:solidFill>
              </a:rPr>
              <a:t>маркшейдерском пространственном 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70C0"/>
                </a:solidFill>
              </a:rPr>
              <a:t>высокоточном </a:t>
            </a:r>
            <a:r>
              <a:rPr lang="ru-RU" sz="2800" b="1" dirty="0">
                <a:solidFill>
                  <a:srgbClr val="0070C0"/>
                </a:solidFill>
              </a:rPr>
              <a:t>полигоне </a:t>
            </a:r>
            <a:r>
              <a:rPr lang="ru-RU" sz="2800" b="1" dirty="0" smtClean="0">
                <a:solidFill>
                  <a:srgbClr val="0070C0"/>
                </a:solidFill>
              </a:rPr>
              <a:t>«</a:t>
            </a:r>
            <a:r>
              <a:rPr lang="ru-RU" sz="2800" b="1" dirty="0">
                <a:solidFill>
                  <a:srgbClr val="0070C0"/>
                </a:solidFill>
              </a:rPr>
              <a:t>ПМПВ-Быково» СМР.1-2025 П-1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294" y="1834063"/>
            <a:ext cx="6050702" cy="36346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96" y="1834063"/>
            <a:ext cx="6050702" cy="36346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96655" y="5522022"/>
            <a:ext cx="9116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Конвергенция (сходимость) координатного решения в режиме РРР-С </a:t>
            </a:r>
          </a:p>
          <a:p>
            <a:pPr algn="ctr"/>
            <a:r>
              <a:rPr lang="ru-RU" dirty="0" smtClean="0"/>
              <a:t>до уровня </a:t>
            </a:r>
            <a:r>
              <a:rPr lang="en-US" dirty="0" smtClean="0"/>
              <a:t>&lt;</a:t>
            </a:r>
            <a:r>
              <a:rPr lang="ru-RU" dirty="0" smtClean="0"/>
              <a:t> 10 см составила, в среднем, порядка </a:t>
            </a:r>
            <a:r>
              <a:rPr lang="ru-RU" b="1" dirty="0" smtClean="0"/>
              <a:t>10 минут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72" y="1087262"/>
            <a:ext cx="118873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spcBef>
                <a:spcPts val="300"/>
              </a:spcBef>
            </a:pPr>
            <a:r>
              <a:rPr lang="ru-RU" sz="1600" dirty="0">
                <a:solidFill>
                  <a:prstClr val="black"/>
                </a:solidFill>
              </a:rPr>
              <a:t>Старт навигационного решения в режиме РРР осуществлялся после установки антенны на пункте: таким образом, файлы выходных данных включают также и период конвергенции РРР решения (сходимости решения до заявленного уровня точности).</a:t>
            </a:r>
            <a:endParaRPr lang="ru-RU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378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FD578A2-D0EC-CCD3-8C8F-E9C6DDBA7D58}"/>
              </a:ext>
            </a:extLst>
          </p:cNvPr>
          <p:cNvSpPr txBox="1"/>
          <p:nvPr/>
        </p:nvSpPr>
        <p:spPr>
          <a:xfrm>
            <a:off x="19977" y="116786"/>
            <a:ext cx="12093466" cy="95410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  <a:alpha val="22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Линейка потребительского оборудования серии «Фарватер» 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с технологией РРР и выработкой углов пространственной ориентации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710" y="2028599"/>
            <a:ext cx="4679080" cy="3694545"/>
          </a:xfrm>
          <a:prstGeom prst="rect">
            <a:avLst/>
          </a:prstGeom>
        </p:spPr>
      </p:pic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22" y="2004064"/>
            <a:ext cx="4197647" cy="371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2035" y="5723144"/>
            <a:ext cx="3805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Спутниковый компас со встроенной технологией РРР «Фарватер-К3М-3Х»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208201" y="5700325"/>
            <a:ext cx="7130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Спутниковый компас на основе смарт-антенн со встроенной технологией РРР «Фарватер-К3М-3Х» </a:t>
            </a:r>
            <a:r>
              <a:rPr lang="ru-RU" sz="1600" dirty="0" smtClean="0"/>
              <a:t>(включает также функцию комплексирования </a:t>
            </a:r>
            <a:r>
              <a:rPr lang="ru-RU" sz="1600" dirty="0" smtClean="0"/>
              <a:t>с БИНС)</a:t>
            </a:r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14037" y="1211192"/>
            <a:ext cx="11166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1600" dirty="0" smtClean="0"/>
              <a:t>Линейка оборудования ГНСС серии «Фарватер» в настоящее время представлена также приемниками, формирующими, помимо линейных координат в режимах РРР, угля пространственной ориентации с высокой точностью: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2531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4080" y="2309367"/>
            <a:ext cx="10058400" cy="1450757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836413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23377</TotalTime>
  <Words>1366</Words>
  <Application>Microsoft Office PowerPoint</Application>
  <PresentationFormat>Широкоэкранный</PresentationFormat>
  <Paragraphs>130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Arial Unicode MS</vt:lpstr>
      <vt:lpstr>Calibri</vt:lpstr>
      <vt:lpstr>Calibri Light</vt:lpstr>
      <vt:lpstr>Liberation Serif</vt:lpstr>
      <vt:lpstr>Lohit Devanagari</vt:lpstr>
      <vt:lpstr>Noto Serif CJK SC</vt:lpstr>
      <vt:lpstr>Symbol</vt:lpstr>
      <vt:lpstr>Times New Roman</vt:lpstr>
      <vt:lpstr>Ретро</vt:lpstr>
      <vt:lpstr>Российский коммерческий аппаратно-программный комплекс потребителя РРР.  Результаты испытаний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Tanyana Dubinko</dc:creator>
  <cp:lastModifiedBy>Tatyana</cp:lastModifiedBy>
  <cp:revision>45</cp:revision>
  <dcterms:created xsi:type="dcterms:W3CDTF">2025-10-09T09:21:43Z</dcterms:created>
  <dcterms:modified xsi:type="dcterms:W3CDTF">2026-04-10T11:04:55Z</dcterms:modified>
</cp:coreProperties>
</file>