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69" r:id="rId4"/>
    <p:sldId id="495" r:id="rId5"/>
    <p:sldId id="518" r:id="rId6"/>
    <p:sldId id="497" r:id="rId7"/>
    <p:sldId id="267" r:id="rId8"/>
    <p:sldId id="263" r:id="rId9"/>
    <p:sldId id="262" r:id="rId10"/>
    <p:sldId id="257" r:id="rId11"/>
    <p:sldId id="268" r:id="rId12"/>
    <p:sldId id="259" r:id="rId13"/>
    <p:sldId id="260" r:id="rId14"/>
    <p:sldId id="261" r:id="rId15"/>
    <p:sldId id="264" r:id="rId16"/>
    <p:sldId id="265" r:id="rId17"/>
    <p:sldId id="266" r:id="rId18"/>
  </p:sldIdLst>
  <p:sldSz cx="12192000" cy="6858000"/>
  <p:notesSz cx="12192000" cy="6858000"/>
  <p:embeddedFontLst>
    <p:embeddedFont>
      <p:font typeface="Akrobat ExtraBold" panose="00000900000000000000" pitchFamily="50" charset="-52"/>
      <p:bold r:id="rId20"/>
    </p:embeddedFont>
    <p:embeddedFont>
      <p:font typeface="Akrobat SemiBold" panose="00000700000000000000" pitchFamily="50" charset="-52"/>
      <p:bold r:id="rId21"/>
    </p:embeddedFont>
    <p:embeddedFont>
      <p:font typeface="Montserrat ExtraBold" pitchFamily="2" charset="-52"/>
      <p:bold r:id="rId22"/>
      <p:boldItalic r:id="rId23"/>
    </p:embeddedFont>
    <p:embeddedFont>
      <p:font typeface="Montserrat ExtraLight" pitchFamily="2" charset="-52"/>
      <p:regular r:id="rId24"/>
      <p:italic r:id="rId25"/>
    </p:embeddedFont>
    <p:embeddedFont>
      <p:font typeface="Montserrat Light" pitchFamily="2" charset="-52"/>
      <p:regular r:id="rId26"/>
      <p:italic r:id="rId27"/>
    </p:embeddedFont>
    <p:embeddedFont>
      <p:font typeface="Montserrat Medium" pitchFamily="2" charset="-52"/>
      <p:regular r:id="rId28"/>
      <p:italic r:id="rId29"/>
    </p:embeddedFont>
  </p:embeddedFontLst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1" d="100"/>
          <a:sy n="151" d="100"/>
        </p:scale>
        <p:origin x="654" y="15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E8D9CE-4AC4-4F26-8454-D56F53A46422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42441-A1F3-4922-ADBD-3A7731F60B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980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303825-97AD-468D-A4AC-837FF7687B3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11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092772-E7FC-45E0-AF3E-F4560BCB16EC}" type="datetimeFigureOut">
              <a:rPr lang="ru-RU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C76F97-1D00-4637-A50F-116B652050A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092772-E7FC-45E0-AF3E-F4560BCB16EC}" type="datetimeFigureOut">
              <a:rPr lang="ru-RU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C76F97-1D00-4637-A50F-116B652050A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092772-E7FC-45E0-AF3E-F4560BCB16EC}" type="datetimeFigureOut">
              <a:rPr lang="ru-RU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C76F97-1D00-4637-A50F-116B652050A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092772-E7FC-45E0-AF3E-F4560BCB16EC}" type="datetimeFigureOut">
              <a:rPr lang="ru-RU"/>
              <a:t>17.03.2026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C76F97-1D00-4637-A50F-116B652050A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092772-E7FC-45E0-AF3E-F4560BCB16EC}" type="datetimeFigureOut">
              <a:rPr lang="ru-RU"/>
              <a:t>17.03.2026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C76F97-1D00-4637-A50F-116B652050A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092772-E7FC-45E0-AF3E-F4560BCB16EC}" type="datetimeFigureOut">
              <a:rPr lang="ru-RU"/>
              <a:t>17.03.2026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C76F97-1D00-4637-A50F-116B652050A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092772-E7FC-45E0-AF3E-F4560BCB16EC}" type="datetimeFigureOut">
              <a:rPr lang="ru-RU"/>
              <a:t>17.03.2026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C76F97-1D00-4637-A50F-116B652050A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092772-E7FC-45E0-AF3E-F4560BCB16EC}" type="datetimeFigureOut">
              <a:rPr lang="ru-RU"/>
              <a:t>17.03.2026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C76F97-1D00-4637-A50F-116B652050A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092772-E7FC-45E0-AF3E-F4560BCB16EC}" type="datetimeFigureOut">
              <a:rPr lang="ru-RU"/>
              <a:t>17.03.2026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C76F97-1D00-4637-A50F-116B652050A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092772-E7FC-45E0-AF3E-F4560BCB16EC}" type="datetimeFigureOut">
              <a:rPr lang="ru-RU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C76F97-1D00-4637-A50F-116B652050A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7092772-E7FC-45E0-AF3E-F4560BCB16EC}" type="datetimeFigureOut">
              <a:rPr lang="ru-RU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C76F97-1D00-4637-A50F-116B652050A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2" indent="0" algn="ctr">
              <a:buNone/>
              <a:defRPr sz="2000"/>
            </a:lvl2pPr>
            <a:lvl3pPr marL="914423" indent="0" algn="ctr">
              <a:buNone/>
              <a:defRPr sz="1800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D9C9E7-80D5-48F1-A46F-286875267742}" type="datetimeFigureOut">
              <a:rPr lang="ru-RU"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17DEA0D-63C3-4386-BC7F-6C5EF31B67B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D9C9E7-80D5-48F1-A46F-286875267742}" type="datetimeFigureOut">
              <a:rPr lang="ru-RU"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17DEA0D-63C3-4386-BC7F-6C5EF31B67B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4" y="1709747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4" y="4589472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D9C9E7-80D5-48F1-A46F-286875267742}" type="datetimeFigureOut">
              <a:rPr lang="ru-RU"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17DEA0D-63C3-4386-BC7F-6C5EF31B67B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1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1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D9C9E7-80D5-48F1-A46F-286875267742}" type="datetimeFigureOut">
              <a:rPr lang="ru-RU"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17DEA0D-63C3-4386-BC7F-6C5EF31B67B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90" y="365129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92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92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D9C9E7-80D5-48F1-A46F-286875267742}" type="datetimeFigureOut">
              <a:rPr lang="ru-RU"/>
              <a:t>17.03.2026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17DEA0D-63C3-4386-BC7F-6C5EF31B67B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D9C9E7-80D5-48F1-A46F-286875267742}" type="datetimeFigureOut">
              <a:rPr lang="ru-RU"/>
              <a:t>17.03.2026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17DEA0D-63C3-4386-BC7F-6C5EF31B67B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D9C9E7-80D5-48F1-A46F-286875267742}" type="datetimeFigureOut">
              <a:rPr lang="ru-RU"/>
              <a:t>17.03.2026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17DEA0D-63C3-4386-BC7F-6C5EF31B67B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91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91" y="987434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91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2" indent="0">
              <a:buNone/>
              <a:defRPr sz="1400"/>
            </a:lvl2pPr>
            <a:lvl3pPr marL="914423" indent="0">
              <a:buNone/>
              <a:defRPr sz="1200"/>
            </a:lvl3pPr>
            <a:lvl4pPr marL="1371634" indent="0">
              <a:buNone/>
              <a:defRPr sz="1000"/>
            </a:lvl4pPr>
            <a:lvl5pPr marL="1828846" indent="0">
              <a:buNone/>
              <a:defRPr sz="1000"/>
            </a:lvl5pPr>
            <a:lvl6pPr marL="2286057" indent="0">
              <a:buNone/>
              <a:defRPr sz="1000"/>
            </a:lvl6pPr>
            <a:lvl7pPr marL="2743269" indent="0">
              <a:buNone/>
              <a:defRPr sz="1000"/>
            </a:lvl7pPr>
            <a:lvl8pPr marL="3200480" indent="0">
              <a:buNone/>
              <a:defRPr sz="1000"/>
            </a:lvl8pPr>
            <a:lvl9pPr marL="3657691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D9C9E7-80D5-48F1-A46F-286875267742}" type="datetimeFigureOut">
              <a:rPr lang="ru-RU"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17DEA0D-63C3-4386-BC7F-6C5EF31B67B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91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91" y="987434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12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91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2" indent="0">
              <a:buNone/>
              <a:defRPr sz="1400"/>
            </a:lvl2pPr>
            <a:lvl3pPr marL="914423" indent="0">
              <a:buNone/>
              <a:defRPr sz="1200"/>
            </a:lvl3pPr>
            <a:lvl4pPr marL="1371634" indent="0">
              <a:buNone/>
              <a:defRPr sz="1000"/>
            </a:lvl4pPr>
            <a:lvl5pPr marL="1828846" indent="0">
              <a:buNone/>
              <a:defRPr sz="1000"/>
            </a:lvl5pPr>
            <a:lvl6pPr marL="2286057" indent="0">
              <a:buNone/>
              <a:defRPr sz="1000"/>
            </a:lvl6pPr>
            <a:lvl7pPr marL="2743269" indent="0">
              <a:buNone/>
              <a:defRPr sz="1000"/>
            </a:lvl7pPr>
            <a:lvl8pPr marL="3200480" indent="0">
              <a:buNone/>
              <a:defRPr sz="1000"/>
            </a:lvl8pPr>
            <a:lvl9pPr marL="3657691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D9C9E7-80D5-48F1-A46F-286875267742}" type="datetimeFigureOut">
              <a:rPr lang="ru-RU"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17DEA0D-63C3-4386-BC7F-6C5EF31B67B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D9C9E7-80D5-48F1-A46F-286875267742}" type="datetimeFigureOut">
              <a:rPr lang="ru-RU"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17DEA0D-63C3-4386-BC7F-6C5EF31B67B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5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5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D9C9E7-80D5-48F1-A46F-286875267742}" type="datetimeFigureOut">
              <a:rPr lang="ru-RU"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17DEA0D-63C3-4386-BC7F-6C5EF31B67B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 и фото (вариант)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>
            <a:spLocks noGrp="1"/>
          </p:cNvSpPr>
          <p:nvPr>
            <p:ph type="pic" idx="21"/>
          </p:nvPr>
        </p:nvSpPr>
        <p:spPr bwMode="auto">
          <a:xfrm>
            <a:off x="5486400" y="-101600"/>
            <a:ext cx="6072419" cy="70675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603250" y="635000"/>
            <a:ext cx="4889500" cy="2941137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pPr>
              <a:defRPr/>
            </a:pPr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 bwMode="auto">
          <a:xfrm>
            <a:off x="603250" y="3530288"/>
            <a:ext cx="4889500" cy="2692712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pPr>
              <a:defRPr/>
            </a:pPr>
            <a:r>
              <a:t>Подзаголовок слайда</a:t>
            </a:r>
          </a:p>
          <a:p>
            <a:pPr lvl="1">
              <a:defRPr/>
            </a:pPr>
            <a:endParaRPr/>
          </a:p>
          <a:p>
            <a:pPr lvl="2">
              <a:defRPr/>
            </a:pPr>
            <a:endParaRPr/>
          </a:p>
          <a:p>
            <a:pPr lvl="3">
              <a:defRPr/>
            </a:pPr>
            <a:endParaRPr/>
          </a:p>
          <a:p>
            <a:pPr lvl="4">
              <a:defRPr/>
            </a:pPr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5996696" y="6540121"/>
            <a:ext cx="192361" cy="18979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B4B4D-7CA3-9044-876B-883B54F8677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7092772-E7FC-45E0-AF3E-F4560BCB16EC}" type="datetimeFigureOut">
              <a:rPr lang="ru-RU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FC76F97-1D00-4637-A50F-116B652050A5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2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1" y="63563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CD9C9E7-80D5-48F1-A46F-286875267742}" type="datetimeFigureOut">
              <a:rPr lang="ru-RU"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2" y="635635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1" y="63563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7DEA0D-63C3-4386-BC7F-6C5EF31B67BF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23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28606" algn="l" defTabSz="914423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5.wdp"/><Relationship Id="rId3" Type="http://schemas.microsoft.com/office/2007/relationships/hdphoto" Target="../media/hdphoto1.wdp"/><Relationship Id="rId7" Type="http://schemas.openxmlformats.org/officeDocument/2006/relationships/image" Target="../media/image15.svg"/><Relationship Id="rId12" Type="http://schemas.openxmlformats.org/officeDocument/2006/relationships/image" Target="../media/image18.png"/><Relationship Id="rId17" Type="http://schemas.openxmlformats.org/officeDocument/2006/relationships/image" Target="../media/image20.svg"/><Relationship Id="rId2" Type="http://schemas.openxmlformats.org/officeDocument/2006/relationships/image" Target="../media/image12.pn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microsoft.com/office/2007/relationships/hdphoto" Target="../media/hdphoto4.wdp"/><Relationship Id="rId5" Type="http://schemas.microsoft.com/office/2007/relationships/hdphoto" Target="../media/hdphoto2.wdp"/><Relationship Id="rId15" Type="http://schemas.microsoft.com/office/2007/relationships/hdphoto" Target="../media/hdphoto6.wdp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microsoft.com/office/2007/relationships/hdphoto" Target="../media/hdphoto3.wdp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microsoft.com/office/2007/relationships/hdphoto" Target="../media/hdphoto7.wdp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8.svg"/><Relationship Id="rId7" Type="http://schemas.openxmlformats.org/officeDocument/2006/relationships/image" Target="../media/image2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4.png"/><Relationship Id="rId10" Type="http://schemas.microsoft.com/office/2007/relationships/hdphoto" Target="../media/hdphoto9.wdp"/><Relationship Id="rId4" Type="http://schemas.openxmlformats.org/officeDocument/2006/relationships/image" Target="../media/image11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.png"/><Relationship Id="rId7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25.jp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3.png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24.png"/><Relationship Id="rId7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9.jpg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jpg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7.png"/><Relationship Id="rId7" Type="http://schemas.openxmlformats.org/officeDocument/2006/relationships/oleObject" Target="../embeddings/oleObject2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emf"/><Relationship Id="rId11" Type="http://schemas.openxmlformats.org/officeDocument/2006/relationships/image" Target="../media/image5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44.emf"/><Relationship Id="rId4" Type="http://schemas.openxmlformats.org/officeDocument/2006/relationships/image" Target="../media/image41.jpg"/><Relationship Id="rId9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rcRect t="5543" b="5676"/>
          <a:stretch/>
        </p:blipFill>
        <p:spPr bwMode="auto"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6378" y="6228141"/>
            <a:ext cx="784832" cy="4494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auto">
          <a:xfrm>
            <a:off x="220249" y="1366897"/>
            <a:ext cx="1185043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b="1">
                <a:solidFill>
                  <a:prstClr val="white"/>
                </a:solidFill>
                <a:latin typeface="Montserrat ExtraBold"/>
              </a:rPr>
              <a:t>ООО «ФН Системы»</a:t>
            </a:r>
            <a:endParaRPr/>
          </a:p>
          <a:p>
            <a:pPr lvl="0" algn="ctr">
              <a:defRPr/>
            </a:pPr>
            <a:r>
              <a:rPr lang="en-US" b="1">
                <a:solidFill>
                  <a:prstClr val="white"/>
                </a:solidFill>
                <a:latin typeface="Montserrat ExtraLight"/>
              </a:rPr>
              <a:t>IT-</a:t>
            </a:r>
            <a:r>
              <a:rPr lang="ru-RU" b="1">
                <a:solidFill>
                  <a:prstClr val="white"/>
                </a:solidFill>
                <a:latin typeface="Montserrat ExtraLight"/>
              </a:rPr>
              <a:t>компания, разработчик и производитель</a:t>
            </a:r>
            <a:endParaRPr/>
          </a:p>
          <a:p>
            <a:pPr lvl="0" algn="ctr">
              <a:defRPr/>
            </a:pPr>
            <a:r>
              <a:rPr lang="ru-RU" b="1">
                <a:solidFill>
                  <a:prstClr val="white"/>
                </a:solidFill>
                <a:latin typeface="Montserrat ExtraLight"/>
              </a:rPr>
              <a:t>российских систем управления</a:t>
            </a:r>
            <a:endParaRPr/>
          </a:p>
          <a:p>
            <a:pPr lvl="0" algn="ctr">
              <a:defRPr/>
            </a:pPr>
            <a:r>
              <a:rPr lang="ru-RU" b="1">
                <a:solidFill>
                  <a:prstClr val="white"/>
                </a:solidFill>
                <a:latin typeface="Montserrat ExtraLight"/>
              </a:rPr>
              <a:t>строительной техникой</a:t>
            </a:r>
            <a:endParaRPr/>
          </a:p>
          <a:p>
            <a:pPr lvl="0" algn="ctr">
              <a:defRPr/>
            </a:pPr>
            <a:endParaRPr lang="ru-RU" sz="2400" b="1">
              <a:solidFill>
                <a:prstClr val="white"/>
              </a:solidFill>
              <a:latin typeface="Montserrat ExtraLight"/>
            </a:endParaRPr>
          </a:p>
          <a:p>
            <a:pPr lvl="0" algn="ctr">
              <a:defRPr/>
            </a:pPr>
            <a:endParaRPr lang="ru-RU" sz="2400" b="1">
              <a:solidFill>
                <a:prstClr val="white"/>
              </a:solidFill>
              <a:latin typeface="Montserrat ExtraLight"/>
            </a:endParaRPr>
          </a:p>
          <a:p>
            <a:pPr algn="ctr">
              <a:defRPr/>
            </a:pPr>
            <a:r>
              <a:rPr lang="ru-RU" sz="4000" b="1">
                <a:solidFill>
                  <a:prstClr val="white"/>
                </a:solidFill>
                <a:latin typeface="Montserrat ExtraBold"/>
              </a:rPr>
              <a:t>СИСТЕМЫ ПОЗИЦИОНИРОВАНИЯ</a:t>
            </a:r>
            <a:endParaRPr/>
          </a:p>
          <a:p>
            <a:pPr algn="ctr">
              <a:defRPr/>
            </a:pPr>
            <a:endParaRPr lang="ru-RU" sz="2400" b="1">
              <a:solidFill>
                <a:prstClr val="white"/>
              </a:solidFill>
              <a:latin typeface="Montserrat ExtraBold"/>
            </a:endParaRPr>
          </a:p>
          <a:p>
            <a:pPr algn="ctr">
              <a:defRPr/>
            </a:pPr>
            <a:endParaRPr lang="ru-RU" sz="2400" b="1">
              <a:solidFill>
                <a:prstClr val="white"/>
              </a:solidFill>
              <a:latin typeface="Montserrat ExtraBold"/>
            </a:endParaRPr>
          </a:p>
          <a:p>
            <a:pPr algn="ctr">
              <a:defRPr/>
            </a:pPr>
            <a:endParaRPr lang="ru-RU" sz="2400" b="1">
              <a:solidFill>
                <a:prstClr val="white"/>
              </a:solidFill>
              <a:latin typeface="Montserrat ExtraBold"/>
            </a:endParaRPr>
          </a:p>
          <a:p>
            <a:pPr algn="ctr">
              <a:defRPr/>
            </a:pPr>
            <a:endParaRPr lang="ru-RU" sz="2400" b="1">
              <a:solidFill>
                <a:prstClr val="white"/>
              </a:solidFill>
              <a:latin typeface="Montserrat ExtraBold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biLevel thresh="75000"/>
          </a:blip>
          <a:srcRect t="39781" b="41219"/>
          <a:stretch/>
        </p:blipFill>
        <p:spPr bwMode="auto">
          <a:xfrm>
            <a:off x="3972314" y="3911600"/>
            <a:ext cx="4244475" cy="8064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713308" y="481012"/>
            <a:ext cx="932936" cy="1051726"/>
          </a:xfrm>
          <a:prstGeom prst="rect">
            <a:avLst/>
          </a:prstGeom>
        </p:spPr>
      </p:pic>
      <p:sp>
        <p:nvSpPr>
          <p:cNvPr id="4" name="Прямоугольник: скругленные углы 3"/>
          <p:cNvSpPr/>
          <p:nvPr/>
        </p:nvSpPr>
        <p:spPr bwMode="auto">
          <a:xfrm>
            <a:off x="-193861" y="481012"/>
            <a:ext cx="1685725" cy="40696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43012" y="567176"/>
            <a:ext cx="809488" cy="2422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C511CA6-24A3-AF97-4AFF-E777801C6F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1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B89B904-5E5D-F1F8-669D-0989195E0311}"/>
              </a:ext>
            </a:extLst>
          </p:cNvPr>
          <p:cNvSpPr/>
          <p:nvPr/>
        </p:nvSpPr>
        <p:spPr>
          <a:xfrm>
            <a:off x="11899556" y="0"/>
            <a:ext cx="292443" cy="2461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244861-2582-0E15-6238-BAC994023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7780" y="484467"/>
            <a:ext cx="927281" cy="9272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EF0EBBC-BE14-093B-1463-3060BE82B441}"/>
              </a:ext>
            </a:extLst>
          </p:cNvPr>
          <p:cNvSpPr txBox="1"/>
          <p:nvPr/>
        </p:nvSpPr>
        <p:spPr>
          <a:xfrm>
            <a:off x="658087" y="368461"/>
            <a:ext cx="9934256" cy="1159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Montserrat ExtraBold" pitchFamily="2" charset="-52"/>
                <a:cs typeface="Arial" panose="020B0604020202020204" pitchFamily="34" charset="0"/>
              </a:rPr>
              <a:t>ФН СИСТЕМЫ</a:t>
            </a:r>
          </a:p>
          <a:p>
            <a:r>
              <a:rPr lang="ru-RU" sz="2800" b="1" dirty="0">
                <a:solidFill>
                  <a:schemeClr val="bg1"/>
                </a:solidFill>
                <a:latin typeface="Montserrat Medium" pitchFamily="2" charset="-52"/>
                <a:cs typeface="Arial" panose="020B0604020202020204" pitchFamily="34" charset="0"/>
              </a:rPr>
              <a:t>Создание компании АПРЕЛЬ 2023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F4FE59A-7C5F-5276-A7E0-6DF9F93D680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4" t="3012" r="34561" b="89333"/>
          <a:stretch/>
        </p:blipFill>
        <p:spPr>
          <a:xfrm>
            <a:off x="689237" y="5728874"/>
            <a:ext cx="409951" cy="77905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428DFDD-0F79-9024-2621-E9FE86B446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4" t="3007" r="34561" b="89338"/>
          <a:stretch/>
        </p:blipFill>
        <p:spPr>
          <a:xfrm>
            <a:off x="1113252" y="5728874"/>
            <a:ext cx="409951" cy="77905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91349C2-D0EA-7FFC-9068-DF58F232AE4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4" t="3012" r="34561" b="89333"/>
          <a:stretch/>
        </p:blipFill>
        <p:spPr>
          <a:xfrm>
            <a:off x="1540150" y="5728873"/>
            <a:ext cx="409951" cy="779059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D3EB6DB5-27A9-F1D6-E8B6-985518CF3A67}"/>
              </a:ext>
            </a:extLst>
          </p:cNvPr>
          <p:cNvGrpSpPr/>
          <p:nvPr/>
        </p:nvGrpSpPr>
        <p:grpSpPr>
          <a:xfrm rot="14931649">
            <a:off x="293071" y="5896175"/>
            <a:ext cx="260357" cy="260357"/>
            <a:chOff x="-2311450" y="4648199"/>
            <a:chExt cx="216000" cy="216000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33E258CE-7936-52A0-AD56-8BC340537CC9}"/>
                </a:ext>
              </a:extLst>
            </p:cNvPr>
            <p:cNvCxnSpPr/>
            <p:nvPr/>
          </p:nvCxnSpPr>
          <p:spPr>
            <a:xfrm>
              <a:off x="-2203450" y="4648199"/>
              <a:ext cx="0" cy="2160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9326E6E9-8C33-D7DA-59AF-BA80A1618E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2311450" y="4756199"/>
              <a:ext cx="216000" cy="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09E4676-0FB0-1E2E-73F6-923671AEC24A}"/>
              </a:ext>
            </a:extLst>
          </p:cNvPr>
          <p:cNvSpPr txBox="1"/>
          <p:nvPr/>
        </p:nvSpPr>
        <p:spPr>
          <a:xfrm>
            <a:off x="1968334" y="5930668"/>
            <a:ext cx="235518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4955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СОТРУДНИКОВ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</a:b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ontserrat Medium" pitchFamily="2" charset="-52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86C2347-6C70-B70D-D3E8-0A384A648ACB}"/>
              </a:ext>
            </a:extLst>
          </p:cNvPr>
          <p:cNvSpPr txBox="1"/>
          <p:nvPr/>
        </p:nvSpPr>
        <p:spPr>
          <a:xfrm>
            <a:off x="5969268" y="5898608"/>
            <a:ext cx="2642775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49551">
              <a:lnSpc>
                <a:spcPct val="90000"/>
              </a:lnSpc>
              <a:defRPr/>
            </a:pPr>
            <a:r>
              <a:rPr lang="ru-RU" b="1" dirty="0">
                <a:solidFill>
                  <a:prstClr val="white">
                    <a:lumMod val="95000"/>
                  </a:prstClr>
                </a:solidFill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СИСТЕМ В ГОД</a:t>
            </a:r>
            <a:br>
              <a:rPr lang="ru-RU" dirty="0">
                <a:solidFill>
                  <a:prstClr val="white">
                    <a:lumMod val="95000"/>
                  </a:prstClr>
                </a:solidFill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prstClr val="white">
                    <a:lumMod val="95000"/>
                  </a:prstClr>
                </a:solidFill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Производственные</a:t>
            </a:r>
          </a:p>
          <a:p>
            <a:pPr lvl="0" defTabSz="449551">
              <a:lnSpc>
                <a:spcPct val="90000"/>
              </a:lnSpc>
              <a:defRPr/>
            </a:pPr>
            <a:r>
              <a:rPr lang="ru-RU" dirty="0">
                <a:solidFill>
                  <a:prstClr val="white">
                    <a:lumMod val="95000"/>
                  </a:prstClr>
                </a:solidFill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мощности</a:t>
            </a: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6C0643C4-9CF5-0FC7-BAA2-698A8562AC9B}"/>
              </a:ext>
            </a:extLst>
          </p:cNvPr>
          <p:cNvGrpSpPr/>
          <p:nvPr/>
        </p:nvGrpSpPr>
        <p:grpSpPr>
          <a:xfrm rot="14931649">
            <a:off x="4283131" y="5896174"/>
            <a:ext cx="260357" cy="260357"/>
            <a:chOff x="-2311450" y="4648199"/>
            <a:chExt cx="216000" cy="216000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D717E018-3BE0-0008-87F1-8C93EB7A6A55}"/>
                </a:ext>
              </a:extLst>
            </p:cNvPr>
            <p:cNvCxnSpPr/>
            <p:nvPr/>
          </p:nvCxnSpPr>
          <p:spPr>
            <a:xfrm>
              <a:off x="-2203450" y="4648199"/>
              <a:ext cx="0" cy="2160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73C8B6BA-4CD0-37D5-E453-D4C01FDDED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2311450" y="4756199"/>
              <a:ext cx="216000" cy="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02D7998-0660-A29C-C425-BFED8DD31D1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4" t="3012" r="34561" b="89333"/>
          <a:stretch/>
        </p:blipFill>
        <p:spPr>
          <a:xfrm>
            <a:off x="4652917" y="5728875"/>
            <a:ext cx="409951" cy="779059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5B86DB2-5D3D-0130-7F63-67C52ACD174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4" t="3007" r="34561" b="89338"/>
          <a:stretch/>
        </p:blipFill>
        <p:spPr>
          <a:xfrm>
            <a:off x="5076932" y="5728875"/>
            <a:ext cx="409951" cy="779059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AB56AF90-6312-608D-0FCC-42C8D020FE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4" t="3012" r="34561" b="89333"/>
          <a:stretch/>
        </p:blipFill>
        <p:spPr>
          <a:xfrm>
            <a:off x="5503830" y="5728874"/>
            <a:ext cx="409951" cy="779059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5B73036E-2A72-2240-5AEC-D7DD2168B56A}"/>
              </a:ext>
            </a:extLst>
          </p:cNvPr>
          <p:cNvSpPr txBox="1"/>
          <p:nvPr/>
        </p:nvSpPr>
        <p:spPr>
          <a:xfrm>
            <a:off x="10089196" y="5904465"/>
            <a:ext cx="238324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4955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ГОРОДОВ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Присутствия</a:t>
            </a:r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1F7A6C8C-14D3-1569-71C6-821D949C2F8B}"/>
              </a:ext>
            </a:extLst>
          </p:cNvPr>
          <p:cNvGrpSpPr/>
          <p:nvPr/>
        </p:nvGrpSpPr>
        <p:grpSpPr>
          <a:xfrm rot="14931649">
            <a:off x="8445159" y="5877780"/>
            <a:ext cx="260357" cy="260357"/>
            <a:chOff x="-2311450" y="4648199"/>
            <a:chExt cx="216000" cy="216000"/>
          </a:xfrm>
        </p:grpSpPr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D0186D09-6B55-EB64-7538-E3326A28F3AB}"/>
                </a:ext>
              </a:extLst>
            </p:cNvPr>
            <p:cNvCxnSpPr/>
            <p:nvPr/>
          </p:nvCxnSpPr>
          <p:spPr>
            <a:xfrm>
              <a:off x="-2203450" y="4648199"/>
              <a:ext cx="0" cy="2160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521DA4C0-5353-A496-4265-B4142DDF93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2311450" y="4756199"/>
              <a:ext cx="216000" cy="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41282E6-E0BB-3954-4BC6-420BCCA37E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4" t="3012" r="34561" b="89333"/>
          <a:stretch/>
        </p:blipFill>
        <p:spPr>
          <a:xfrm>
            <a:off x="8814945" y="5710481"/>
            <a:ext cx="409951" cy="77905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4EC693D3-17BE-23C5-D0C4-662F6A66957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4" t="3007" r="34561" b="89338"/>
          <a:stretch/>
        </p:blipFill>
        <p:spPr>
          <a:xfrm>
            <a:off x="9238960" y="5710481"/>
            <a:ext cx="409951" cy="779059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867813B4-5D32-C80A-1404-97C7F7645A6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4" t="3012" r="34561" b="89333"/>
          <a:stretch/>
        </p:blipFill>
        <p:spPr>
          <a:xfrm>
            <a:off x="9665858" y="5710480"/>
            <a:ext cx="409951" cy="7790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E471B4-263C-094D-218D-26EF70359726}"/>
              </a:ext>
            </a:extLst>
          </p:cNvPr>
          <p:cNvSpPr txBox="1"/>
          <p:nvPr/>
        </p:nvSpPr>
        <p:spPr>
          <a:xfrm>
            <a:off x="4767194" y="2229153"/>
            <a:ext cx="67687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>
                <a:solidFill>
                  <a:schemeClr val="bg1"/>
                </a:solidFill>
                <a:latin typeface="Montserrat Medium" pitchFamily="2" charset="-52"/>
              </a:rPr>
              <a:t>В 2023 году, когда многие компании закрывались, а мировые бренды покидали рынок, была основана компания «ФН Системы». Сила нашей команды — это инженеры мирового уровня с опытом работы в </a:t>
            </a:r>
            <a:r>
              <a:rPr lang="ru-RU" dirty="0" err="1">
                <a:solidFill>
                  <a:schemeClr val="bg1"/>
                </a:solidFill>
                <a:latin typeface="Montserrat Medium" pitchFamily="2" charset="-52"/>
              </a:rPr>
              <a:t>Topcon</a:t>
            </a:r>
            <a:r>
              <a:rPr lang="ru-RU" dirty="0">
                <a:solidFill>
                  <a:schemeClr val="bg1"/>
                </a:solidFill>
                <a:latin typeface="Montserrat Medium" pitchFamily="2" charset="-52"/>
              </a:rPr>
              <a:t> и JAVAD GNSS.</a:t>
            </a:r>
            <a:r>
              <a:rPr lang="en-US" dirty="0">
                <a:solidFill>
                  <a:schemeClr val="bg1"/>
                </a:solidFill>
                <a:latin typeface="Montserrat Medium" pitchFamily="2" charset="-52"/>
              </a:rPr>
              <a:t> </a:t>
            </a:r>
            <a:r>
              <a:rPr lang="ru-RU" dirty="0">
                <a:solidFill>
                  <a:schemeClr val="bg1"/>
                </a:solidFill>
                <a:latin typeface="Montserrat Medium" pitchFamily="2" charset="-52"/>
              </a:rPr>
              <a:t>Более 20 лет они создают </a:t>
            </a:r>
            <a:endParaRPr lang="en-US" dirty="0">
              <a:solidFill>
                <a:schemeClr val="bg1"/>
              </a:solidFill>
              <a:latin typeface="Montserrat Medium" pitchFamily="2" charset="-52"/>
            </a:endParaRPr>
          </a:p>
          <a:p>
            <a:pPr fontAlgn="base"/>
            <a:r>
              <a:rPr lang="ru-RU" dirty="0">
                <a:solidFill>
                  <a:schemeClr val="bg1"/>
                </a:solidFill>
                <a:latin typeface="Montserrat Medium" pitchFamily="2" charset="-52"/>
              </a:rPr>
              <a:t>3D Системы</a:t>
            </a:r>
            <a:r>
              <a:rPr lang="en-US" dirty="0">
                <a:solidFill>
                  <a:schemeClr val="bg1"/>
                </a:solidFill>
                <a:latin typeface="Montserrat Medium" pitchFamily="2" charset="-52"/>
              </a:rPr>
              <a:t> </a:t>
            </a:r>
            <a:r>
              <a:rPr lang="ru-RU" dirty="0">
                <a:solidFill>
                  <a:schemeClr val="bg1"/>
                </a:solidFill>
                <a:latin typeface="Montserrat Medium" pitchFamily="2" charset="-52"/>
              </a:rPr>
              <a:t>нивелирования, а специалисты по дистрибуции</a:t>
            </a:r>
            <a:r>
              <a:rPr lang="en-US" dirty="0">
                <a:solidFill>
                  <a:schemeClr val="bg1"/>
                </a:solidFill>
                <a:latin typeface="Montserrat Medium" pitchFamily="2" charset="-52"/>
              </a:rPr>
              <a:t> </a:t>
            </a:r>
            <a:r>
              <a:rPr lang="ru-RU" dirty="0">
                <a:solidFill>
                  <a:schemeClr val="bg1"/>
                </a:solidFill>
                <a:latin typeface="Montserrat Medium" pitchFamily="2" charset="-52"/>
              </a:rPr>
              <a:t>свыше 15 лет успешно их устанавливают</a:t>
            </a:r>
            <a:r>
              <a:rPr lang="en-US" dirty="0">
                <a:solidFill>
                  <a:schemeClr val="bg1"/>
                </a:solidFill>
                <a:latin typeface="Montserrat Medium" pitchFamily="2" charset="-52"/>
              </a:rPr>
              <a:t> </a:t>
            </a:r>
            <a:r>
              <a:rPr lang="ru-RU" dirty="0">
                <a:solidFill>
                  <a:schemeClr val="bg1"/>
                </a:solidFill>
                <a:latin typeface="Montserrat Medium" pitchFamily="2" charset="-52"/>
              </a:rPr>
              <a:t>и обслуживают.</a:t>
            </a:r>
          </a:p>
        </p:txBody>
      </p:sp>
      <p:pic>
        <p:nvPicPr>
          <p:cNvPr id="7" name="Рисунок 6" descr="Изображение выглядит как сфера, круг, планета, простран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F8DF3A6-68E4-1BE7-1463-C2096544F7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89214">
            <a:off x="1417661" y="1732652"/>
            <a:ext cx="3115407" cy="3084683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8E3AF0C-FF03-8461-579A-28D965AFD774}"/>
              </a:ext>
            </a:extLst>
          </p:cNvPr>
          <p:cNvSpPr/>
          <p:nvPr/>
        </p:nvSpPr>
        <p:spPr bwMode="auto">
          <a:xfrm>
            <a:off x="-184776" y="5050159"/>
            <a:ext cx="1685725" cy="40696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DB9A74-430B-3198-D5ED-CA9FDA31CD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452097" y="5136323"/>
            <a:ext cx="809488" cy="24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8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940E5-A322-1FF0-2140-B475A7FE7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5ACBE5-B996-A77E-B8A2-D2084FFC35E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E57046C-5B3E-E084-FB0D-2C55ADB34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7780" y="484467"/>
            <a:ext cx="927281" cy="9272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0359D5F-A33A-407D-A1EF-5173EB8F2637}"/>
              </a:ext>
            </a:extLst>
          </p:cNvPr>
          <p:cNvSpPr txBox="1"/>
          <p:nvPr/>
        </p:nvSpPr>
        <p:spPr>
          <a:xfrm>
            <a:off x="611139" y="350066"/>
            <a:ext cx="9934256" cy="15901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Montserrat ExtraBold" pitchFamily="2" charset="-52"/>
                <a:cs typeface="Arial" panose="020B0604020202020204" pitchFamily="34" charset="0"/>
              </a:rPr>
              <a:t>ФН СИСТЕМЫ</a:t>
            </a:r>
          </a:p>
          <a:p>
            <a:r>
              <a:rPr lang="ru-RU" sz="2800" b="1" dirty="0">
                <a:solidFill>
                  <a:schemeClr val="bg1"/>
                </a:solidFill>
                <a:latin typeface="Montserrat Medium" pitchFamily="2" charset="-52"/>
                <a:cs typeface="Arial" panose="020B0604020202020204" pitchFamily="34" charset="0"/>
              </a:rPr>
              <a:t>Начало серийного производства российских </a:t>
            </a:r>
            <a:endParaRPr lang="en-US" sz="2800" b="1" dirty="0">
              <a:solidFill>
                <a:schemeClr val="bg1"/>
              </a:solidFill>
              <a:latin typeface="Montserrat Medium" pitchFamily="2" charset="-52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Montserrat Medium" pitchFamily="2" charset="-52"/>
                <a:cs typeface="Arial" panose="020B0604020202020204" pitchFamily="34" charset="0"/>
              </a:rPr>
              <a:t>3D </a:t>
            </a:r>
            <a:r>
              <a:rPr lang="ru-RU" sz="2800" b="1" dirty="0">
                <a:solidFill>
                  <a:schemeClr val="bg1"/>
                </a:solidFill>
                <a:latin typeface="Montserrat Medium" pitchFamily="2" charset="-52"/>
                <a:cs typeface="Arial" panose="020B0604020202020204" pitchFamily="34" charset="0"/>
              </a:rPr>
              <a:t>Систем нивелирования КУБ - АПРЕЛЬ 2025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8BA1E67-0658-92E9-E35B-8EA87204B3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0" t="86702" r="35295" b="5643"/>
          <a:stretch>
            <a:fillRect/>
          </a:stretch>
        </p:blipFill>
        <p:spPr>
          <a:xfrm>
            <a:off x="987992" y="5728874"/>
            <a:ext cx="409951" cy="77905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A6598F7-C8D2-EC97-41D2-618FDB8C80C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4" t="3012" r="34561" b="89333"/>
          <a:stretch/>
        </p:blipFill>
        <p:spPr>
          <a:xfrm>
            <a:off x="1414890" y="5728873"/>
            <a:ext cx="409951" cy="779059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59757BDE-8CC6-4AD0-886B-F4E02541305E}"/>
              </a:ext>
            </a:extLst>
          </p:cNvPr>
          <p:cNvGrpSpPr/>
          <p:nvPr/>
        </p:nvGrpSpPr>
        <p:grpSpPr>
          <a:xfrm>
            <a:off x="167811" y="5896175"/>
            <a:ext cx="260357" cy="260357"/>
            <a:chOff x="-2311450" y="4648199"/>
            <a:chExt cx="216000" cy="216000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F7BE6568-90CC-6D3B-A6CD-04DA6927DADB}"/>
                </a:ext>
              </a:extLst>
            </p:cNvPr>
            <p:cNvCxnSpPr/>
            <p:nvPr/>
          </p:nvCxnSpPr>
          <p:spPr>
            <a:xfrm>
              <a:off x="-2203450" y="4648199"/>
              <a:ext cx="0" cy="2160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2EA3737F-EA11-A4CD-6E1E-0808272051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2311450" y="4756199"/>
              <a:ext cx="216000" cy="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1E799EA-B63F-F330-C4BD-F74659CA4EFE}"/>
              </a:ext>
            </a:extLst>
          </p:cNvPr>
          <p:cNvSpPr txBox="1"/>
          <p:nvPr/>
        </p:nvSpPr>
        <p:spPr>
          <a:xfrm>
            <a:off x="1867884" y="5930668"/>
            <a:ext cx="235518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4955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СОТРУДНИКОВ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</a:b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ontserrat Medium" pitchFamily="2" charset="-52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DA07BFC-B1BE-AFCF-001F-ADA05FF003D3}"/>
              </a:ext>
            </a:extLst>
          </p:cNvPr>
          <p:cNvSpPr txBox="1"/>
          <p:nvPr/>
        </p:nvSpPr>
        <p:spPr>
          <a:xfrm>
            <a:off x="5851672" y="5896175"/>
            <a:ext cx="2163804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49551">
              <a:lnSpc>
                <a:spcPct val="90000"/>
              </a:lnSpc>
              <a:defRPr/>
            </a:pPr>
            <a:r>
              <a:rPr lang="ru-RU" b="1" dirty="0">
                <a:solidFill>
                  <a:prstClr val="white">
                    <a:lumMod val="95000"/>
                  </a:prstClr>
                </a:solidFill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СИСТЕМ В ГОД</a:t>
            </a:r>
            <a:br>
              <a:rPr lang="ru-RU" dirty="0">
                <a:solidFill>
                  <a:prstClr val="white">
                    <a:lumMod val="95000"/>
                  </a:prstClr>
                </a:solidFill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prstClr val="white">
                    <a:lumMod val="95000"/>
                  </a:prstClr>
                </a:solidFill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Производственные</a:t>
            </a:r>
          </a:p>
          <a:p>
            <a:pPr lvl="0" defTabSz="449551">
              <a:lnSpc>
                <a:spcPct val="90000"/>
              </a:lnSpc>
              <a:defRPr/>
            </a:pPr>
            <a:r>
              <a:rPr lang="ru-RU" sz="1400" dirty="0">
                <a:solidFill>
                  <a:prstClr val="white">
                    <a:lumMod val="95000"/>
                  </a:prstClr>
                </a:solidFill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мощности</a:t>
            </a:r>
            <a:endParaRPr lang="ru-RU" dirty="0">
              <a:solidFill>
                <a:prstClr val="white">
                  <a:lumMod val="95000"/>
                </a:prstClr>
              </a:solidFill>
              <a:latin typeface="Montserrat Medium" pitchFamily="2" charset="-52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76BB5FA3-7247-6891-4923-E02FD0C2AD3F}"/>
              </a:ext>
            </a:extLst>
          </p:cNvPr>
          <p:cNvGrpSpPr/>
          <p:nvPr/>
        </p:nvGrpSpPr>
        <p:grpSpPr>
          <a:xfrm rot="19690598">
            <a:off x="4173589" y="5896174"/>
            <a:ext cx="260357" cy="260357"/>
            <a:chOff x="-2311450" y="4648199"/>
            <a:chExt cx="216000" cy="216000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C51E85CD-F819-061A-EC21-2015EF60A43E}"/>
                </a:ext>
              </a:extLst>
            </p:cNvPr>
            <p:cNvCxnSpPr/>
            <p:nvPr/>
          </p:nvCxnSpPr>
          <p:spPr>
            <a:xfrm>
              <a:off x="-2203450" y="4648199"/>
              <a:ext cx="0" cy="2160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B1228B00-71D1-6834-E396-10887644F2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2311450" y="4756199"/>
              <a:ext cx="216000" cy="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D6BE4894-DF0F-A33A-73FE-0913D1417D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5" t="21544" r="33980" b="70801"/>
          <a:stretch>
            <a:fillRect/>
          </a:stretch>
        </p:blipFill>
        <p:spPr>
          <a:xfrm>
            <a:off x="4543375" y="5728875"/>
            <a:ext cx="409951" cy="779059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1CE51607-DB01-573B-6192-3BF12D4E8C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5" t="49328" r="34790" b="43017"/>
          <a:stretch>
            <a:fillRect/>
          </a:stretch>
        </p:blipFill>
        <p:spPr>
          <a:xfrm>
            <a:off x="4967390" y="5716923"/>
            <a:ext cx="409951" cy="779059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F96CD61D-C3A5-41EB-BCDB-F371523E846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0" t="3000" r="34945" b="89345"/>
          <a:stretch>
            <a:fillRect/>
          </a:stretch>
        </p:blipFill>
        <p:spPr>
          <a:xfrm>
            <a:off x="5394288" y="5716922"/>
            <a:ext cx="409951" cy="779059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865F6623-0163-A207-2F78-DCF46DE724D1}"/>
              </a:ext>
            </a:extLst>
          </p:cNvPr>
          <p:cNvSpPr txBox="1"/>
          <p:nvPr/>
        </p:nvSpPr>
        <p:spPr>
          <a:xfrm>
            <a:off x="9968175" y="5909865"/>
            <a:ext cx="221292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49551">
              <a:lnSpc>
                <a:spcPct val="90000"/>
              </a:lnSpc>
              <a:defRPr/>
            </a:pPr>
            <a:r>
              <a:rPr lang="ru-RU" b="1" dirty="0">
                <a:solidFill>
                  <a:prstClr val="white">
                    <a:lumMod val="95000"/>
                  </a:prstClr>
                </a:solidFill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ГОРОДОВ</a:t>
            </a:r>
            <a:br>
              <a:rPr lang="ru-RU" dirty="0">
                <a:solidFill>
                  <a:prstClr val="white">
                    <a:lumMod val="95000"/>
                  </a:prstClr>
                </a:solidFill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prstClr val="white">
                    <a:lumMod val="95000"/>
                  </a:prstClr>
                </a:solidFill>
                <a:latin typeface="Montserrat Medium" pitchFamily="2" charset="-52"/>
                <a:ea typeface="Verdana" panose="020B0604030504040204" pitchFamily="34" charset="0"/>
                <a:cs typeface="Arial" panose="020B0604020202020204" pitchFamily="34" charset="0"/>
              </a:rPr>
              <a:t>Присутствия</a:t>
            </a:r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755DA6E4-C1F7-C0A0-BB58-C771CF93D83C}"/>
              </a:ext>
            </a:extLst>
          </p:cNvPr>
          <p:cNvGrpSpPr/>
          <p:nvPr/>
        </p:nvGrpSpPr>
        <p:grpSpPr>
          <a:xfrm rot="3193951">
            <a:off x="8224077" y="5877780"/>
            <a:ext cx="260357" cy="260357"/>
            <a:chOff x="-2311450" y="4648199"/>
            <a:chExt cx="216000" cy="216000"/>
          </a:xfrm>
        </p:grpSpPr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FF3A9147-3024-E036-0325-EB14B69DCD4D}"/>
                </a:ext>
              </a:extLst>
            </p:cNvPr>
            <p:cNvCxnSpPr/>
            <p:nvPr/>
          </p:nvCxnSpPr>
          <p:spPr>
            <a:xfrm>
              <a:off x="-2203450" y="4648199"/>
              <a:ext cx="0" cy="21600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D803E797-ECA6-3DAA-9648-467AE0468E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2311450" y="4756199"/>
              <a:ext cx="216000" cy="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A2D9A7B0-320C-DD5B-2901-04B53A6EA7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4" t="3012" r="34561" b="89333"/>
          <a:stretch/>
        </p:blipFill>
        <p:spPr>
          <a:xfrm>
            <a:off x="8593863" y="5710481"/>
            <a:ext cx="409951" cy="77905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50E1D9A2-7453-EAD9-6E2A-ED50E8D7B07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9" t="12143" r="35646" b="80202"/>
          <a:stretch>
            <a:fillRect/>
          </a:stretch>
        </p:blipFill>
        <p:spPr>
          <a:xfrm>
            <a:off x="9028960" y="5686096"/>
            <a:ext cx="409951" cy="779059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83A61BCB-BEAF-87C5-B0B3-BAE818A39A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08" t="49450" r="34867" b="42895"/>
          <a:stretch>
            <a:fillRect/>
          </a:stretch>
        </p:blipFill>
        <p:spPr>
          <a:xfrm>
            <a:off x="9444776" y="5686576"/>
            <a:ext cx="409951" cy="7790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12D627-D930-9350-B7FC-15D18F3B44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4" t="3007" r="34561" b="89338"/>
          <a:stretch/>
        </p:blipFill>
        <p:spPr>
          <a:xfrm>
            <a:off x="558347" y="5742540"/>
            <a:ext cx="409951" cy="77905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398C65B-F4DB-90EB-9905-C5254CCCE6AC}"/>
              </a:ext>
            </a:extLst>
          </p:cNvPr>
          <p:cNvSpPr/>
          <p:nvPr/>
        </p:nvSpPr>
        <p:spPr>
          <a:xfrm>
            <a:off x="-10896" y="1004866"/>
            <a:ext cx="609599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Изображение выглядит как электроника, Электронное устройство, гаджет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ABA38CC-9501-49EB-080B-8B8E3BA833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1" t="27929" r="11919" b="26977"/>
          <a:stretch>
            <a:fillRect/>
          </a:stretch>
        </p:blipFill>
        <p:spPr>
          <a:xfrm>
            <a:off x="3624115" y="2308333"/>
            <a:ext cx="4561093" cy="26995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EBEC4A-98BA-3017-33FA-AD3AED011EEB}"/>
              </a:ext>
            </a:extLst>
          </p:cNvPr>
          <p:cNvSpPr txBox="1"/>
          <p:nvPr/>
        </p:nvSpPr>
        <p:spPr>
          <a:xfrm>
            <a:off x="627823" y="3438977"/>
            <a:ext cx="3174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Medium" pitchFamily="2" charset="-52"/>
              </a:rPr>
              <a:t>Объём инвестиций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 Medium" pitchFamily="2" charset="-52"/>
              </a:rPr>
              <a:t>в проект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015BAB-D1FC-A1C2-B4A8-3FB683867D4A}"/>
              </a:ext>
            </a:extLst>
          </p:cNvPr>
          <p:cNvSpPr txBox="1"/>
          <p:nvPr/>
        </p:nvSpPr>
        <p:spPr>
          <a:xfrm>
            <a:off x="658069" y="2863076"/>
            <a:ext cx="2347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Montserrat ExtraBold" pitchFamily="2" charset="-52"/>
              </a:rPr>
              <a:t>1</a:t>
            </a:r>
            <a:r>
              <a:rPr lang="ru-RU" sz="2400" dirty="0">
                <a:solidFill>
                  <a:schemeClr val="bg1"/>
                </a:solidFill>
                <a:latin typeface="Montserrat ExtraBold" pitchFamily="2" charset="-52"/>
              </a:rPr>
              <a:t>млрд</a:t>
            </a:r>
            <a:endParaRPr lang="ru-RU" sz="1400" dirty="0">
              <a:solidFill>
                <a:schemeClr val="bg1"/>
              </a:solidFill>
              <a:latin typeface="Montserrat Light" pitchFamily="2" charset="-52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A4C9952-E3AE-28A7-1D75-8EC070941164}"/>
              </a:ext>
            </a:extLst>
          </p:cNvPr>
          <p:cNvSpPr/>
          <p:nvPr/>
        </p:nvSpPr>
        <p:spPr bwMode="auto">
          <a:xfrm>
            <a:off x="-184776" y="5050159"/>
            <a:ext cx="1685725" cy="40696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7BC6B7-3F51-D8B2-9999-B2005630D8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452097" y="5136323"/>
            <a:ext cx="809488" cy="24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75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8CC60-150C-BFF2-50D5-4302B70FD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95BA13-D577-8640-73D1-FBA35B111C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7" y="1614389"/>
            <a:ext cx="3420407" cy="4560542"/>
          </a:xfrm>
          <a:prstGeom prst="round1Rect">
            <a:avLst>
              <a:gd name="adj" fmla="val 12453"/>
            </a:avLst>
          </a:prstGeom>
        </p:spPr>
      </p:pic>
      <p:pic>
        <p:nvPicPr>
          <p:cNvPr id="78" name="Рисунок 77" descr="Изображение выглядит как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4FCF88D-25D2-F789-0BD3-BCD38EB17B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851" y="-80181"/>
            <a:ext cx="7031711" cy="743251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FE33D78-CDFC-EA12-744B-0225152FC2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27544" y="429618"/>
            <a:ext cx="785710" cy="78571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CD8110-B4A9-5432-44B8-DDD29D276DFA}"/>
              </a:ext>
            </a:extLst>
          </p:cNvPr>
          <p:cNvSpPr/>
          <p:nvPr/>
        </p:nvSpPr>
        <p:spPr>
          <a:xfrm>
            <a:off x="-10896" y="1004866"/>
            <a:ext cx="609599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54D30B-29A9-4FD0-8F39-563DEE85306C}"/>
              </a:ext>
            </a:extLst>
          </p:cNvPr>
          <p:cNvSpPr txBox="1"/>
          <p:nvPr/>
        </p:nvSpPr>
        <p:spPr>
          <a:xfrm>
            <a:off x="518579" y="350735"/>
            <a:ext cx="9934256" cy="1159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r>
              <a:rPr lang="ru-RU" sz="4400" b="1" dirty="0">
                <a:latin typeface="Montserrat ExtraBold" pitchFamily="2" charset="-52"/>
                <a:cs typeface="Arial" panose="020B0604020202020204" pitchFamily="34" charset="0"/>
              </a:rPr>
              <a:t>Сила компании</a:t>
            </a:r>
          </a:p>
          <a:p>
            <a:r>
              <a:rPr lang="ru-RU" sz="2800" b="1" dirty="0">
                <a:latin typeface="Montserrat Medium" pitchFamily="2" charset="-52"/>
                <a:cs typeface="Arial" panose="020B0604020202020204" pitchFamily="34" charset="0"/>
              </a:rPr>
              <a:t>ФН СИСТЕМЫ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987918-E539-E5C0-1DD3-A8D4832FF1B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07" t="-3" r="15442" b="44419"/>
          <a:stretch>
            <a:fillRect/>
          </a:stretch>
        </p:blipFill>
        <p:spPr>
          <a:xfrm>
            <a:off x="8131628" y="3975669"/>
            <a:ext cx="3750189" cy="2260810"/>
          </a:xfrm>
          <a:prstGeom prst="round1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DFA96FA-DB08-D2BA-0998-9D3767BF495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1" r="3272" b="55110"/>
          <a:stretch>
            <a:fillRect/>
          </a:stretch>
        </p:blipFill>
        <p:spPr>
          <a:xfrm>
            <a:off x="3951245" y="3894660"/>
            <a:ext cx="3873198" cy="2260811"/>
          </a:xfrm>
          <a:prstGeom prst="round1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0C541A9-3A6E-506F-B3D1-9DFE6058D29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" t="13256" r="6505" b="8012"/>
          <a:stretch>
            <a:fillRect/>
          </a:stretch>
        </p:blipFill>
        <p:spPr>
          <a:xfrm>
            <a:off x="3951245" y="1612966"/>
            <a:ext cx="3873198" cy="2175424"/>
          </a:xfrm>
          <a:prstGeom prst="round1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96A9F96-9065-C7F3-ED76-A4901B1E8B44}"/>
              </a:ext>
            </a:extLst>
          </p:cNvPr>
          <p:cNvSpPr txBox="1"/>
          <p:nvPr/>
        </p:nvSpPr>
        <p:spPr>
          <a:xfrm>
            <a:off x="124631" y="3759535"/>
            <a:ext cx="3420407" cy="586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marR="0" lvl="0" indent="0" algn="l" defTabSz="1811426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Montserrat Light" pitchFamily="2" charset="-52"/>
              </a:rPr>
              <a:t>Центр</a:t>
            </a:r>
          </a:p>
          <a:p>
            <a:pPr marL="360000" marR="0" lvl="0" indent="0" algn="l" defTabSz="1811426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F2F2F2"/>
                </a:solidFill>
                <a:latin typeface="Montserrat Light" pitchFamily="2" charset="-52"/>
              </a:rPr>
              <a:t>разработки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Montserrat Light" pitchFamily="2" charset="-5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3DC4A1-A41F-D28E-F6C6-95C484E5EBC5}"/>
              </a:ext>
            </a:extLst>
          </p:cNvPr>
          <p:cNvSpPr txBox="1"/>
          <p:nvPr/>
        </p:nvSpPr>
        <p:spPr>
          <a:xfrm>
            <a:off x="452053" y="1542929"/>
            <a:ext cx="1390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114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SemiBold" panose="00000700000000000000" pitchFamily="50" charset="-52"/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104392-910F-A1C3-1B64-78E41CA30019}"/>
              </a:ext>
            </a:extLst>
          </p:cNvPr>
          <p:cNvSpPr txBox="1"/>
          <p:nvPr/>
        </p:nvSpPr>
        <p:spPr>
          <a:xfrm>
            <a:off x="3734286" y="3002188"/>
            <a:ext cx="3599756" cy="586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marR="0" lvl="0" indent="0" algn="l" defTabSz="1811426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Montserrat Light" pitchFamily="2" charset="-52"/>
              </a:rPr>
              <a:t>Собственный</a:t>
            </a:r>
          </a:p>
          <a:p>
            <a:pPr marL="360000" marR="0" lvl="0" indent="0" algn="l" defTabSz="1811426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F2F2F2"/>
                </a:solidFill>
                <a:latin typeface="Montserrat Light" pitchFamily="2" charset="-52"/>
              </a:rPr>
              <a:t>полигон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Montserrat Light" pitchFamily="2" charset="-52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13EC8F7-EEC3-1AF4-1B99-8013F74348B7}"/>
              </a:ext>
            </a:extLst>
          </p:cNvPr>
          <p:cNvSpPr txBox="1"/>
          <p:nvPr/>
        </p:nvSpPr>
        <p:spPr>
          <a:xfrm>
            <a:off x="4074509" y="1437894"/>
            <a:ext cx="17414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114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SemiBold" panose="00000700000000000000" pitchFamily="50" charset="-52"/>
              </a:rPr>
              <a:t>02</a:t>
            </a:r>
          </a:p>
        </p:txBody>
      </p:sp>
      <p:pic>
        <p:nvPicPr>
          <p:cNvPr id="37" name="Рисунок 36" descr="Изображение выглядит как стена, в помещении, Камеры и оптика, чемода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8E2AF22-BFE5-2125-9708-4412BBA8352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33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3" t="108" r="1555" b="18412"/>
          <a:stretch>
            <a:fillRect/>
          </a:stretch>
        </p:blipFill>
        <p:spPr>
          <a:xfrm>
            <a:off x="8096301" y="1671766"/>
            <a:ext cx="3750189" cy="2176737"/>
          </a:xfrm>
          <a:prstGeom prst="round1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637DD0B3-43EF-5811-F54B-CCEFAEDE7818}"/>
              </a:ext>
            </a:extLst>
          </p:cNvPr>
          <p:cNvSpPr txBox="1"/>
          <p:nvPr/>
        </p:nvSpPr>
        <p:spPr>
          <a:xfrm>
            <a:off x="7824443" y="3049507"/>
            <a:ext cx="3599756" cy="586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marR="0" lvl="0" indent="0" algn="l" defTabSz="1811426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Montserrat Light" pitchFamily="2" charset="-52"/>
              </a:rPr>
              <a:t>Подразделение</a:t>
            </a:r>
          </a:p>
          <a:p>
            <a:pPr marL="360000" marR="0" lvl="0" indent="0" algn="l" defTabSz="1811426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F2F2F2"/>
                </a:solidFill>
                <a:latin typeface="Montserrat Light" pitchFamily="2" charset="-52"/>
              </a:rPr>
              <a:t>продаж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Montserrat Light" pitchFamily="2" charset="-5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018A1D3-AB33-1C7A-3325-C87A12919D32}"/>
              </a:ext>
            </a:extLst>
          </p:cNvPr>
          <p:cNvSpPr txBox="1"/>
          <p:nvPr/>
        </p:nvSpPr>
        <p:spPr>
          <a:xfrm>
            <a:off x="8164666" y="1485213"/>
            <a:ext cx="17414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114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SemiBold" panose="00000700000000000000" pitchFamily="50" charset="-52"/>
              </a:rPr>
              <a:t>03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65061E8-1AD2-F818-4A1E-3E2B0B9A8803}"/>
              </a:ext>
            </a:extLst>
          </p:cNvPr>
          <p:cNvSpPr txBox="1"/>
          <p:nvPr/>
        </p:nvSpPr>
        <p:spPr>
          <a:xfrm>
            <a:off x="3627149" y="5338165"/>
            <a:ext cx="4220119" cy="586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marR="0" lvl="0" indent="0" algn="l" defTabSz="1811426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Montserrat Light" pitchFamily="2" charset="-52"/>
              </a:rPr>
              <a:t>Производственная</a:t>
            </a:r>
          </a:p>
          <a:p>
            <a:pPr marL="360000" marR="0" lvl="0" indent="0" algn="l" defTabSz="1811426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F2F2F2"/>
                </a:solidFill>
                <a:latin typeface="Montserrat Light" pitchFamily="2" charset="-52"/>
              </a:rPr>
              <a:t>площадка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Montserrat Light" pitchFamily="2" charset="-52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F961DB7-6E4C-21FD-DE4D-696BDA58CD46}"/>
              </a:ext>
            </a:extLst>
          </p:cNvPr>
          <p:cNvSpPr txBox="1"/>
          <p:nvPr/>
        </p:nvSpPr>
        <p:spPr>
          <a:xfrm>
            <a:off x="4035487" y="3825562"/>
            <a:ext cx="17414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114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SemiBold" panose="00000700000000000000" pitchFamily="50" charset="-52"/>
              </a:rPr>
              <a:t>0</a:t>
            </a:r>
            <a:r>
              <a:rPr lang="ru-RU" sz="8000" dirty="0">
                <a:solidFill>
                  <a:prstClr val="white"/>
                </a:solidFill>
                <a:latin typeface="Akrobat SemiBold" panose="00000700000000000000" pitchFamily="50" charset="-52"/>
              </a:rPr>
              <a:t>4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robat SemiBold" panose="00000700000000000000" pitchFamily="50" charset="-52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49BF345-FB60-8A66-2D27-EF9C8F922B9B}"/>
              </a:ext>
            </a:extLst>
          </p:cNvPr>
          <p:cNvSpPr txBox="1"/>
          <p:nvPr/>
        </p:nvSpPr>
        <p:spPr>
          <a:xfrm>
            <a:off x="7889064" y="5415408"/>
            <a:ext cx="4220119" cy="586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marR="0" lvl="0" indent="0" algn="l" defTabSz="1811426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Montserrat Light" pitchFamily="2" charset="-52"/>
              </a:rPr>
              <a:t>Сервисная </a:t>
            </a:r>
          </a:p>
          <a:p>
            <a:pPr marL="360000" marR="0" lvl="0" indent="0" algn="l" defTabSz="1811426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F2F2F2"/>
                </a:solidFill>
                <a:latin typeface="Montserrat Light" pitchFamily="2" charset="-52"/>
              </a:rPr>
              <a:t>служба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Montserrat Light" pitchFamily="2" charset="-52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B121110-F1D6-6620-86AD-A49141980162}"/>
              </a:ext>
            </a:extLst>
          </p:cNvPr>
          <p:cNvSpPr txBox="1"/>
          <p:nvPr/>
        </p:nvSpPr>
        <p:spPr>
          <a:xfrm>
            <a:off x="8297402" y="3902805"/>
            <a:ext cx="17414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114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SemiBold" panose="00000700000000000000" pitchFamily="50" charset="-52"/>
              </a:rPr>
              <a:t>05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241FB82-6E19-7E6D-4298-557877105F87}"/>
              </a:ext>
            </a:extLst>
          </p:cNvPr>
          <p:cNvSpPr/>
          <p:nvPr/>
        </p:nvSpPr>
        <p:spPr>
          <a:xfrm>
            <a:off x="-390810" y="6287768"/>
            <a:ext cx="1685725" cy="40696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141F74-F179-F955-517D-F06201590FA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65113" y="6376016"/>
            <a:ext cx="809488" cy="24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862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44303-F5D2-340F-E79A-A0E97E29A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Рисунок 57" descr="Изображение выглядит как небо, на открытом воздухе, облако, дере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36DA402-611E-0B37-B934-444BA3E408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453"/>
          <a:stretch>
            <a:fillRect/>
          </a:stretch>
        </p:blipFill>
        <p:spPr>
          <a:xfrm>
            <a:off x="-21263" y="0"/>
            <a:ext cx="8279582" cy="6926412"/>
          </a:xfrm>
          <a:prstGeom prst="rect">
            <a:avLst/>
          </a:prstGeom>
        </p:spPr>
      </p:pic>
      <p:sp>
        <p:nvSpPr>
          <p:cNvPr id="61" name="Прямоугольник: один скругленный угол 60">
            <a:extLst>
              <a:ext uri="{FF2B5EF4-FFF2-40B4-BE49-F238E27FC236}">
                <a16:creationId xmlns:a16="http://schemas.microsoft.com/office/drawing/2014/main" id="{970E9EEF-CBE8-2890-9C30-31089077ED0C}"/>
              </a:ext>
            </a:extLst>
          </p:cNvPr>
          <p:cNvSpPr/>
          <p:nvPr/>
        </p:nvSpPr>
        <p:spPr>
          <a:xfrm>
            <a:off x="-15135" y="0"/>
            <a:ext cx="12192000" cy="6898472"/>
          </a:xfrm>
          <a:prstGeom prst="round1Rect">
            <a:avLst>
              <a:gd name="adj" fmla="val 9818"/>
            </a:avLst>
          </a:prstGeom>
          <a:gradFill flip="none" rotWithShape="1">
            <a:gsLst>
              <a:gs pos="0">
                <a:srgbClr val="000000">
                  <a:alpha val="30000"/>
                </a:srgbClr>
              </a:gs>
              <a:gs pos="100000">
                <a:srgbClr val="000000">
                  <a:alpha val="70000"/>
                </a:srgbClr>
              </a:gs>
            </a:gsLst>
            <a:lin ang="13500000" scaled="1"/>
            <a:tileRect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114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D85EA4E1-4FA5-F277-642C-B40876418085}"/>
              </a:ext>
            </a:extLst>
          </p:cNvPr>
          <p:cNvSpPr/>
          <p:nvPr/>
        </p:nvSpPr>
        <p:spPr>
          <a:xfrm>
            <a:off x="7443686" y="-2073"/>
            <a:ext cx="4748313" cy="6958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2738D0D-E41C-F315-BF3E-85339D0DBF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56789" y="290957"/>
            <a:ext cx="785710" cy="785710"/>
          </a:xfrm>
          <a:prstGeom prst="rect">
            <a:avLst/>
          </a:prstGeom>
        </p:spPr>
      </p:pic>
      <p:pic>
        <p:nvPicPr>
          <p:cNvPr id="5" name="Рисунок 4" descr="Изображение выглядит как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0C023A2-D575-AB16-30D5-1116F8B59C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25000"/>
            <a:alphaModFix amt="3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00000">
            <a:off x="1538814" y="1583154"/>
            <a:ext cx="5180161" cy="5475430"/>
          </a:xfrm>
          <a:prstGeom prst="rect">
            <a:avLst/>
          </a:prstGeom>
        </p:spPr>
      </p:pic>
      <p:sp>
        <p:nvSpPr>
          <p:cNvPr id="74" name="Заголовок слайда">
            <a:extLst>
              <a:ext uri="{FF2B5EF4-FFF2-40B4-BE49-F238E27FC236}">
                <a16:creationId xmlns:a16="http://schemas.microsoft.com/office/drawing/2014/main" id="{19F8D9E9-BB61-64E8-F704-A264474938E2}"/>
              </a:ext>
            </a:extLst>
          </p:cNvPr>
          <p:cNvSpPr txBox="1"/>
          <p:nvPr/>
        </p:nvSpPr>
        <p:spPr>
          <a:xfrm>
            <a:off x="7962015" y="436581"/>
            <a:ext cx="4396906" cy="165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530" tIns="50530" rIns="50530" bIns="50530" anchor="ctr">
            <a:spAutoFit/>
          </a:bodyPr>
          <a:lstStyle>
            <a:lvl1pPr algn="l">
              <a:defRPr sz="5900" b="0">
                <a:solidFill>
                  <a:srgbClr val="0066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l" defTabSz="18114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1B1B1B"/>
                </a:solidFill>
                <a:latin typeface="Montserrat ExtraBold" pitchFamily="2" charset="-52"/>
              </a:rPr>
              <a:t>МИССИЯ</a:t>
            </a:r>
          </a:p>
          <a:p>
            <a:pPr marL="0" marR="0" lvl="0" indent="0" algn="l" defTabSz="18114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Montserrat ExtraBold" pitchFamily="2" charset="-52"/>
                <a:sym typeface="Helvetica"/>
              </a:rPr>
              <a:t>И ЦЕЛИ</a:t>
            </a:r>
          </a:p>
          <a:p>
            <a:pPr marL="0" marR="0" lvl="0" indent="0" algn="l" defTabSz="18114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 ExtraBold" pitchFamily="2" charset="-52"/>
                <a:sym typeface="Helvetica"/>
              </a:rPr>
              <a:t>КОМПАНИИ</a:t>
            </a:r>
          </a:p>
          <a:p>
            <a:pPr marL="0" marR="0" lvl="0" indent="0" algn="l" defTabSz="18114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 ExtraBold" pitchFamily="2" charset="-52"/>
                <a:sym typeface="Helvetica"/>
              </a:rPr>
              <a:t>ФН СИСТЕМЫ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C6E9E78-4752-5220-340E-B0A9438C93A1}"/>
              </a:ext>
            </a:extLst>
          </p:cNvPr>
          <p:cNvSpPr/>
          <p:nvPr/>
        </p:nvSpPr>
        <p:spPr>
          <a:xfrm rot="5400000">
            <a:off x="3995095" y="3376398"/>
            <a:ext cx="6898471" cy="1415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DA2979FA-CC8F-752C-A9F4-025ABD858453}"/>
              </a:ext>
            </a:extLst>
          </p:cNvPr>
          <p:cNvSpPr/>
          <p:nvPr/>
        </p:nvSpPr>
        <p:spPr>
          <a:xfrm>
            <a:off x="6961964" y="2529972"/>
            <a:ext cx="1041448" cy="10414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114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56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Заголовок 4">
            <a:extLst>
              <a:ext uri="{FF2B5EF4-FFF2-40B4-BE49-F238E27FC236}">
                <a16:creationId xmlns:a16="http://schemas.microsoft.com/office/drawing/2014/main" id="{8A9E8244-A918-A75B-69EE-AAA3FFE1D424}"/>
              </a:ext>
            </a:extLst>
          </p:cNvPr>
          <p:cNvSpPr txBox="1">
            <a:spLocks/>
          </p:cNvSpPr>
          <p:nvPr/>
        </p:nvSpPr>
        <p:spPr>
          <a:xfrm>
            <a:off x="7319143" y="2670410"/>
            <a:ext cx="4396907" cy="7571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09469">
              <a:defRPr/>
            </a:pPr>
            <a:r>
              <a:rPr lang="ru-RU" sz="1600" b="1" dirty="0">
                <a:latin typeface="Montserrat Light" pitchFamily="2" charset="-52"/>
              </a:rPr>
              <a:t>Создание надежных и независимых российских 3D Систем нивелирования для спецтехники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Light" pitchFamily="2" charset="-52"/>
            </a:endParaRPr>
          </a:p>
        </p:txBody>
      </p:sp>
      <p:sp>
        <p:nvSpPr>
          <p:cNvPr id="30" name="Заголовок слайда">
            <a:extLst>
              <a:ext uri="{FF2B5EF4-FFF2-40B4-BE49-F238E27FC236}">
                <a16:creationId xmlns:a16="http://schemas.microsoft.com/office/drawing/2014/main" id="{DEF065B9-A308-742A-67D5-17477C3CB5D7}"/>
              </a:ext>
            </a:extLst>
          </p:cNvPr>
          <p:cNvSpPr txBox="1"/>
          <p:nvPr/>
        </p:nvSpPr>
        <p:spPr>
          <a:xfrm>
            <a:off x="4405593" y="2593407"/>
            <a:ext cx="2286708" cy="914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530" tIns="50530" rIns="50530" bIns="50530" anchor="ctr">
            <a:spAutoFit/>
          </a:bodyPr>
          <a:lstStyle>
            <a:lvl1pPr algn="l">
              <a:defRPr sz="5900" b="0">
                <a:solidFill>
                  <a:srgbClr val="0066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r" defTabSz="181142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krobat ExtraBold" pitchFamily="2" charset="0"/>
                <a:cs typeface="Helvetica"/>
                <a:sym typeface="Helvetica"/>
              </a:rPr>
              <a:t>01</a:t>
            </a:r>
          </a:p>
        </p:txBody>
      </p:sp>
      <p:sp>
        <p:nvSpPr>
          <p:cNvPr id="55" name="Заголовок слайда">
            <a:extLst>
              <a:ext uri="{FF2B5EF4-FFF2-40B4-BE49-F238E27FC236}">
                <a16:creationId xmlns:a16="http://schemas.microsoft.com/office/drawing/2014/main" id="{50B0A803-A570-1C01-F0E8-06122BA566C9}"/>
              </a:ext>
            </a:extLst>
          </p:cNvPr>
          <p:cNvSpPr txBox="1"/>
          <p:nvPr/>
        </p:nvSpPr>
        <p:spPr>
          <a:xfrm>
            <a:off x="4487679" y="3686244"/>
            <a:ext cx="2286708" cy="914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530" tIns="50530" rIns="50530" bIns="50530" anchor="ctr">
            <a:spAutoFit/>
          </a:bodyPr>
          <a:lstStyle>
            <a:lvl1pPr algn="l">
              <a:defRPr sz="5900" b="0">
                <a:solidFill>
                  <a:srgbClr val="0066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r" defTabSz="181142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krobat ExtraBold" pitchFamily="2" charset="0"/>
                <a:cs typeface="Helvetica"/>
                <a:sym typeface="Helvetica"/>
              </a:rPr>
              <a:t>0</a:t>
            </a:r>
            <a:r>
              <a:rPr lang="ru-RU" sz="6600" b="1" noProof="0" dirty="0">
                <a:solidFill>
                  <a:schemeClr val="bg1"/>
                </a:solidFill>
                <a:latin typeface="Akrobat ExtraBold" pitchFamily="2" charset="0"/>
              </a:rPr>
              <a:t>2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krobat ExtraBold" pitchFamily="2" charset="0"/>
              <a:cs typeface="Helvetica"/>
              <a:sym typeface="Helvetic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9375ED-6C64-2DD5-1509-FED21F9A17A9}"/>
              </a:ext>
            </a:extLst>
          </p:cNvPr>
          <p:cNvSpPr txBox="1"/>
          <p:nvPr/>
        </p:nvSpPr>
        <p:spPr>
          <a:xfrm>
            <a:off x="229000" y="1372464"/>
            <a:ext cx="551376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 ExtraBold" pitchFamily="2" charset="-52"/>
              </a:rPr>
              <a:t>Современному государству необходим технологический суверенитет при создании объектов критической инфраструктуры. </a:t>
            </a:r>
          </a:p>
          <a:p>
            <a:endParaRPr lang="ru-RU" dirty="0">
              <a:solidFill>
                <a:schemeClr val="bg1"/>
              </a:solidFill>
              <a:latin typeface="Montserrat ExtraBold" pitchFamily="2" charset="-52"/>
            </a:endParaRPr>
          </a:p>
          <a:p>
            <a:r>
              <a:rPr lang="ru-RU" dirty="0">
                <a:solidFill>
                  <a:schemeClr val="bg1"/>
                </a:solidFill>
                <a:latin typeface="Montserrat ExtraBold" pitchFamily="2" charset="-52"/>
              </a:rPr>
              <a:t>Наша миссия - обеспечить производственные компании современным  оборудованием необходимым для соответствия высоким темпам строительства и качеству реализуемых проектов, способствуя росту производительности и снижению эксплуатационных затрат</a:t>
            </a:r>
            <a:endParaRPr lang="ru-RU" b="1" dirty="0">
              <a:solidFill>
                <a:schemeClr val="bg1"/>
              </a:solidFill>
              <a:latin typeface="Montserrat ExtraBold" pitchFamily="2" charset="-52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88232BF7-B331-6D97-793F-75A2F78E2676}"/>
              </a:ext>
            </a:extLst>
          </p:cNvPr>
          <p:cNvSpPr/>
          <p:nvPr/>
        </p:nvSpPr>
        <p:spPr>
          <a:xfrm>
            <a:off x="6956317" y="3622808"/>
            <a:ext cx="1041448" cy="10414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114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56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аголовок 4">
            <a:extLst>
              <a:ext uri="{FF2B5EF4-FFF2-40B4-BE49-F238E27FC236}">
                <a16:creationId xmlns:a16="http://schemas.microsoft.com/office/drawing/2014/main" id="{14FFB537-7414-F197-1995-FF6309BFAA8D}"/>
              </a:ext>
            </a:extLst>
          </p:cNvPr>
          <p:cNvSpPr txBox="1">
            <a:spLocks/>
          </p:cNvSpPr>
          <p:nvPr/>
        </p:nvSpPr>
        <p:spPr>
          <a:xfrm>
            <a:off x="7329678" y="3659172"/>
            <a:ext cx="4396907" cy="9787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09469">
              <a:defRPr/>
            </a:pPr>
            <a:r>
              <a:rPr lang="ru-RU" sz="1600" b="1" dirty="0">
                <a:latin typeface="Montserrat Light" pitchFamily="2" charset="-52"/>
              </a:rPr>
              <a:t>Достижение максимального уровня локализации производства,  совершенствование испытательных и сборочных процессов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Light" pitchFamily="2" charset="-52"/>
            </a:endParaRPr>
          </a:p>
        </p:txBody>
      </p:sp>
      <p:sp>
        <p:nvSpPr>
          <p:cNvPr id="6" name="Заголовок слайда">
            <a:extLst>
              <a:ext uri="{FF2B5EF4-FFF2-40B4-BE49-F238E27FC236}">
                <a16:creationId xmlns:a16="http://schemas.microsoft.com/office/drawing/2014/main" id="{36CB0EA9-F616-2320-CECB-987E6021C316}"/>
              </a:ext>
            </a:extLst>
          </p:cNvPr>
          <p:cNvSpPr txBox="1"/>
          <p:nvPr/>
        </p:nvSpPr>
        <p:spPr>
          <a:xfrm>
            <a:off x="4509173" y="4799495"/>
            <a:ext cx="2286708" cy="914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530" tIns="50530" rIns="50530" bIns="50530" anchor="ctr">
            <a:spAutoFit/>
          </a:bodyPr>
          <a:lstStyle>
            <a:lvl1pPr algn="l">
              <a:defRPr sz="5900" b="0">
                <a:solidFill>
                  <a:srgbClr val="0066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r" defTabSz="181142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krobat ExtraBold" pitchFamily="2" charset="0"/>
                <a:cs typeface="Helvetica"/>
                <a:sym typeface="Helvetica"/>
              </a:rPr>
              <a:t>0</a:t>
            </a:r>
            <a:r>
              <a:rPr lang="ru-RU" sz="6600" b="1" dirty="0">
                <a:solidFill>
                  <a:schemeClr val="bg1"/>
                </a:solidFill>
                <a:latin typeface="Akrobat ExtraBold" pitchFamily="2" charset="0"/>
              </a:rPr>
              <a:t>3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krobat ExtraBold" pitchFamily="2" charset="0"/>
              <a:cs typeface="Helvetica"/>
              <a:sym typeface="Helvetica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E030E67D-509A-F31C-1B25-0E52B00F61E3}"/>
              </a:ext>
            </a:extLst>
          </p:cNvPr>
          <p:cNvSpPr/>
          <p:nvPr/>
        </p:nvSpPr>
        <p:spPr>
          <a:xfrm>
            <a:off x="6956317" y="4726841"/>
            <a:ext cx="1041448" cy="10414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114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56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Заголовок 4">
            <a:extLst>
              <a:ext uri="{FF2B5EF4-FFF2-40B4-BE49-F238E27FC236}">
                <a16:creationId xmlns:a16="http://schemas.microsoft.com/office/drawing/2014/main" id="{15035133-82CF-98D6-F2F0-60E8186C60C5}"/>
              </a:ext>
            </a:extLst>
          </p:cNvPr>
          <p:cNvSpPr txBox="1">
            <a:spLocks/>
          </p:cNvSpPr>
          <p:nvPr/>
        </p:nvSpPr>
        <p:spPr>
          <a:xfrm>
            <a:off x="7314293" y="4866208"/>
            <a:ext cx="4396907" cy="7571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09469">
              <a:defRPr/>
            </a:pPr>
            <a:r>
              <a:rPr lang="ru-RU" sz="1600" b="1" dirty="0">
                <a:latin typeface="Montserrat Light" pitchFamily="2" charset="-52"/>
              </a:rPr>
              <a:t>Обеспечение стабильного качества и достаточного объёма серийного производства Систем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Light" pitchFamily="2" charset="-52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BE83B01-FA28-2B30-137F-750D9729F52A}"/>
              </a:ext>
            </a:extLst>
          </p:cNvPr>
          <p:cNvSpPr/>
          <p:nvPr/>
        </p:nvSpPr>
        <p:spPr>
          <a:xfrm>
            <a:off x="6979899" y="5826307"/>
            <a:ext cx="1041448" cy="10414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114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56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Заголовок 4">
            <a:extLst>
              <a:ext uri="{FF2B5EF4-FFF2-40B4-BE49-F238E27FC236}">
                <a16:creationId xmlns:a16="http://schemas.microsoft.com/office/drawing/2014/main" id="{75F716F1-772D-25D4-F8A1-4B32696F3E43}"/>
              </a:ext>
            </a:extLst>
          </p:cNvPr>
          <p:cNvSpPr txBox="1">
            <a:spLocks/>
          </p:cNvSpPr>
          <p:nvPr/>
        </p:nvSpPr>
        <p:spPr>
          <a:xfrm>
            <a:off x="7328134" y="5970241"/>
            <a:ext cx="5046337" cy="7571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09469">
              <a:defRPr/>
            </a:pPr>
            <a:r>
              <a:rPr lang="ru-RU" sz="1600" b="1" dirty="0">
                <a:latin typeface="Montserrat Light" pitchFamily="2" charset="-52"/>
              </a:rPr>
              <a:t>Создание устойчивой дилерской сети, обеспечивающей высокий уровень поддержки пользователей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Light" pitchFamily="2" charset="-52"/>
            </a:endParaRPr>
          </a:p>
        </p:txBody>
      </p:sp>
      <p:sp>
        <p:nvSpPr>
          <p:cNvPr id="14" name="Заголовок слайда">
            <a:extLst>
              <a:ext uri="{FF2B5EF4-FFF2-40B4-BE49-F238E27FC236}">
                <a16:creationId xmlns:a16="http://schemas.microsoft.com/office/drawing/2014/main" id="{A8D373CE-4BE5-8CDE-C9B6-8CF1A266B77F}"/>
              </a:ext>
            </a:extLst>
          </p:cNvPr>
          <p:cNvSpPr txBox="1"/>
          <p:nvPr/>
        </p:nvSpPr>
        <p:spPr>
          <a:xfrm>
            <a:off x="4538336" y="5913722"/>
            <a:ext cx="2286708" cy="914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530" tIns="50530" rIns="50530" bIns="50530" anchor="ctr">
            <a:spAutoFit/>
          </a:bodyPr>
          <a:lstStyle>
            <a:lvl1pPr algn="l">
              <a:defRPr sz="5900" b="0">
                <a:solidFill>
                  <a:srgbClr val="0066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r" defTabSz="181142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krobat ExtraBold" pitchFamily="2" charset="0"/>
                <a:cs typeface="Helvetica"/>
                <a:sym typeface="Helvetica"/>
              </a:rPr>
              <a:t>0</a:t>
            </a:r>
            <a:r>
              <a:rPr lang="ru-RU" sz="6600" b="1" noProof="0" dirty="0">
                <a:solidFill>
                  <a:schemeClr val="bg1"/>
                </a:solidFill>
                <a:latin typeface="Akrobat ExtraBold" pitchFamily="2" charset="0"/>
              </a:rPr>
              <a:t>4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krobat ExtraBold" pitchFamily="2" charset="0"/>
              <a:cs typeface="Helvetica"/>
              <a:sym typeface="Helvetica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77886F0-BD2E-85A5-F584-1B3DB70497C8}"/>
              </a:ext>
            </a:extLst>
          </p:cNvPr>
          <p:cNvSpPr/>
          <p:nvPr/>
        </p:nvSpPr>
        <p:spPr>
          <a:xfrm>
            <a:off x="-21264" y="600874"/>
            <a:ext cx="1649414" cy="509596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FFB644F-17AF-AB31-8E4E-FE2595204B8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29" y="683812"/>
            <a:ext cx="1148832" cy="34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42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9" grpId="0"/>
      <p:bldP spid="30" grpId="0" animBg="1"/>
      <p:bldP spid="55" grpId="0" animBg="1"/>
      <p:bldP spid="2" grpId="0"/>
      <p:bldP spid="3" grpId="0" animBg="1"/>
      <p:bldP spid="4" grpId="0"/>
      <p:bldP spid="6" grpId="0" animBg="1"/>
      <p:bldP spid="8" grpId="0" animBg="1"/>
      <p:bldP spid="10" grpId="0"/>
      <p:bldP spid="11" grpId="0" animBg="1"/>
      <p:bldP spid="12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244861-2582-0E15-6238-BAC994023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7300" y="305265"/>
            <a:ext cx="809312" cy="8093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E471B4-263C-094D-218D-26EF70359726}"/>
              </a:ext>
            </a:extLst>
          </p:cNvPr>
          <p:cNvSpPr txBox="1"/>
          <p:nvPr/>
        </p:nvSpPr>
        <p:spPr>
          <a:xfrm>
            <a:off x="643002" y="2241340"/>
            <a:ext cx="636530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>
                <a:latin typeface="Montserrat Light" pitchFamily="2" charset="-52"/>
              </a:rPr>
              <a:t>В настоящий момент мы предлагаем 3D</a:t>
            </a:r>
            <a:r>
              <a:rPr lang="en-US" dirty="0">
                <a:latin typeface="Montserrat Light" pitchFamily="2" charset="-52"/>
              </a:rPr>
              <a:t> </a:t>
            </a:r>
            <a:r>
              <a:rPr lang="ru-RU" dirty="0">
                <a:latin typeface="Montserrat Light" pitchFamily="2" charset="-52"/>
              </a:rPr>
              <a:t>технологию, позволяющую вести такие работы как: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 pitchFamily="2" charset="-52"/>
              </a:rPr>
              <a:t>Контроль контуров рудного тела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 pitchFamily="2" charset="-52"/>
              </a:rPr>
              <a:t>Высокоточное формирование полигонов выщелачивания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 pitchFamily="2" charset="-52"/>
              </a:rPr>
              <a:t>Контроль выемки </a:t>
            </a:r>
            <a:r>
              <a:rPr lang="ru-RU" sz="1600" dirty="0" err="1">
                <a:latin typeface="Montserrat Light" pitchFamily="2" charset="-52"/>
              </a:rPr>
              <a:t>обеззолоченой</a:t>
            </a:r>
            <a:r>
              <a:rPr lang="ru-RU" sz="1600" dirty="0">
                <a:latin typeface="Montserrat Light" pitchFamily="2" charset="-52"/>
              </a:rPr>
              <a:t> руды на объектах динамического выщелачивания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 pitchFamily="2" charset="-52"/>
              </a:rPr>
              <a:t>Высокоточное позиционирование рабочего органа машины при устройстве шламохранилищ, хвостохранилищ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 Light" pitchFamily="2" charset="-52"/>
              </a:rPr>
              <a:t>Формирование отвалов в точном соответствии с проектом</a:t>
            </a:r>
          </a:p>
        </p:txBody>
      </p:sp>
      <p:pic>
        <p:nvPicPr>
          <p:cNvPr id="10" name="Рисунок 9" descr="Изображение выглядит как электроника, Электронное устройство, гаджет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1D1F5E3-F7E1-AC68-68CA-EEA0F8295A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1" t="27929" r="11919" b="26977"/>
          <a:stretch>
            <a:fillRect/>
          </a:stretch>
        </p:blipFill>
        <p:spPr>
          <a:xfrm>
            <a:off x="7131265" y="2377309"/>
            <a:ext cx="4561093" cy="2699504"/>
          </a:xfrm>
          <a:prstGeom prst="rect">
            <a:avLst/>
          </a:prstGeom>
        </p:spPr>
      </p:pic>
      <p:sp>
        <p:nvSpPr>
          <p:cNvPr id="19" name="Прямоугольник: скругленные углы 5">
            <a:extLst>
              <a:ext uri="{FF2B5EF4-FFF2-40B4-BE49-F238E27FC236}">
                <a16:creationId xmlns:a16="http://schemas.microsoft.com/office/drawing/2014/main" id="{6EE995F6-6823-5EDD-0E66-EF039381FD0E}"/>
              </a:ext>
            </a:extLst>
          </p:cNvPr>
          <p:cNvSpPr/>
          <p:nvPr/>
        </p:nvSpPr>
        <p:spPr bwMode="auto">
          <a:xfrm>
            <a:off x="122959" y="101802"/>
            <a:ext cx="11917562" cy="6558490"/>
          </a:xfrm>
          <a:prstGeom prst="roundRect">
            <a:avLst>
              <a:gd name="adj" fmla="val 4425"/>
            </a:avLst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900">
              <a:solidFill>
                <a:schemeClr val="tx1">
                  <a:lumMod val="75000"/>
                  <a:lumOff val="25000"/>
                </a:schemeClr>
              </a:solidFill>
              <a:latin typeface="Montserrat Light"/>
              <a:cs typeface="Arial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E6BFDFB-6EAA-2A03-3E44-633859AD4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988302" y="364667"/>
            <a:ext cx="690251" cy="690251"/>
          </a:xfrm>
          <a:prstGeom prst="rect">
            <a:avLst/>
          </a:prstGeom>
        </p:spPr>
      </p:pic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0B0551FA-F8AF-3EB4-7CEB-20AF260F0E04}"/>
              </a:ext>
            </a:extLst>
          </p:cNvPr>
          <p:cNvSpPr/>
          <p:nvPr/>
        </p:nvSpPr>
        <p:spPr bwMode="auto">
          <a:xfrm>
            <a:off x="10769839" y="5671061"/>
            <a:ext cx="1685725" cy="406966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9867853-A6D8-AD38-8A10-5C7019596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1045515" y="5753419"/>
            <a:ext cx="809488" cy="24224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310AC20-D884-2912-104E-098537C25F9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0562"/>
          <a:stretch/>
        </p:blipFill>
        <p:spPr bwMode="auto">
          <a:xfrm>
            <a:off x="0" y="6399204"/>
            <a:ext cx="12192000" cy="463221"/>
          </a:xfrm>
          <a:prstGeom prst="rect">
            <a:avLst/>
          </a:prstGeom>
        </p:spPr>
      </p:pic>
      <p:pic>
        <p:nvPicPr>
          <p:cNvPr id="27" name="01_FNG Mark.png" descr="01_FNG Mark.png">
            <a:extLst>
              <a:ext uri="{FF2B5EF4-FFF2-40B4-BE49-F238E27FC236}">
                <a16:creationId xmlns:a16="http://schemas.microsoft.com/office/drawing/2014/main" id="{FDF4364B-CD2B-96D0-2D94-8099BED1C0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66255" y="6536120"/>
            <a:ext cx="251705" cy="19622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DE8631-1708-FEBE-707A-851CDE28B300}"/>
              </a:ext>
            </a:extLst>
          </p:cNvPr>
          <p:cNvSpPr txBox="1"/>
          <p:nvPr/>
        </p:nvSpPr>
        <p:spPr>
          <a:xfrm>
            <a:off x="748001" y="893271"/>
            <a:ext cx="9934256" cy="4206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r>
              <a:rPr lang="ru-RU" sz="2400" b="1" dirty="0">
                <a:latin typeface="Montserrat ExtraBold" pitchFamily="2" charset="-52"/>
                <a:cs typeface="Arial" panose="020B0604020202020204" pitchFamily="34" charset="0"/>
              </a:rPr>
              <a:t>3</a:t>
            </a:r>
            <a:r>
              <a:rPr lang="en-US" sz="2400" b="1" dirty="0">
                <a:latin typeface="Montserrat ExtraBold" pitchFamily="2" charset="-52"/>
                <a:cs typeface="Arial" panose="020B0604020202020204" pitchFamily="34" charset="0"/>
              </a:rPr>
              <a:t>D </a:t>
            </a:r>
            <a:r>
              <a:rPr lang="ru-RU" sz="2400" b="1" dirty="0">
                <a:latin typeface="Montserrat ExtraBold" pitchFamily="2" charset="-52"/>
                <a:cs typeface="Arial" panose="020B0604020202020204" pitchFamily="34" charset="0"/>
              </a:rPr>
              <a:t>Системы</a:t>
            </a:r>
            <a:endParaRPr lang="ru-RU" sz="1400" b="1" dirty="0">
              <a:latin typeface="Montserrat Medium" pitchFamily="2" charset="-52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45A9ED-DC3C-7699-683A-1978F73A263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21666" t="39781" b="41219"/>
          <a:stretch>
            <a:fillRect/>
          </a:stretch>
        </p:blipFill>
        <p:spPr bwMode="auto">
          <a:xfrm>
            <a:off x="748001" y="1233444"/>
            <a:ext cx="2858799" cy="69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313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5"/>
          <p:cNvSpPr/>
          <p:nvPr/>
        </p:nvSpPr>
        <p:spPr bwMode="auto">
          <a:xfrm>
            <a:off x="122959" y="101802"/>
            <a:ext cx="11917562" cy="6558490"/>
          </a:xfrm>
          <a:prstGeom prst="roundRect">
            <a:avLst>
              <a:gd name="adj" fmla="val 4425"/>
            </a:avLst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900">
              <a:solidFill>
                <a:schemeClr val="tx1">
                  <a:lumMod val="75000"/>
                  <a:lumOff val="25000"/>
                </a:schemeClr>
              </a:solidFill>
              <a:latin typeface="Montserrat Light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675267" y="1022061"/>
            <a:ext cx="9094417" cy="7899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Работа системы КУБ </a:t>
            </a:r>
          </a:p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на экскаваторах в карьере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395166" y="1977967"/>
            <a:ext cx="5506590" cy="4219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  <a:cs typeface="Arial"/>
              </a:rPr>
              <a:t>Высокоточный контроль соблюдения контуров блочной модели при выемке руды</a:t>
            </a:r>
            <a:endParaRPr sz="1400"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  <a:cs typeface="Arial"/>
              </a:rPr>
              <a:t>Контроль горизонта</a:t>
            </a:r>
            <a:endParaRPr sz="1400"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  <a:cs typeface="Arial"/>
              </a:rPr>
              <a:t>Формирование проектного уклона борта карьера</a:t>
            </a:r>
            <a:endParaRPr sz="1400"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</a:rPr>
              <a:t>Устройство капитальных и временных съездов в точном соответствии с проектом</a:t>
            </a:r>
            <a:endParaRPr lang="ru-RU" sz="1400" dirty="0">
              <a:latin typeface="Montserrat Light"/>
              <a:cs typeface="Arial"/>
            </a:endParaRP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  <a:cs typeface="Arial"/>
              </a:rPr>
              <a:t>Снижение затрат временных и трудозатрат на разбивочные работы и исполнительную съемку</a:t>
            </a:r>
            <a:endParaRPr sz="1400"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  <a:cs typeface="Arial"/>
              </a:rPr>
              <a:t>Уменьшение потерь</a:t>
            </a:r>
            <a:endParaRPr sz="1400"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  <a:cs typeface="Arial"/>
              </a:rPr>
              <a:t>Снижение разубоживания</a:t>
            </a:r>
            <a:endParaRPr sz="1400"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  <a:cs typeface="Arial"/>
              </a:rPr>
              <a:t>Работа в любое время суток в любую погоду без участия </a:t>
            </a:r>
            <a:r>
              <a:rPr lang="ru-RU" sz="1400" dirty="0" err="1">
                <a:latin typeface="Montserrat Light"/>
                <a:cs typeface="Arial"/>
              </a:rPr>
              <a:t>селективщика</a:t>
            </a:r>
            <a:r>
              <a:rPr lang="ru-RU" sz="1400" dirty="0">
                <a:latin typeface="Montserrat Light"/>
                <a:cs typeface="Arial"/>
              </a:rPr>
              <a:t> и маркшейдера</a:t>
            </a:r>
            <a:endParaRPr sz="1400"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  <a:cs typeface="Arial"/>
              </a:rPr>
              <a:t>Работа не только по контурам, но и по блочной модели</a:t>
            </a:r>
            <a:endParaRPr sz="1400"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Medium"/>
              </a:rPr>
              <a:t>Возможность интеграции с программными решениями заказчика</a:t>
            </a:r>
            <a:endParaRPr lang="ru-RU" sz="1400" dirty="0">
              <a:latin typeface="Montserrat Medium"/>
              <a:cs typeface="Arial"/>
            </a:endParaRPr>
          </a:p>
          <a:p>
            <a:pPr defTabSz="457200">
              <a:spcBef>
                <a:spcPts val="500"/>
              </a:spcBef>
              <a:defRPr/>
            </a:pPr>
            <a:endParaRPr lang="ru-RU" sz="1500" dirty="0">
              <a:solidFill>
                <a:srgbClr val="FF0000"/>
              </a:solidFill>
              <a:latin typeface="Montserrat Medium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193447" y="226774"/>
            <a:ext cx="690251" cy="690251"/>
          </a:xfrm>
          <a:prstGeom prst="rect">
            <a:avLst/>
          </a:prstGeom>
        </p:spPr>
      </p:pic>
      <p:sp>
        <p:nvSpPr>
          <p:cNvPr id="3" name="Прямоугольник: скругленные углы 2"/>
          <p:cNvSpPr/>
          <p:nvPr/>
        </p:nvSpPr>
        <p:spPr bwMode="auto">
          <a:xfrm>
            <a:off x="-276411" y="405148"/>
            <a:ext cx="1685725" cy="406966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9512" y="493396"/>
            <a:ext cx="809488" cy="2422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rcRect t="90562"/>
          <a:stretch/>
        </p:blipFill>
        <p:spPr bwMode="auto">
          <a:xfrm>
            <a:off x="0" y="6399204"/>
            <a:ext cx="12192000" cy="463221"/>
          </a:xfrm>
          <a:prstGeom prst="rect">
            <a:avLst/>
          </a:prstGeom>
        </p:spPr>
      </p:pic>
      <p:pic>
        <p:nvPicPr>
          <p:cNvPr id="10" name="01_FNG Mark.png" descr="01_FNG Mark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66255" y="6536120"/>
            <a:ext cx="251705" cy="19622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8E74D3-E30F-05DF-F5FC-25A30B8FE8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8" r="18880"/>
          <a:stretch>
            <a:fillRect/>
          </a:stretch>
        </p:blipFill>
        <p:spPr>
          <a:xfrm>
            <a:off x="6173963" y="1224194"/>
            <a:ext cx="5709735" cy="4668468"/>
          </a:xfrm>
          <a:prstGeom prst="roundRect">
            <a:avLst>
              <a:gd name="adj" fmla="val 11913"/>
            </a:avLst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 bwMode="auto">
          <a:xfrm>
            <a:off x="784256" y="1125963"/>
            <a:ext cx="5046273" cy="22672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Применение Системы КУБ </a:t>
            </a:r>
            <a:endParaRPr dirty="0"/>
          </a:p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на экскаваторах при погрузке </a:t>
            </a:r>
            <a:r>
              <a:rPr lang="ru-RU" sz="2400" b="1" dirty="0" err="1">
                <a:latin typeface="Montserrat ExtraBold"/>
                <a:cs typeface="Arial"/>
              </a:rPr>
              <a:t>обеззолоченой</a:t>
            </a:r>
            <a:r>
              <a:rPr lang="ru-RU" sz="2400" b="1" dirty="0">
                <a:latin typeface="Montserrat ExtraBold"/>
                <a:cs typeface="Arial"/>
              </a:rPr>
              <a:t> руды на объектах динамического </a:t>
            </a:r>
            <a:endParaRPr dirty="0"/>
          </a:p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выщелачивания</a:t>
            </a:r>
          </a:p>
        </p:txBody>
      </p:sp>
      <p:sp>
        <p:nvSpPr>
          <p:cNvPr id="26" name="TextBox 25"/>
          <p:cNvSpPr txBox="1"/>
          <p:nvPr/>
        </p:nvSpPr>
        <p:spPr bwMode="auto">
          <a:xfrm>
            <a:off x="417960" y="3716662"/>
            <a:ext cx="4761199" cy="1720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/>
                <a:cs typeface="Arial"/>
              </a:rPr>
              <a:t>Высокоточный контроль выемки </a:t>
            </a:r>
            <a:r>
              <a:rPr lang="ru-RU" sz="1600" dirty="0" err="1">
                <a:latin typeface="Montserrat Light"/>
                <a:cs typeface="Arial"/>
              </a:rPr>
              <a:t>обеззалоченой</a:t>
            </a:r>
            <a:r>
              <a:rPr lang="ru-RU" sz="1600" dirty="0">
                <a:latin typeface="Montserrat Light"/>
                <a:cs typeface="Arial"/>
              </a:rPr>
              <a:t> руды</a:t>
            </a:r>
            <a:endParaRPr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/>
                <a:cs typeface="Arial"/>
              </a:rPr>
              <a:t>Минимизация риска повреждения мембраны</a:t>
            </a:r>
            <a:endParaRPr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/>
                <a:cs typeface="Arial"/>
              </a:rPr>
              <a:t>Исключение расходов на восстановление мембраны</a:t>
            </a:r>
            <a:endParaRPr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611811" y="316268"/>
            <a:ext cx="921653" cy="921653"/>
          </a:xfrm>
          <a:prstGeom prst="rect">
            <a:avLst/>
          </a:prstGeom>
        </p:spPr>
      </p:pic>
      <p:sp>
        <p:nvSpPr>
          <p:cNvPr id="2" name="Прямоугольник: скругленные углы 5"/>
          <p:cNvSpPr/>
          <p:nvPr/>
        </p:nvSpPr>
        <p:spPr bwMode="auto">
          <a:xfrm>
            <a:off x="122959" y="101802"/>
            <a:ext cx="11917562" cy="6558490"/>
          </a:xfrm>
          <a:prstGeom prst="roundRect">
            <a:avLst>
              <a:gd name="adj" fmla="val 4425"/>
            </a:avLst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900">
              <a:solidFill>
                <a:schemeClr val="tx1">
                  <a:lumMod val="75000"/>
                  <a:lumOff val="25000"/>
                </a:schemeClr>
              </a:solidFill>
              <a:latin typeface="Montserrat Light"/>
              <a:cs typeface="Arial"/>
            </a:endParaRPr>
          </a:p>
        </p:txBody>
      </p:sp>
      <p:sp>
        <p:nvSpPr>
          <p:cNvPr id="4" name="Прямоугольник: скругленные углы 3"/>
          <p:cNvSpPr/>
          <p:nvPr/>
        </p:nvSpPr>
        <p:spPr bwMode="auto">
          <a:xfrm>
            <a:off x="-276411" y="405148"/>
            <a:ext cx="1685725" cy="406966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9512" y="493396"/>
            <a:ext cx="809488" cy="2422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rcRect t="90562"/>
          <a:stretch/>
        </p:blipFill>
        <p:spPr bwMode="auto">
          <a:xfrm>
            <a:off x="0" y="6399204"/>
            <a:ext cx="12192000" cy="463221"/>
          </a:xfrm>
          <a:prstGeom prst="rect">
            <a:avLst/>
          </a:prstGeom>
        </p:spPr>
      </p:pic>
      <p:pic>
        <p:nvPicPr>
          <p:cNvPr id="11" name="01_FNG Mark.png" descr="01_FNG Mark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66255" y="6536120"/>
            <a:ext cx="251705" cy="19622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rcRect l="23046" t="20342" r="30034" b="25409"/>
          <a:stretch>
            <a:fillRect/>
          </a:stretch>
        </p:blipFill>
        <p:spPr bwMode="auto">
          <a:xfrm>
            <a:off x="7428915" y="302050"/>
            <a:ext cx="4458285" cy="2811649"/>
          </a:xfrm>
          <a:prstGeom prst="roundRect">
            <a:avLst>
              <a:gd name="adj" fmla="val 9210"/>
            </a:avLst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rcRect l="24167" t="20187" r="31104" b="25182"/>
          <a:stretch>
            <a:fillRect/>
          </a:stretch>
        </p:blipFill>
        <p:spPr bwMode="auto">
          <a:xfrm>
            <a:off x="7428915" y="3226867"/>
            <a:ext cx="4458285" cy="2970204"/>
          </a:xfrm>
          <a:prstGeom prst="roundRect">
            <a:avLst>
              <a:gd name="adj" fmla="val 8499"/>
            </a:avLst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CFD5495-DBB7-A1A5-E956-96CF05AF0A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345" y="1290794"/>
            <a:ext cx="2930182" cy="18313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8AF240-384D-5158-A907-5081698FD43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345" y="3218408"/>
            <a:ext cx="2930182" cy="18313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5"/>
          <p:cNvSpPr/>
          <p:nvPr/>
        </p:nvSpPr>
        <p:spPr bwMode="auto">
          <a:xfrm>
            <a:off x="122959" y="101802"/>
            <a:ext cx="11917562" cy="6558490"/>
          </a:xfrm>
          <a:prstGeom prst="roundRect">
            <a:avLst>
              <a:gd name="adj" fmla="val 4425"/>
            </a:avLst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900">
              <a:solidFill>
                <a:schemeClr val="tx1">
                  <a:lumMod val="75000"/>
                  <a:lumOff val="25000"/>
                </a:schemeClr>
              </a:solidFill>
              <a:latin typeface="Montserrat Light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784256" y="927227"/>
            <a:ext cx="4374225" cy="1159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Применение системы КУБ на бульдозерах при формировании отвалов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495021" y="2255712"/>
            <a:ext cx="5734219" cy="47987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  <a:cs typeface="Arial"/>
              </a:rPr>
              <a:t>Формирование </a:t>
            </a:r>
            <a:r>
              <a:rPr lang="ru-RU" sz="1400" dirty="0" err="1">
                <a:latin typeface="Montserrat Light"/>
                <a:cs typeface="Arial"/>
              </a:rPr>
              <a:t>отвалообразования</a:t>
            </a:r>
            <a:r>
              <a:rPr lang="ru-RU" sz="1400" dirty="0">
                <a:latin typeface="Montserrat Light"/>
                <a:cs typeface="Arial"/>
              </a:rPr>
              <a:t> с соблюдением плановых параметров, в соответствии с программой ПРГР</a:t>
            </a:r>
            <a:endParaRPr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  <a:cs typeface="Arial"/>
              </a:rPr>
              <a:t>Соблюдение плановых и высотных границ отвалов в соответствии с проектной документации</a:t>
            </a:r>
            <a:endParaRPr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  <a:cs typeface="Arial"/>
              </a:rPr>
              <a:t>Соблюдение нормативных уклонов формирования сектора разгрузки отвала в соответствии с ФНИП</a:t>
            </a:r>
            <a:endParaRPr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  <a:cs typeface="Arial"/>
              </a:rPr>
              <a:t>Исключение затрат на корректировку ПД, затрат на приведение к проектным параметрам объекта размещения отходов, исключение штрафов за негативное воздействие на окружающую среду, снижение репутационных рисков</a:t>
            </a:r>
            <a:endParaRPr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400" dirty="0">
                <a:latin typeface="Montserrat Light"/>
                <a:cs typeface="Arial"/>
              </a:rPr>
              <a:t>Не допущение повреждения техники, травмирования персонала и возможные временные ограничения ведения деятельности предприятия</a:t>
            </a:r>
            <a:endParaRPr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endParaRPr lang="ru-RU" sz="1400" dirty="0">
              <a:latin typeface="Montserrat Light"/>
              <a:cs typeface="Arial"/>
            </a:endParaRP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endParaRPr lang="ru-RU" sz="1400" dirty="0">
              <a:latin typeface="Montserrat Light"/>
              <a:cs typeface="Arial"/>
            </a:endParaRPr>
          </a:p>
          <a:p>
            <a:pPr defTabSz="457200">
              <a:spcBef>
                <a:spcPts val="500"/>
              </a:spcBef>
              <a:defRPr/>
            </a:pPr>
            <a:endParaRPr lang="ru-RU" dirty="0">
              <a:latin typeface="Montserrat Medium"/>
              <a:cs typeface="Arial"/>
            </a:endParaRPr>
          </a:p>
          <a:p>
            <a:pPr defTabSz="457200">
              <a:spcBef>
                <a:spcPts val="500"/>
              </a:spcBef>
              <a:defRPr/>
            </a:pPr>
            <a:endParaRPr lang="ru-RU" sz="1500" dirty="0">
              <a:solidFill>
                <a:srgbClr val="000000"/>
              </a:solidFill>
              <a:latin typeface="Montserrat Medium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988302" y="364667"/>
            <a:ext cx="690251" cy="690251"/>
          </a:xfrm>
          <a:prstGeom prst="rect">
            <a:avLst/>
          </a:prstGeom>
        </p:spPr>
      </p:pic>
      <p:sp>
        <p:nvSpPr>
          <p:cNvPr id="7" name="Прямоугольник: скругленные углы 6"/>
          <p:cNvSpPr/>
          <p:nvPr/>
        </p:nvSpPr>
        <p:spPr bwMode="auto">
          <a:xfrm>
            <a:off x="-276411" y="405148"/>
            <a:ext cx="1685725" cy="406966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9512" y="493396"/>
            <a:ext cx="809488" cy="2422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 t="90562"/>
          <a:stretch/>
        </p:blipFill>
        <p:spPr bwMode="auto">
          <a:xfrm>
            <a:off x="0" y="6399204"/>
            <a:ext cx="12192000" cy="463221"/>
          </a:xfrm>
          <a:prstGeom prst="rect">
            <a:avLst/>
          </a:prstGeom>
        </p:spPr>
      </p:pic>
      <p:pic>
        <p:nvPicPr>
          <p:cNvPr id="13" name="01_FNG Mark.png" descr="01_FNG Mark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66255" y="6536120"/>
            <a:ext cx="251705" cy="19622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E6AEF5-9D2E-CD90-33E2-B5DCD0D71E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" r="7454"/>
          <a:stretch>
            <a:fillRect/>
          </a:stretch>
        </p:blipFill>
        <p:spPr>
          <a:xfrm>
            <a:off x="6007202" y="1361310"/>
            <a:ext cx="5747288" cy="4488698"/>
          </a:xfrm>
          <a:prstGeom prst="roundRect">
            <a:avLst>
              <a:gd name="adj" fmla="val 9599"/>
            </a:avLst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95A4E01-D134-E941-032A-3A0723696A1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5">
            <a:extLst>
              <a:ext uri="{FF2B5EF4-FFF2-40B4-BE49-F238E27FC236}">
                <a16:creationId xmlns:a16="http://schemas.microsoft.com/office/drawing/2014/main" id="{38F5D1BD-F5BF-2C00-CDC6-B8D43FE2404E}"/>
              </a:ext>
            </a:extLst>
          </p:cNvPr>
          <p:cNvSpPr/>
          <p:nvPr/>
        </p:nvSpPr>
        <p:spPr bwMode="auto">
          <a:xfrm>
            <a:off x="122959" y="101802"/>
            <a:ext cx="11917562" cy="6558490"/>
          </a:xfrm>
          <a:prstGeom prst="roundRect">
            <a:avLst>
              <a:gd name="adj" fmla="val 4425"/>
            </a:avLst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900">
              <a:solidFill>
                <a:schemeClr val="tx1">
                  <a:lumMod val="75000"/>
                  <a:lumOff val="25000"/>
                </a:schemeClr>
              </a:solidFill>
              <a:latin typeface="Montserrat Light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C796B6-01D9-75DF-78DF-B5B5B49778D1}"/>
              </a:ext>
            </a:extLst>
          </p:cNvPr>
          <p:cNvSpPr txBox="1"/>
          <p:nvPr/>
        </p:nvSpPr>
        <p:spPr bwMode="auto">
          <a:xfrm>
            <a:off x="779858" y="1367631"/>
            <a:ext cx="5613047" cy="15286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Применение системы КУБ</a:t>
            </a:r>
          </a:p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на бульдозерах при послойном</a:t>
            </a:r>
          </a:p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распределении материала на</a:t>
            </a:r>
          </a:p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складах</a:t>
            </a: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B5614-889B-9A03-9926-99C11AE46213}"/>
              </a:ext>
            </a:extLst>
          </p:cNvPr>
          <p:cNvSpPr txBox="1"/>
          <p:nvPr/>
        </p:nvSpPr>
        <p:spPr bwMode="auto">
          <a:xfrm>
            <a:off x="570760" y="3317355"/>
            <a:ext cx="5734219" cy="25724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</a:rPr>
              <a:t>Формирование усреднительных штабелей в точном соответствии с проектом</a:t>
            </a: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</a:rPr>
              <a:t>Высокоточный контроль толщины каждого горизонта штабеля, более качественное шихтование и как следствие более стабильное питание фабрики</a:t>
            </a:r>
            <a:endParaRPr lang="ru-RU" sz="1600" dirty="0">
              <a:latin typeface="Montserrat Light" pitchFamily="2" charset="-52"/>
              <a:cs typeface="Arial"/>
            </a:endParaRP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endParaRPr lang="ru-RU" sz="1400" dirty="0">
              <a:latin typeface="Montserrat Light"/>
              <a:cs typeface="Arial"/>
            </a:endParaRPr>
          </a:p>
          <a:p>
            <a:pPr defTabSz="457200">
              <a:spcBef>
                <a:spcPts val="500"/>
              </a:spcBef>
              <a:defRPr/>
            </a:pPr>
            <a:endParaRPr lang="ru-RU" dirty="0">
              <a:latin typeface="Montserrat Medium"/>
              <a:cs typeface="Arial"/>
            </a:endParaRPr>
          </a:p>
          <a:p>
            <a:pPr defTabSz="457200">
              <a:spcBef>
                <a:spcPts val="500"/>
              </a:spcBef>
              <a:defRPr/>
            </a:pPr>
            <a:endParaRPr lang="ru-RU" sz="1500" dirty="0">
              <a:solidFill>
                <a:srgbClr val="000000"/>
              </a:solidFill>
              <a:latin typeface="Montserrat Medium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499237-5897-FB9A-F666-A5BD8F244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988302" y="364667"/>
            <a:ext cx="690251" cy="690251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90BDAB8-18F0-4913-DB6D-8C19365B3E9B}"/>
              </a:ext>
            </a:extLst>
          </p:cNvPr>
          <p:cNvSpPr/>
          <p:nvPr/>
        </p:nvSpPr>
        <p:spPr bwMode="auto">
          <a:xfrm>
            <a:off x="-276411" y="405148"/>
            <a:ext cx="1685725" cy="406966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91755D5-DB4B-2B9B-8CA2-A5ABD3214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9512" y="493396"/>
            <a:ext cx="809488" cy="2422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1AA2CE-9B9E-B762-482A-2464187178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0562"/>
          <a:stretch/>
        </p:blipFill>
        <p:spPr bwMode="auto">
          <a:xfrm>
            <a:off x="0" y="6399204"/>
            <a:ext cx="12192000" cy="463221"/>
          </a:xfrm>
          <a:prstGeom prst="rect">
            <a:avLst/>
          </a:prstGeom>
        </p:spPr>
      </p:pic>
      <p:pic>
        <p:nvPicPr>
          <p:cNvPr id="13" name="01_FNG Mark.png" descr="01_FNG Mark.png">
            <a:extLst>
              <a:ext uri="{FF2B5EF4-FFF2-40B4-BE49-F238E27FC236}">
                <a16:creationId xmlns:a16="http://schemas.microsoft.com/office/drawing/2014/main" id="{CC25C0F0-D86F-4EE2-7B95-8B63A21740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66255" y="6536120"/>
            <a:ext cx="251705" cy="19622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007AC13-7581-0826-678B-CFD7521F4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831" y="1069745"/>
            <a:ext cx="5383837" cy="518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905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 bwMode="auto">
          <a:xfrm>
            <a:off x="655229" y="1399531"/>
            <a:ext cx="5044236" cy="115929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Применение системы КУБ </a:t>
            </a:r>
            <a:endParaRPr dirty="0"/>
          </a:p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на бульдозерах при расчистке блоков БВР </a:t>
            </a:r>
            <a:endParaRPr dirty="0"/>
          </a:p>
        </p:txBody>
      </p:sp>
      <p:sp>
        <p:nvSpPr>
          <p:cNvPr id="26" name="TextBox 25"/>
          <p:cNvSpPr txBox="1"/>
          <p:nvPr/>
        </p:nvSpPr>
        <p:spPr bwMode="auto">
          <a:xfrm>
            <a:off x="417960" y="2812073"/>
            <a:ext cx="4535780" cy="14106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/>
              </a:rPr>
              <a:t>Подготовка блоков до БВР с контролем границ блока</a:t>
            </a: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/>
              </a:rPr>
              <a:t>Формирование исполнительной поверхности блока для подготовки проекта паспорта бурения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611811" y="316268"/>
            <a:ext cx="921653" cy="921653"/>
          </a:xfrm>
          <a:prstGeom prst="rect">
            <a:avLst/>
          </a:prstGeom>
        </p:spPr>
      </p:pic>
      <p:sp>
        <p:nvSpPr>
          <p:cNvPr id="2" name="Прямоугольник: скругленные углы 5"/>
          <p:cNvSpPr/>
          <p:nvPr/>
        </p:nvSpPr>
        <p:spPr bwMode="auto">
          <a:xfrm>
            <a:off x="122959" y="101802"/>
            <a:ext cx="11917562" cy="6558490"/>
          </a:xfrm>
          <a:prstGeom prst="roundRect">
            <a:avLst>
              <a:gd name="adj" fmla="val 4425"/>
            </a:avLst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900">
              <a:solidFill>
                <a:schemeClr val="tx1">
                  <a:lumMod val="75000"/>
                  <a:lumOff val="25000"/>
                </a:schemeClr>
              </a:solidFill>
              <a:latin typeface="Montserrat Light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125554" y="205894"/>
            <a:ext cx="690251" cy="690251"/>
          </a:xfrm>
          <a:prstGeom prst="rect">
            <a:avLst/>
          </a:prstGeom>
        </p:spPr>
      </p:pic>
      <p:sp>
        <p:nvSpPr>
          <p:cNvPr id="4" name="Прямоугольник: скругленные углы 3"/>
          <p:cNvSpPr/>
          <p:nvPr/>
        </p:nvSpPr>
        <p:spPr bwMode="auto">
          <a:xfrm>
            <a:off x="-276411" y="405148"/>
            <a:ext cx="1685725" cy="406966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79512" y="493396"/>
            <a:ext cx="809488" cy="2422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rcRect t="90562"/>
          <a:stretch/>
        </p:blipFill>
        <p:spPr bwMode="auto">
          <a:xfrm>
            <a:off x="0" y="6399204"/>
            <a:ext cx="12192000" cy="463221"/>
          </a:xfrm>
          <a:prstGeom prst="rect">
            <a:avLst/>
          </a:prstGeom>
        </p:spPr>
      </p:pic>
      <p:pic>
        <p:nvPicPr>
          <p:cNvPr id="11" name="01_FNG Mark.png" descr="01_FNG Mark.png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66255" y="6536120"/>
            <a:ext cx="251705" cy="19622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0128509-E402-461C-67BB-046DEED249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98" y="1490346"/>
            <a:ext cx="6050242" cy="37814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 bwMode="auto">
          <a:xfrm>
            <a:off x="784256" y="1276618"/>
            <a:ext cx="8660728" cy="1897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Применение системы КУБ </a:t>
            </a:r>
            <a:endParaRPr dirty="0"/>
          </a:p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на бульдозерах при </a:t>
            </a:r>
            <a:endParaRPr dirty="0"/>
          </a:p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формировании съездов, </a:t>
            </a:r>
            <a:endParaRPr dirty="0"/>
          </a:p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заездов и технологических </a:t>
            </a:r>
            <a:endParaRPr dirty="0"/>
          </a:p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проездов</a:t>
            </a:r>
            <a:endParaRPr dirty="0"/>
          </a:p>
        </p:txBody>
      </p:sp>
      <p:sp>
        <p:nvSpPr>
          <p:cNvPr id="26" name="TextBox 25"/>
          <p:cNvSpPr txBox="1"/>
          <p:nvPr/>
        </p:nvSpPr>
        <p:spPr bwMode="auto">
          <a:xfrm>
            <a:off x="503796" y="3429000"/>
            <a:ext cx="5109604" cy="116442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/>
                <a:cs typeface="Arial"/>
              </a:rPr>
              <a:t>Устройство капитальных и временных съездов в точном соответствии с проектом</a:t>
            </a:r>
            <a:endParaRPr dirty="0"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/>
                <a:cs typeface="Arial"/>
              </a:rPr>
              <a:t>Отсыпка и мониторинг состояния технологических дорог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611811" y="316268"/>
            <a:ext cx="921653" cy="921653"/>
          </a:xfrm>
          <a:prstGeom prst="rect">
            <a:avLst/>
          </a:prstGeom>
        </p:spPr>
      </p:pic>
      <p:sp>
        <p:nvSpPr>
          <p:cNvPr id="2" name="Прямоугольник: скругленные углы 5"/>
          <p:cNvSpPr/>
          <p:nvPr/>
        </p:nvSpPr>
        <p:spPr bwMode="auto">
          <a:xfrm>
            <a:off x="122959" y="101802"/>
            <a:ext cx="11917562" cy="6558490"/>
          </a:xfrm>
          <a:prstGeom prst="roundRect">
            <a:avLst>
              <a:gd name="adj" fmla="val 4425"/>
            </a:avLst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900">
              <a:solidFill>
                <a:schemeClr val="tx1">
                  <a:lumMod val="75000"/>
                  <a:lumOff val="25000"/>
                </a:schemeClr>
              </a:solidFill>
              <a:latin typeface="Montserrat Light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193447" y="226774"/>
            <a:ext cx="690251" cy="690251"/>
          </a:xfrm>
          <a:prstGeom prst="rect">
            <a:avLst/>
          </a:prstGeom>
        </p:spPr>
      </p:pic>
      <p:sp>
        <p:nvSpPr>
          <p:cNvPr id="4" name="Прямоугольник: скругленные углы 3"/>
          <p:cNvSpPr/>
          <p:nvPr/>
        </p:nvSpPr>
        <p:spPr bwMode="auto">
          <a:xfrm>
            <a:off x="-276411" y="405148"/>
            <a:ext cx="1685725" cy="406966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79512" y="493396"/>
            <a:ext cx="809488" cy="2422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rcRect t="90562"/>
          <a:stretch/>
        </p:blipFill>
        <p:spPr bwMode="auto">
          <a:xfrm>
            <a:off x="0" y="6399204"/>
            <a:ext cx="12192000" cy="463221"/>
          </a:xfrm>
          <a:prstGeom prst="rect">
            <a:avLst/>
          </a:prstGeom>
        </p:spPr>
      </p:pic>
      <p:pic>
        <p:nvPicPr>
          <p:cNvPr id="11" name="01_FNG Mark.png" descr="01_FNG Mark.png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66255" y="6536120"/>
            <a:ext cx="251705" cy="19622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rcRect l="21813" r="20515"/>
          <a:stretch/>
        </p:blipFill>
        <p:spPr bwMode="auto">
          <a:xfrm>
            <a:off x="6361957" y="1041997"/>
            <a:ext cx="5450531" cy="5155073"/>
          </a:xfrm>
          <a:prstGeom prst="roundRect">
            <a:avLst>
              <a:gd name="adj" fmla="val 8783"/>
            </a:avLst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 bwMode="auto">
          <a:xfrm>
            <a:off x="784256" y="1237921"/>
            <a:ext cx="5426222" cy="15286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>
              <a:defRPr/>
            </a:pPr>
            <a:r>
              <a:rPr lang="ru-RU" sz="2400" b="1">
                <a:latin typeface="Montserrat ExtraBold"/>
                <a:cs typeface="Arial"/>
              </a:rPr>
              <a:t>Применение системы КУБ </a:t>
            </a:r>
            <a:endParaRPr/>
          </a:p>
          <a:p>
            <a:pPr>
              <a:defRPr/>
            </a:pPr>
            <a:r>
              <a:rPr lang="ru-RU" sz="2400" b="1">
                <a:latin typeface="Montserrat ExtraBold"/>
                <a:cs typeface="Arial"/>
              </a:rPr>
              <a:t>на бульдозерах и экскаваторах  при возведении шламохранилищ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566451" y="3027670"/>
            <a:ext cx="5389916" cy="2341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>
                <a:latin typeface="Montserrat Light"/>
                <a:cs typeface="Arial"/>
              </a:rPr>
              <a:t>Подготовка ровной поверхности под геомембрану</a:t>
            </a: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>
                <a:latin typeface="Montserrat Light"/>
                <a:cs typeface="Arial"/>
              </a:rPr>
              <a:t>Равномерное распределение дренажного слоя без риска повредить текстиль</a:t>
            </a:r>
            <a:endParaRPr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>
                <a:latin typeface="Montserrat Light"/>
                <a:cs typeface="Arial"/>
              </a:rPr>
              <a:t> экономия на материалах</a:t>
            </a:r>
            <a:endParaRPr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>
                <a:latin typeface="Montserrat Light"/>
                <a:cs typeface="Arial"/>
              </a:rPr>
              <a:t>Обваловка, откосная часть и дамбы в проектных уклонах</a:t>
            </a:r>
            <a:endParaRPr/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endParaRPr lang="ru-RU" sz="1600">
              <a:latin typeface="Montserrat Light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611811" y="316268"/>
            <a:ext cx="921653" cy="921653"/>
          </a:xfrm>
          <a:prstGeom prst="rect">
            <a:avLst/>
          </a:prstGeom>
        </p:spPr>
      </p:pic>
      <p:sp>
        <p:nvSpPr>
          <p:cNvPr id="2" name="Прямоугольник: скругленные углы 5"/>
          <p:cNvSpPr/>
          <p:nvPr/>
        </p:nvSpPr>
        <p:spPr bwMode="auto">
          <a:xfrm>
            <a:off x="122959" y="101802"/>
            <a:ext cx="11917562" cy="6558490"/>
          </a:xfrm>
          <a:prstGeom prst="roundRect">
            <a:avLst>
              <a:gd name="adj" fmla="val 4425"/>
            </a:avLst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900">
              <a:solidFill>
                <a:schemeClr val="tx1">
                  <a:lumMod val="75000"/>
                  <a:lumOff val="25000"/>
                </a:schemeClr>
              </a:solidFill>
              <a:latin typeface="Montserrat Light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193447" y="226774"/>
            <a:ext cx="690251" cy="690251"/>
          </a:xfrm>
          <a:prstGeom prst="rect">
            <a:avLst/>
          </a:prstGeom>
        </p:spPr>
      </p:pic>
      <p:sp>
        <p:nvSpPr>
          <p:cNvPr id="4" name="Прямоугольник: скругленные углы 3"/>
          <p:cNvSpPr/>
          <p:nvPr/>
        </p:nvSpPr>
        <p:spPr bwMode="auto">
          <a:xfrm>
            <a:off x="-276411" y="405148"/>
            <a:ext cx="1685725" cy="406966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79512" y="493396"/>
            <a:ext cx="809488" cy="2422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rcRect t="90562"/>
          <a:stretch/>
        </p:blipFill>
        <p:spPr bwMode="auto">
          <a:xfrm>
            <a:off x="0" y="6399204"/>
            <a:ext cx="12192000" cy="463221"/>
          </a:xfrm>
          <a:prstGeom prst="rect">
            <a:avLst/>
          </a:prstGeom>
        </p:spPr>
      </p:pic>
      <p:pic>
        <p:nvPicPr>
          <p:cNvPr id="11" name="01_FNG Mark.png" descr="01_FNG Mark.png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66255" y="6536120"/>
            <a:ext cx="251705" cy="19622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rcRect l="10117" r="8875"/>
          <a:stretch/>
        </p:blipFill>
        <p:spPr bwMode="auto">
          <a:xfrm>
            <a:off x="6457476" y="968362"/>
            <a:ext cx="5426222" cy="3892272"/>
          </a:xfrm>
          <a:prstGeom prst="roundRect">
            <a:avLst>
              <a:gd name="adj" fmla="val 8758"/>
            </a:avLst>
          </a:prstGeom>
        </p:spPr>
      </p:pic>
      <p:pic>
        <p:nvPicPr>
          <p:cNvPr id="7" name="Picture 2" descr="https://sgnorilsk.ru/uploads/catalog/1-a9f15d35f8.jpg"/>
          <p:cNvPicPr>
            <a:picLocks noChangeAspect="1" noChangeArrowheads="1"/>
          </p:cNvPicPr>
          <p:nvPr/>
        </p:nvPicPr>
        <p:blipFill>
          <a:blip r:embed="rId8"/>
          <a:srcRect l="9617" t="9869" r="6335"/>
          <a:stretch/>
        </p:blipFill>
        <p:spPr bwMode="auto">
          <a:xfrm>
            <a:off x="5734525" y="3027670"/>
            <a:ext cx="4604375" cy="3288554"/>
          </a:xfrm>
          <a:prstGeom prst="roundRect">
            <a:avLst>
              <a:gd name="adj" fmla="val 7362"/>
            </a:avLst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5"/>
          <p:cNvSpPr/>
          <p:nvPr/>
        </p:nvSpPr>
        <p:spPr bwMode="auto">
          <a:xfrm>
            <a:off x="122959" y="101802"/>
            <a:ext cx="11917562" cy="6558490"/>
          </a:xfrm>
          <a:prstGeom prst="roundRect">
            <a:avLst>
              <a:gd name="adj" fmla="val 4425"/>
            </a:avLst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900">
              <a:solidFill>
                <a:schemeClr val="tx1">
                  <a:lumMod val="75000"/>
                  <a:lumOff val="25000"/>
                </a:schemeClr>
              </a:solidFill>
              <a:latin typeface="Montserrat Light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459004" y="2709764"/>
            <a:ext cx="5214008" cy="34753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  <a:cs typeface="Arial"/>
              </a:rPr>
              <a:t>Навигация на скважину с точностью до 2 см</a:t>
            </a:r>
            <a:endParaRPr sz="1600" dirty="0">
              <a:latin typeface="Montserrat Light" pitchFamily="2" charset="-52"/>
            </a:endParaRP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  <a:cs typeface="Arial"/>
              </a:rPr>
              <a:t>Экономия времени на разбивку скважинного поля и исполнительную съемку</a:t>
            </a:r>
            <a:endParaRPr sz="1600" dirty="0">
              <a:latin typeface="Montserrat Light" pitchFamily="2" charset="-52"/>
            </a:endParaRP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  <a:cs typeface="Arial"/>
              </a:rPr>
              <a:t>Фиксация статуса скважины</a:t>
            </a:r>
            <a:endParaRPr sz="1600" dirty="0">
              <a:latin typeface="Montserrat Light" pitchFamily="2" charset="-52"/>
            </a:endParaRP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  <a:cs typeface="Arial"/>
              </a:rPr>
              <a:t>Контроль параметров бурения</a:t>
            </a:r>
            <a:endParaRPr sz="1600" dirty="0">
              <a:latin typeface="Montserrat Light" pitchFamily="2" charset="-52"/>
            </a:endParaRP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</a:rPr>
              <a:t>Возможность интеграции с программными решениями заказчика</a:t>
            </a: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endParaRPr dirty="0"/>
          </a:p>
          <a:p>
            <a:pPr marL="228600" indent="-228600" defTabSz="457200">
              <a:spcBef>
                <a:spcPts val="500"/>
              </a:spcBef>
              <a:buFont typeface="+mj-lt"/>
              <a:buAutoNum type="arabicPeriod"/>
              <a:defRPr/>
            </a:pPr>
            <a:endParaRPr lang="ru-RU" dirty="0">
              <a:latin typeface="Montserrat Medium"/>
              <a:cs typeface="Arial"/>
            </a:endParaRPr>
          </a:p>
          <a:p>
            <a:pPr marL="228600" indent="-228600" defTabSz="457200">
              <a:spcBef>
                <a:spcPts val="500"/>
              </a:spcBef>
              <a:buFont typeface="+mj-lt"/>
              <a:buAutoNum type="arabicPeriod"/>
              <a:defRPr/>
            </a:pPr>
            <a:endParaRPr lang="ru-RU" dirty="0">
              <a:latin typeface="Montserrat Medium"/>
              <a:cs typeface="Arial"/>
            </a:endParaRPr>
          </a:p>
          <a:p>
            <a:pPr defTabSz="457200">
              <a:spcBef>
                <a:spcPts val="500"/>
              </a:spcBef>
              <a:defRPr/>
            </a:pPr>
            <a:endParaRPr lang="ru-RU" sz="1500" dirty="0">
              <a:solidFill>
                <a:srgbClr val="FF0000"/>
              </a:solidFill>
              <a:latin typeface="Montserrat Medium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193447" y="226774"/>
            <a:ext cx="690251" cy="690251"/>
          </a:xfrm>
          <a:prstGeom prst="rect">
            <a:avLst/>
          </a:prstGeom>
        </p:spPr>
      </p:pic>
      <p:sp>
        <p:nvSpPr>
          <p:cNvPr id="3" name="Прямоугольник: скругленные углы 2"/>
          <p:cNvSpPr/>
          <p:nvPr/>
        </p:nvSpPr>
        <p:spPr bwMode="auto">
          <a:xfrm>
            <a:off x="-276411" y="405148"/>
            <a:ext cx="1685725" cy="406966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9512" y="493396"/>
            <a:ext cx="809488" cy="2422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rcRect t="90562"/>
          <a:stretch/>
        </p:blipFill>
        <p:spPr bwMode="auto">
          <a:xfrm>
            <a:off x="0" y="6399204"/>
            <a:ext cx="12192000" cy="463221"/>
          </a:xfrm>
          <a:prstGeom prst="rect">
            <a:avLst/>
          </a:prstGeom>
        </p:spPr>
      </p:pic>
      <p:pic>
        <p:nvPicPr>
          <p:cNvPr id="10" name="01_FNG Mark.png" descr="01_FNG Mark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66255" y="6536120"/>
            <a:ext cx="251705" cy="19622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7" name="TextBox 6"/>
          <p:cNvSpPr txBox="1"/>
          <p:nvPr/>
        </p:nvSpPr>
        <p:spPr bwMode="auto">
          <a:xfrm>
            <a:off x="738404" y="1018211"/>
            <a:ext cx="6143931" cy="15286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Системы позиционирования </a:t>
            </a:r>
          </a:p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для буровых станков, </a:t>
            </a:r>
            <a:r>
              <a:rPr lang="ru-RU" sz="2400" b="1" dirty="0" err="1">
                <a:latin typeface="Montserrat ExtraBold"/>
                <a:cs typeface="Arial"/>
              </a:rPr>
              <a:t>сваевдавливающих</a:t>
            </a:r>
            <a:r>
              <a:rPr lang="ru-RU" sz="2400" b="1" dirty="0">
                <a:latin typeface="Montserrat ExtraBold"/>
                <a:cs typeface="Arial"/>
              </a:rPr>
              <a:t> </a:t>
            </a:r>
          </a:p>
          <a:p>
            <a:pPr>
              <a:defRPr/>
            </a:pPr>
            <a:r>
              <a:rPr lang="ru-RU" sz="2400" b="1" dirty="0">
                <a:latin typeface="Montserrat ExtraBold"/>
                <a:cs typeface="Arial"/>
              </a:rPr>
              <a:t>и сваебойных </a:t>
            </a:r>
            <a:r>
              <a:rPr lang="ru-RU" sz="2400" b="1" dirty="0" err="1">
                <a:latin typeface="Montserrat ExtraBold"/>
                <a:cs typeface="Arial"/>
              </a:rPr>
              <a:t>установок</a:t>
            </a:r>
            <a:r>
              <a:rPr lang="ru-RU" sz="2400" b="1" dirty="0" err="1">
                <a:solidFill>
                  <a:schemeClr val="bg1"/>
                </a:solidFill>
                <a:latin typeface="Montserrat ExtraBold"/>
                <a:cs typeface="Arial"/>
              </a:rPr>
              <a:t>ок</a:t>
            </a:r>
            <a:endParaRPr lang="ru-RU" sz="2400" b="1" dirty="0">
              <a:solidFill>
                <a:schemeClr val="bg1"/>
              </a:solidFill>
              <a:latin typeface="Montserrat ExtraBold"/>
              <a:cs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rcRect b="31973"/>
          <a:stretch/>
        </p:blipFill>
        <p:spPr bwMode="auto">
          <a:xfrm>
            <a:off x="6270800" y="1021936"/>
            <a:ext cx="5685507" cy="5156922"/>
          </a:xfrm>
          <a:prstGeom prst="roundRect">
            <a:avLst>
              <a:gd name="adj" fmla="val 7620"/>
            </a:avLst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5"/>
          <p:cNvSpPr/>
          <p:nvPr/>
        </p:nvSpPr>
        <p:spPr bwMode="auto">
          <a:xfrm>
            <a:off x="122959" y="101802"/>
            <a:ext cx="11917562" cy="6558490"/>
          </a:xfrm>
          <a:prstGeom prst="roundRect">
            <a:avLst>
              <a:gd name="adj" fmla="val 4425"/>
            </a:avLst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900">
              <a:solidFill>
                <a:schemeClr val="tx1">
                  <a:lumMod val="75000"/>
                  <a:lumOff val="25000"/>
                </a:schemeClr>
              </a:solidFill>
              <a:latin typeface="Montserrat Light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66451" y="2056701"/>
            <a:ext cx="4922002" cy="40600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</a:rPr>
              <a:t>Удаленный доступ и облачный сервис</a:t>
            </a:r>
            <a:endParaRPr sz="1600" dirty="0">
              <a:latin typeface="Montserrat Light" pitchFamily="2" charset="-52"/>
            </a:endParaRP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  <a:cs typeface="Arial"/>
              </a:rPr>
              <a:t>Удаленная диагностика работоспособности компонентов Системы позиционирования</a:t>
            </a:r>
            <a:endParaRPr sz="1600" dirty="0">
              <a:latin typeface="Montserrat Light" pitchFamily="2" charset="-52"/>
            </a:endParaRP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  <a:cs typeface="Arial"/>
              </a:rPr>
              <a:t>Контроль параметров производства работ</a:t>
            </a:r>
            <a:endParaRPr sz="1600" dirty="0">
              <a:latin typeface="Montserrat Light" pitchFamily="2" charset="-52"/>
            </a:endParaRP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  <a:cs typeface="Arial"/>
              </a:rPr>
              <a:t>Дистанционная загрузка проектных данных</a:t>
            </a:r>
            <a:endParaRPr sz="1600" dirty="0">
              <a:latin typeface="Montserrat Light" pitchFamily="2" charset="-52"/>
            </a:endParaRP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  <a:cs typeface="Arial"/>
              </a:rPr>
              <a:t>Мониторинг за ходом выполнения работ</a:t>
            </a:r>
            <a:endParaRPr sz="1600" dirty="0">
              <a:latin typeface="Montserrat Light" pitchFamily="2" charset="-52"/>
            </a:endParaRP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  <a:cs typeface="Arial"/>
              </a:rPr>
              <a:t>Удаленный сбор данных с техники</a:t>
            </a: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  <a:cs typeface="Arial"/>
              </a:rPr>
              <a:t>Возможность работать не только по контурам, но и по блочной модели</a:t>
            </a:r>
            <a:endParaRPr sz="1600" dirty="0">
              <a:latin typeface="Montserrat Light" pitchFamily="2" charset="-52"/>
            </a:endParaRPr>
          </a:p>
          <a:p>
            <a:pPr marL="285750" indent="-285750" defTabSz="457200">
              <a:spcBef>
                <a:spcPts val="500"/>
              </a:spcBef>
              <a:buFont typeface="Arial"/>
              <a:buChar char="•"/>
              <a:defRPr/>
            </a:pPr>
            <a:r>
              <a:rPr lang="ru-RU" sz="1600" dirty="0">
                <a:latin typeface="Montserrat Light" pitchFamily="2" charset="-52"/>
              </a:rPr>
              <a:t>Возможность интеграции с программными решениями заказчика</a:t>
            </a:r>
            <a:endParaRPr sz="1600" dirty="0">
              <a:latin typeface="Montserrat Light" pitchFamily="2" charset="-52"/>
            </a:endParaRPr>
          </a:p>
          <a:p>
            <a:pPr defTabSz="457200">
              <a:spcBef>
                <a:spcPts val="500"/>
              </a:spcBef>
              <a:defRPr/>
            </a:pPr>
            <a:endParaRPr lang="ru-RU" sz="1500" dirty="0">
              <a:solidFill>
                <a:srgbClr val="FF0000"/>
              </a:solidFill>
              <a:latin typeface="Montserrat Medium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193447" y="226774"/>
            <a:ext cx="690251" cy="690251"/>
          </a:xfrm>
          <a:prstGeom prst="rect">
            <a:avLst/>
          </a:prstGeom>
        </p:spPr>
      </p:pic>
      <p:sp>
        <p:nvSpPr>
          <p:cNvPr id="3" name="Прямоугольник: скругленные углы 2"/>
          <p:cNvSpPr/>
          <p:nvPr/>
        </p:nvSpPr>
        <p:spPr bwMode="auto">
          <a:xfrm>
            <a:off x="-276411" y="405148"/>
            <a:ext cx="1685725" cy="406966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79512" y="493396"/>
            <a:ext cx="809488" cy="2422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rcRect t="90562"/>
          <a:stretch/>
        </p:blipFill>
        <p:spPr bwMode="auto">
          <a:xfrm>
            <a:off x="0" y="6399204"/>
            <a:ext cx="12192000" cy="463221"/>
          </a:xfrm>
          <a:prstGeom prst="rect">
            <a:avLst/>
          </a:prstGeom>
        </p:spPr>
      </p:pic>
      <p:pic>
        <p:nvPicPr>
          <p:cNvPr id="10" name="01_FNG Mark.png" descr="01_FNG Mark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66255" y="6536120"/>
            <a:ext cx="251705" cy="19622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7" name="TextBox 6"/>
          <p:cNvSpPr txBox="1"/>
          <p:nvPr/>
        </p:nvSpPr>
        <p:spPr bwMode="auto">
          <a:xfrm>
            <a:off x="836309" y="1110032"/>
            <a:ext cx="5566105" cy="7899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>
              <a:defRPr/>
            </a:pPr>
            <a:r>
              <a:rPr lang="ru-RU" sz="2400" dirty="0">
                <a:latin typeface="Montserrat ExtraBold" pitchFamily="2" charset="-52"/>
              </a:rPr>
              <a:t>Ключевые преимущества Систем позиционирования КУБ</a:t>
            </a:r>
          </a:p>
        </p:txBody>
      </p:sp>
      <p:pic>
        <p:nvPicPr>
          <p:cNvPr id="11" name="Рисунок 10" descr="Изображение выглядит как в помещении, ноутбук, компьютер, стол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6"/>
          <a:srcRect l="21414" t="1262" r="9608" b="1582"/>
          <a:stretch/>
        </p:blipFill>
        <p:spPr bwMode="auto">
          <a:xfrm>
            <a:off x="6553893" y="1199441"/>
            <a:ext cx="5246604" cy="4917346"/>
          </a:xfrm>
          <a:prstGeom prst="roundRect">
            <a:avLst>
              <a:gd name="adj" fmla="val 11826"/>
            </a:avLst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rcRect t="5543" b="5676"/>
          <a:stretch/>
        </p:blipFill>
        <p:spPr bwMode="auto">
          <a:xfrm>
            <a:off x="-13334" y="0"/>
            <a:ext cx="12205333" cy="6858000"/>
          </a:xfrm>
          <a:prstGeom prst="roundRect">
            <a:avLst>
              <a:gd name="adj" fmla="val 0"/>
            </a:avLst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29809" y="1386195"/>
            <a:ext cx="2341725" cy="2341725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 bwMode="auto">
          <a:xfrm flipH="1">
            <a:off x="11923775" y="0"/>
            <a:ext cx="268222" cy="287079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 bwMode="auto">
          <a:xfrm>
            <a:off x="4741267" y="3840207"/>
            <a:ext cx="3599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>
                <a:solidFill>
                  <a:schemeClr val="bg1"/>
                </a:solidFill>
                <a:latin typeface="Montserrat ExtraBold"/>
              </a:rPr>
              <a:t>СОЗДАВАЯ ОБЪЁМЫ</a:t>
            </a:r>
            <a:endParaRPr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517645" y="5164248"/>
            <a:ext cx="1327194" cy="1327194"/>
          </a:xfrm>
          <a:prstGeom prst="roundRect">
            <a:avLst>
              <a:gd name="adj" fmla="val 13388"/>
            </a:avLst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4954036" y="4791249"/>
            <a:ext cx="37050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>
                <a:solidFill>
                  <a:schemeClr val="bg1"/>
                </a:solidFill>
                <a:latin typeface="Montserrat Medium"/>
                <a:cs typeface="Arial"/>
              </a:rPr>
              <a:t>+7 (800) 100-86-58</a:t>
            </a:r>
            <a:endParaRPr lang="ru-RU" sz="2000">
              <a:solidFill>
                <a:schemeClr val="bg1"/>
              </a:solidFill>
              <a:latin typeface="Montserrat Medium"/>
              <a:cs typeface="Arial"/>
            </a:endParaRPr>
          </a:p>
          <a:p>
            <a:pPr>
              <a:defRPr/>
            </a:pPr>
            <a:r>
              <a:rPr lang="en-US" sz="2000">
                <a:solidFill>
                  <a:schemeClr val="bg1"/>
                </a:solidFill>
                <a:latin typeface="Montserrat Medium"/>
                <a:cs typeface="Arial"/>
              </a:rPr>
              <a:t>info@cube-3d.ru</a:t>
            </a:r>
            <a:endParaRPr lang="ru-RU" sz="2000">
              <a:solidFill>
                <a:schemeClr val="bg1"/>
              </a:solidFill>
              <a:latin typeface="Montserrat Medium"/>
              <a:cs typeface="Arial"/>
            </a:endParaRPr>
          </a:p>
          <a:p>
            <a:pPr>
              <a:defRPr/>
            </a:pPr>
            <a:r>
              <a:rPr lang="en-US" sz="2000">
                <a:solidFill>
                  <a:schemeClr val="bg1"/>
                </a:solidFill>
                <a:latin typeface="Montserrat Medium"/>
                <a:cs typeface="Arial"/>
              </a:rPr>
              <a:t>www.cube-3d.ru</a:t>
            </a:r>
            <a:endParaRPr lang="ru-RU" sz="2000">
              <a:solidFill>
                <a:schemeClr val="bg1"/>
              </a:solidFill>
              <a:latin typeface="Montserrat Medium"/>
              <a:cs typeface="Arial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4589544" y="4848685"/>
          <a:ext cx="261875" cy="261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leObj" r:id="rId5" imgW="1569720" imgH="1569085" progId="">
                  <p:embed/>
                </p:oleObj>
              </mc:Choice>
              <mc:Fallback>
                <p:oleObj name="oleObj" r:id="rId5" imgW="1569720" imgH="1569085" progId="">
                  <p:embed/>
                  <p:pic>
                    <p:nvPicPr>
                      <p:cNvPr id="1919274569" name=""/>
                      <p:cNvPicPr/>
                      <p:nvPr/>
                    </p:nvPicPr>
                    <p:blipFill>
                      <a:blip r:embed="rId6"/>
                      <a:stretch/>
                    </p:blipFill>
                    <p:spPr bwMode="auto">
                      <a:xfrm>
                        <a:off x="4589544" y="4848685"/>
                        <a:ext cx="261875" cy="261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4589544" y="5169768"/>
          <a:ext cx="261875" cy="261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leObj" r:id="rId7" imgW="1569720" imgH="1569085" progId="">
                  <p:embed/>
                </p:oleObj>
              </mc:Choice>
              <mc:Fallback>
                <p:oleObj name="oleObj" r:id="rId7" imgW="1569720" imgH="1569085" progId="">
                  <p:embed/>
                  <p:pic>
                    <p:nvPicPr>
                      <p:cNvPr id="1919274570" name=""/>
                      <p:cNvPicPr/>
                      <p:nvPr/>
                    </p:nvPicPr>
                    <p:blipFill>
                      <a:blip r:embed="rId8"/>
                      <a:stretch/>
                    </p:blipFill>
                    <p:spPr bwMode="auto">
                      <a:xfrm>
                        <a:off x="4589544" y="5169768"/>
                        <a:ext cx="261875" cy="261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4589544" y="5506776"/>
          <a:ext cx="261875" cy="261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leObj" r:id="rId9" imgW="1569720" imgH="1569085" progId="">
                  <p:embed/>
                </p:oleObj>
              </mc:Choice>
              <mc:Fallback>
                <p:oleObj name="oleObj" r:id="rId9" imgW="1569720" imgH="1569085" progId="">
                  <p:embed/>
                  <p:pic>
                    <p:nvPicPr>
                      <p:cNvPr id="1919274571" name=""/>
                      <p:cNvPicPr/>
                      <p:nvPr/>
                    </p:nvPicPr>
                    <p:blipFill>
                      <a:blip r:embed="rId10"/>
                      <a:stretch/>
                    </p:blipFill>
                    <p:spPr bwMode="auto">
                      <a:xfrm>
                        <a:off x="4589544" y="5506776"/>
                        <a:ext cx="261875" cy="261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: скругленные углы 4"/>
          <p:cNvSpPr/>
          <p:nvPr/>
        </p:nvSpPr>
        <p:spPr bwMode="auto">
          <a:xfrm>
            <a:off x="-276411" y="405148"/>
            <a:ext cx="1685725" cy="406966"/>
          </a:xfrm>
          <a:prstGeom prst="roundRect">
            <a:avLst>
              <a:gd name="adj" fmla="val 16667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379512" y="493396"/>
            <a:ext cx="809488" cy="2422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707</Words>
  <Application>Microsoft Office PowerPoint</Application>
  <DocSecurity>0</DocSecurity>
  <PresentationFormat>Широкоэкранный</PresentationFormat>
  <Paragraphs>140</Paragraphs>
  <Slides>16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9" baseType="lpstr">
      <vt:lpstr>Akrobat SemiBold</vt:lpstr>
      <vt:lpstr>Aptos</vt:lpstr>
      <vt:lpstr>Montserrat ExtraBold</vt:lpstr>
      <vt:lpstr>Montserrat Medium</vt:lpstr>
      <vt:lpstr>Akrobat ExtraBold</vt:lpstr>
      <vt:lpstr>Calibri</vt:lpstr>
      <vt:lpstr>Calibri Light</vt:lpstr>
      <vt:lpstr>Arial</vt:lpstr>
      <vt:lpstr>Montserrat ExtraLight</vt:lpstr>
      <vt:lpstr>Montserrat Light</vt:lpstr>
      <vt:lpstr>Тема Office</vt:lpstr>
      <vt:lpstr>1_Тема Office</vt:lpstr>
      <vt:lpstr>oleObj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Илья Суворов</dc:creator>
  <cp:keywords/>
  <dc:description/>
  <cp:lastModifiedBy>Илья Суворов</cp:lastModifiedBy>
  <cp:revision>170</cp:revision>
  <dcterms:created xsi:type="dcterms:W3CDTF">2024-08-21T16:32:59Z</dcterms:created>
  <dcterms:modified xsi:type="dcterms:W3CDTF">2026-03-17T09:15:24Z</dcterms:modified>
  <cp:category/>
  <dc:identifier/>
  <cp:contentStatus/>
  <dc:language/>
  <cp:version/>
</cp:coreProperties>
</file>