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5" r:id="rId1"/>
    <p:sldMasterId id="2147483736" r:id="rId2"/>
  </p:sldMasterIdLst>
  <p:notesMasterIdLst>
    <p:notesMasterId r:id="rId19"/>
  </p:notesMasterIdLst>
  <p:sldIdLst>
    <p:sldId id="275" r:id="rId3"/>
    <p:sldId id="479" r:id="rId4"/>
    <p:sldId id="480" r:id="rId5"/>
    <p:sldId id="481" r:id="rId6"/>
    <p:sldId id="482" r:id="rId7"/>
    <p:sldId id="483" r:id="rId8"/>
    <p:sldId id="290" r:id="rId9"/>
    <p:sldId id="285" r:id="rId10"/>
    <p:sldId id="291" r:id="rId11"/>
    <p:sldId id="292" r:id="rId12"/>
    <p:sldId id="289" r:id="rId13"/>
    <p:sldId id="293" r:id="rId14"/>
    <p:sldId id="477" r:id="rId15"/>
    <p:sldId id="478" r:id="rId16"/>
    <p:sldId id="288" r:id="rId17"/>
    <p:sldId id="294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12E3"/>
    <a:srgbClr val="E7EA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F6E2468-93C1-40CE-9460-25D9D8A38D0A}">
  <a:tblStyle styleId="{BF6E2468-93C1-40CE-9460-25D9D8A38D0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2086985-456E-493F-A800-F2667C330E0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0B1A5D2-51CA-45D5-B655-7DCBBDE8F1EB}" styleName="Table_2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4D39753D-CC98-4764-865E-06666FD7D777}" styleName="Table_3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92F67E4-BC4F-466A-AD8B-4FE79159CC35}" styleName="Table_4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21" autoAdjust="0"/>
    <p:restoredTop sz="94071" autoAdjust="0"/>
  </p:normalViewPr>
  <p:slideViewPr>
    <p:cSldViewPr snapToGrid="0">
      <p:cViewPr>
        <p:scale>
          <a:sx n="150" d="100"/>
          <a:sy n="150" d="100"/>
        </p:scale>
        <p:origin x="1046" y="4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13394a85594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g13394a85594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</a:pPr>
            <a:endParaRPr sz="1300" dirty="0"/>
          </a:p>
        </p:txBody>
      </p:sp>
    </p:spTree>
    <p:extLst>
      <p:ext uri="{BB962C8B-B14F-4D97-AF65-F5344CB8AC3E}">
        <p14:creationId xmlns:p14="http://schemas.microsoft.com/office/powerpoint/2010/main" val="3804075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>
          <a:extLst>
            <a:ext uri="{FF2B5EF4-FFF2-40B4-BE49-F238E27FC236}">
              <a16:creationId xmlns:a16="http://schemas.microsoft.com/office/drawing/2014/main" id="{D5E1E580-2F4F-3C01-3344-4D7A04068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13394a85594_1_4:notes">
            <a:extLst>
              <a:ext uri="{FF2B5EF4-FFF2-40B4-BE49-F238E27FC236}">
                <a16:creationId xmlns:a16="http://schemas.microsoft.com/office/drawing/2014/main" id="{976CFA83-FD2A-85A2-DABC-B5B046E8CA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g13394a85594_1_4:notes">
            <a:extLst>
              <a:ext uri="{FF2B5EF4-FFF2-40B4-BE49-F238E27FC236}">
                <a16:creationId xmlns:a16="http://schemas.microsoft.com/office/drawing/2014/main" id="{F9B15F02-03F8-C931-24CE-940B282B7E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</a:pPr>
            <a:endParaRPr sz="1300" dirty="0"/>
          </a:p>
        </p:txBody>
      </p:sp>
    </p:spTree>
    <p:extLst>
      <p:ext uri="{BB962C8B-B14F-4D97-AF65-F5344CB8AC3E}">
        <p14:creationId xmlns:p14="http://schemas.microsoft.com/office/powerpoint/2010/main" val="1988761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>
          <a:extLst>
            <a:ext uri="{FF2B5EF4-FFF2-40B4-BE49-F238E27FC236}">
              <a16:creationId xmlns:a16="http://schemas.microsoft.com/office/drawing/2014/main" id="{02F45D5E-A3BA-CCB2-D3D8-AD78D8289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13394a85594_1_4:notes">
            <a:extLst>
              <a:ext uri="{FF2B5EF4-FFF2-40B4-BE49-F238E27FC236}">
                <a16:creationId xmlns:a16="http://schemas.microsoft.com/office/drawing/2014/main" id="{153EF7F3-4AC5-8A83-FAC6-B6F5CA7862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g13394a85594_1_4:notes">
            <a:extLst>
              <a:ext uri="{FF2B5EF4-FFF2-40B4-BE49-F238E27FC236}">
                <a16:creationId xmlns:a16="http://schemas.microsoft.com/office/drawing/2014/main" id="{3C8DBFE3-2DF5-FB24-C45B-DDB118603F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</a:pPr>
            <a:endParaRPr sz="1300" dirty="0"/>
          </a:p>
        </p:txBody>
      </p:sp>
    </p:spTree>
    <p:extLst>
      <p:ext uri="{BB962C8B-B14F-4D97-AF65-F5344CB8AC3E}">
        <p14:creationId xmlns:p14="http://schemas.microsoft.com/office/powerpoint/2010/main" val="2929075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>
          <a:extLst>
            <a:ext uri="{FF2B5EF4-FFF2-40B4-BE49-F238E27FC236}">
              <a16:creationId xmlns:a16="http://schemas.microsoft.com/office/drawing/2014/main" id="{DFD8A392-67BB-AC31-C859-EBE2E0B0C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13394a85594_1_4:notes">
            <a:extLst>
              <a:ext uri="{FF2B5EF4-FFF2-40B4-BE49-F238E27FC236}">
                <a16:creationId xmlns:a16="http://schemas.microsoft.com/office/drawing/2014/main" id="{6C5AF7B9-149D-AB06-7D98-81A52BFE64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g13394a85594_1_4:notes">
            <a:extLst>
              <a:ext uri="{FF2B5EF4-FFF2-40B4-BE49-F238E27FC236}">
                <a16:creationId xmlns:a16="http://schemas.microsoft.com/office/drawing/2014/main" id="{9A433BCC-A44F-70BC-C146-BDBFF6B6B7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</a:pPr>
            <a:endParaRPr sz="1300" dirty="0"/>
          </a:p>
        </p:txBody>
      </p:sp>
    </p:spTree>
    <p:extLst>
      <p:ext uri="{BB962C8B-B14F-4D97-AF65-F5344CB8AC3E}">
        <p14:creationId xmlns:p14="http://schemas.microsoft.com/office/powerpoint/2010/main" val="2121881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>
          <a:extLst>
            <a:ext uri="{FF2B5EF4-FFF2-40B4-BE49-F238E27FC236}">
              <a16:creationId xmlns:a16="http://schemas.microsoft.com/office/drawing/2014/main" id="{FFECB6F7-D71C-0AD6-9AD5-217A0E14A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13394a85594_1_4:notes">
            <a:extLst>
              <a:ext uri="{FF2B5EF4-FFF2-40B4-BE49-F238E27FC236}">
                <a16:creationId xmlns:a16="http://schemas.microsoft.com/office/drawing/2014/main" id="{CA7639A4-73F3-E14B-3E18-CA977289F6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g13394a85594_1_4:notes">
            <a:extLst>
              <a:ext uri="{FF2B5EF4-FFF2-40B4-BE49-F238E27FC236}">
                <a16:creationId xmlns:a16="http://schemas.microsoft.com/office/drawing/2014/main" id="{1747C146-0481-5755-D615-9B3E35C217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</a:pPr>
            <a:endParaRPr sz="1300" dirty="0"/>
          </a:p>
        </p:txBody>
      </p:sp>
    </p:spTree>
    <p:extLst>
      <p:ext uri="{BB962C8B-B14F-4D97-AF65-F5344CB8AC3E}">
        <p14:creationId xmlns:p14="http://schemas.microsoft.com/office/powerpoint/2010/main" val="1292625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>
          <a:extLst>
            <a:ext uri="{FF2B5EF4-FFF2-40B4-BE49-F238E27FC236}">
              <a16:creationId xmlns:a16="http://schemas.microsoft.com/office/drawing/2014/main" id="{ECED90E1-5B56-84F4-ABEC-227FA1F3B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13394a85594_1_4:notes">
            <a:extLst>
              <a:ext uri="{FF2B5EF4-FFF2-40B4-BE49-F238E27FC236}">
                <a16:creationId xmlns:a16="http://schemas.microsoft.com/office/drawing/2014/main" id="{7930E04B-3A9B-B468-7101-C4435A05DC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g13394a85594_1_4:notes">
            <a:extLst>
              <a:ext uri="{FF2B5EF4-FFF2-40B4-BE49-F238E27FC236}">
                <a16:creationId xmlns:a16="http://schemas.microsoft.com/office/drawing/2014/main" id="{7773B91E-C68A-3ACC-99A9-C689685BC4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</a:pPr>
            <a:endParaRPr sz="1300" dirty="0"/>
          </a:p>
        </p:txBody>
      </p:sp>
    </p:spTree>
    <p:extLst>
      <p:ext uri="{BB962C8B-B14F-4D97-AF65-F5344CB8AC3E}">
        <p14:creationId xmlns:p14="http://schemas.microsoft.com/office/powerpoint/2010/main" val="2758165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>
          <a:extLst>
            <a:ext uri="{FF2B5EF4-FFF2-40B4-BE49-F238E27FC236}">
              <a16:creationId xmlns:a16="http://schemas.microsoft.com/office/drawing/2014/main" id="{8EDE59B5-8530-820C-93F7-8B9B43FFF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13394a85594_1_4:notes">
            <a:extLst>
              <a:ext uri="{FF2B5EF4-FFF2-40B4-BE49-F238E27FC236}">
                <a16:creationId xmlns:a16="http://schemas.microsoft.com/office/drawing/2014/main" id="{CF020C13-FBB1-8D69-2BD2-988137DA89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g13394a85594_1_4:notes">
            <a:extLst>
              <a:ext uri="{FF2B5EF4-FFF2-40B4-BE49-F238E27FC236}">
                <a16:creationId xmlns:a16="http://schemas.microsoft.com/office/drawing/2014/main" id="{33B1C187-18EE-A771-72C8-B4AA8A70EB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</a:pPr>
            <a:endParaRPr sz="1300" dirty="0"/>
          </a:p>
        </p:txBody>
      </p:sp>
    </p:spTree>
    <p:extLst>
      <p:ext uri="{BB962C8B-B14F-4D97-AF65-F5344CB8AC3E}">
        <p14:creationId xmlns:p14="http://schemas.microsoft.com/office/powerpoint/2010/main" val="3525876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>
          <a:extLst>
            <a:ext uri="{FF2B5EF4-FFF2-40B4-BE49-F238E27FC236}">
              <a16:creationId xmlns:a16="http://schemas.microsoft.com/office/drawing/2014/main" id="{8E60BA29-C6BD-4108-C96C-E5EDD9715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13394a85594_1_4:notes">
            <a:extLst>
              <a:ext uri="{FF2B5EF4-FFF2-40B4-BE49-F238E27FC236}">
                <a16:creationId xmlns:a16="http://schemas.microsoft.com/office/drawing/2014/main" id="{F0EA842E-B460-9CC9-7AB2-8757029AD5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g13394a85594_1_4:notes">
            <a:extLst>
              <a:ext uri="{FF2B5EF4-FFF2-40B4-BE49-F238E27FC236}">
                <a16:creationId xmlns:a16="http://schemas.microsoft.com/office/drawing/2014/main" id="{5415861E-91AC-9B48-F7F5-6C4D3C5AD0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</a:pPr>
            <a:endParaRPr sz="1300" dirty="0"/>
          </a:p>
        </p:txBody>
      </p:sp>
    </p:spTree>
    <p:extLst>
      <p:ext uri="{BB962C8B-B14F-4D97-AF65-F5344CB8AC3E}">
        <p14:creationId xmlns:p14="http://schemas.microsoft.com/office/powerpoint/2010/main" val="40564685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>
          <a:extLst>
            <a:ext uri="{FF2B5EF4-FFF2-40B4-BE49-F238E27FC236}">
              <a16:creationId xmlns:a16="http://schemas.microsoft.com/office/drawing/2014/main" id="{30392330-081D-3111-7949-53923C1F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13394a85594_1_4:notes">
            <a:extLst>
              <a:ext uri="{FF2B5EF4-FFF2-40B4-BE49-F238E27FC236}">
                <a16:creationId xmlns:a16="http://schemas.microsoft.com/office/drawing/2014/main" id="{F5EEBBCD-20CF-C194-D726-14B7A337D8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g13394a85594_1_4:notes">
            <a:extLst>
              <a:ext uri="{FF2B5EF4-FFF2-40B4-BE49-F238E27FC236}">
                <a16:creationId xmlns:a16="http://schemas.microsoft.com/office/drawing/2014/main" id="{2150E45B-AAD8-60F2-3AFE-9524EF29E5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</a:pPr>
            <a:endParaRPr sz="1300" dirty="0"/>
          </a:p>
        </p:txBody>
      </p:sp>
    </p:spTree>
    <p:extLst>
      <p:ext uri="{BB962C8B-B14F-4D97-AF65-F5344CB8AC3E}">
        <p14:creationId xmlns:p14="http://schemas.microsoft.com/office/powerpoint/2010/main" val="27722113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>
          <a:extLst>
            <a:ext uri="{FF2B5EF4-FFF2-40B4-BE49-F238E27FC236}">
              <a16:creationId xmlns:a16="http://schemas.microsoft.com/office/drawing/2014/main" id="{DF4E33FA-B061-03EC-40EF-1FE2AE557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13394a85594_1_4:notes">
            <a:extLst>
              <a:ext uri="{FF2B5EF4-FFF2-40B4-BE49-F238E27FC236}">
                <a16:creationId xmlns:a16="http://schemas.microsoft.com/office/drawing/2014/main" id="{55BB5532-F28B-BAFB-ACBE-3A6221320C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g13394a85594_1_4:notes">
            <a:extLst>
              <a:ext uri="{FF2B5EF4-FFF2-40B4-BE49-F238E27FC236}">
                <a16:creationId xmlns:a16="http://schemas.microsoft.com/office/drawing/2014/main" id="{9878507F-6B42-E142-256E-D9A806B245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</a:pPr>
            <a:endParaRPr sz="1300" dirty="0"/>
          </a:p>
        </p:txBody>
      </p:sp>
    </p:spTree>
    <p:extLst>
      <p:ext uri="{BB962C8B-B14F-4D97-AF65-F5344CB8AC3E}">
        <p14:creationId xmlns:p14="http://schemas.microsoft.com/office/powerpoint/2010/main" val="15476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>
          <a:extLst>
            <a:ext uri="{FF2B5EF4-FFF2-40B4-BE49-F238E27FC236}">
              <a16:creationId xmlns:a16="http://schemas.microsoft.com/office/drawing/2014/main" id="{5B708350-D23C-8BC9-C9CB-3B19F8554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13394a85594_1_4:notes">
            <a:extLst>
              <a:ext uri="{FF2B5EF4-FFF2-40B4-BE49-F238E27FC236}">
                <a16:creationId xmlns:a16="http://schemas.microsoft.com/office/drawing/2014/main" id="{92DDB8A2-220B-C320-10BB-629AAE1B05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g13394a85594_1_4:notes">
            <a:extLst>
              <a:ext uri="{FF2B5EF4-FFF2-40B4-BE49-F238E27FC236}">
                <a16:creationId xmlns:a16="http://schemas.microsoft.com/office/drawing/2014/main" id="{D2625780-8F93-86CF-3CC1-7C646FC9EC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</a:pPr>
            <a:endParaRPr sz="1300" dirty="0"/>
          </a:p>
        </p:txBody>
      </p:sp>
    </p:spTree>
    <p:extLst>
      <p:ext uri="{BB962C8B-B14F-4D97-AF65-F5344CB8AC3E}">
        <p14:creationId xmlns:p14="http://schemas.microsoft.com/office/powerpoint/2010/main" val="29759569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>
          <a:extLst>
            <a:ext uri="{FF2B5EF4-FFF2-40B4-BE49-F238E27FC236}">
              <a16:creationId xmlns:a16="http://schemas.microsoft.com/office/drawing/2014/main" id="{045F3CD3-EE02-EAAD-AAF6-EF992C37E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13394a85594_1_4:notes">
            <a:extLst>
              <a:ext uri="{FF2B5EF4-FFF2-40B4-BE49-F238E27FC236}">
                <a16:creationId xmlns:a16="http://schemas.microsoft.com/office/drawing/2014/main" id="{B20B5252-2D4E-A0F2-A456-BA2A8D2FB8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g13394a85594_1_4:notes">
            <a:extLst>
              <a:ext uri="{FF2B5EF4-FFF2-40B4-BE49-F238E27FC236}">
                <a16:creationId xmlns:a16="http://schemas.microsoft.com/office/drawing/2014/main" id="{A617BB6B-80AC-2F32-F9E7-A42834BEFA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</a:pPr>
            <a:endParaRPr sz="1300" dirty="0"/>
          </a:p>
        </p:txBody>
      </p:sp>
    </p:spTree>
    <p:extLst>
      <p:ext uri="{BB962C8B-B14F-4D97-AF65-F5344CB8AC3E}">
        <p14:creationId xmlns:p14="http://schemas.microsoft.com/office/powerpoint/2010/main" val="6959849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031">
            <a:extLst>
              <a:ext uri="{FF2B5EF4-FFF2-40B4-BE49-F238E27FC236}">
                <a16:creationId xmlns:a16="http://schemas.microsoft.com/office/drawing/2014/main" id="{AE05C952-A369-6081-A410-5FCF56E1E6E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775075" y="9429750"/>
            <a:ext cx="288766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F619EE0-492F-42AC-BD05-7E0B6B776221}" type="slidenum">
              <a:rPr lang="de-DE" altLang="ru-RU" sz="1200">
                <a:latin typeface="Arial Black" panose="020B0A04020102020204" pitchFamily="34" charset="0"/>
              </a:rPr>
              <a:pPr algn="r" eaLnBrk="1" hangingPunct="1"/>
              <a:t>13</a:t>
            </a:fld>
            <a:endParaRPr lang="de-DE" altLang="ru-RU" sz="1200">
              <a:latin typeface="Arial Black" panose="020B0A04020102020204" pitchFamily="34" charset="0"/>
            </a:endParaRPr>
          </a:p>
        </p:txBody>
      </p:sp>
      <p:sp>
        <p:nvSpPr>
          <p:cNvPr id="72707" name="Rectangle 1026">
            <a:extLst>
              <a:ext uri="{FF2B5EF4-FFF2-40B4-BE49-F238E27FC236}">
                <a16:creationId xmlns:a16="http://schemas.microsoft.com/office/drawing/2014/main" id="{69DC37F8-BB65-2D88-439E-3FF88AA232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813" y="744538"/>
            <a:ext cx="6616700" cy="3722687"/>
          </a:xfrm>
          <a:solidFill>
            <a:srgbClr val="FFFFFF"/>
          </a:solidFill>
          <a:ln/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031">
            <a:extLst>
              <a:ext uri="{FF2B5EF4-FFF2-40B4-BE49-F238E27FC236}">
                <a16:creationId xmlns:a16="http://schemas.microsoft.com/office/drawing/2014/main" id="{AE05C952-A369-6081-A410-5FCF56E1E6E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775075" y="9429750"/>
            <a:ext cx="288766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F619EE0-492F-42AC-BD05-7E0B6B776221}" type="slidenum">
              <a:rPr lang="de-DE" altLang="ru-RU" sz="1200">
                <a:latin typeface="Arial Black" panose="020B0A04020102020204" pitchFamily="34" charset="0"/>
              </a:rPr>
              <a:pPr algn="r" eaLnBrk="1" hangingPunct="1"/>
              <a:t>14</a:t>
            </a:fld>
            <a:endParaRPr lang="de-DE" altLang="ru-RU" sz="1200">
              <a:latin typeface="Arial Black" panose="020B0A04020102020204" pitchFamily="34" charset="0"/>
            </a:endParaRPr>
          </a:p>
        </p:txBody>
      </p:sp>
      <p:sp>
        <p:nvSpPr>
          <p:cNvPr id="72707" name="Rectangle 1026">
            <a:extLst>
              <a:ext uri="{FF2B5EF4-FFF2-40B4-BE49-F238E27FC236}">
                <a16:creationId xmlns:a16="http://schemas.microsoft.com/office/drawing/2014/main" id="{69DC37F8-BB65-2D88-439E-3FF88AA232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813" y="744538"/>
            <a:ext cx="6616700" cy="3722687"/>
          </a:xfr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18817666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>
          <a:extLst>
            <a:ext uri="{FF2B5EF4-FFF2-40B4-BE49-F238E27FC236}">
              <a16:creationId xmlns:a16="http://schemas.microsoft.com/office/drawing/2014/main" id="{31175B6D-F883-6CA7-4652-42C9B9BB6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13394a85594_1_4:notes">
            <a:extLst>
              <a:ext uri="{FF2B5EF4-FFF2-40B4-BE49-F238E27FC236}">
                <a16:creationId xmlns:a16="http://schemas.microsoft.com/office/drawing/2014/main" id="{4620B78F-1F75-ABA1-CC9C-92E5F54A61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g13394a85594_1_4:notes">
            <a:extLst>
              <a:ext uri="{FF2B5EF4-FFF2-40B4-BE49-F238E27FC236}">
                <a16:creationId xmlns:a16="http://schemas.microsoft.com/office/drawing/2014/main" id="{F60D1522-FDCF-3B02-7406-059830C747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</a:pPr>
            <a:endParaRPr sz="1300" dirty="0"/>
          </a:p>
        </p:txBody>
      </p:sp>
    </p:spTree>
    <p:extLst>
      <p:ext uri="{BB962C8B-B14F-4D97-AF65-F5344CB8AC3E}">
        <p14:creationId xmlns:p14="http://schemas.microsoft.com/office/powerpoint/2010/main" val="18179507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>
          <a:extLst>
            <a:ext uri="{FF2B5EF4-FFF2-40B4-BE49-F238E27FC236}">
              <a16:creationId xmlns:a16="http://schemas.microsoft.com/office/drawing/2014/main" id="{97496AEE-0B23-E269-2492-E2902FCAF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13394a85594_1_4:notes">
            <a:extLst>
              <a:ext uri="{FF2B5EF4-FFF2-40B4-BE49-F238E27FC236}">
                <a16:creationId xmlns:a16="http://schemas.microsoft.com/office/drawing/2014/main" id="{2F024DD6-4DBE-3282-828C-43CD49CB5C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g13394a85594_1_4:notes">
            <a:extLst>
              <a:ext uri="{FF2B5EF4-FFF2-40B4-BE49-F238E27FC236}">
                <a16:creationId xmlns:a16="http://schemas.microsoft.com/office/drawing/2014/main" id="{7FEBE9EF-4795-74E3-0C95-4A40D81A58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</a:pPr>
            <a:endParaRPr sz="1300" dirty="0"/>
          </a:p>
        </p:txBody>
      </p:sp>
    </p:spTree>
    <p:extLst>
      <p:ext uri="{BB962C8B-B14F-4D97-AF65-F5344CB8AC3E}">
        <p14:creationId xmlns:p14="http://schemas.microsoft.com/office/powerpoint/2010/main" val="670756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 and body 1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0" y="0"/>
            <a:ext cx="91500" cy="716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4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4254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1"/>
          </p:nvPr>
        </p:nvSpPr>
        <p:spPr>
          <a:xfrm>
            <a:off x="311700" y="1008725"/>
            <a:ext cx="42543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/>
            </a:lvl1pPr>
            <a:lvl2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→"/>
              <a:defRPr sz="1600"/>
            </a:lvl2pPr>
            <a:lvl3pPr marL="1371600" lvl="2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ldNum" idx="12"/>
          </p:nvPr>
        </p:nvSpPr>
        <p:spPr>
          <a:xfrm>
            <a:off x="311709" y="45917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A7B17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аблица">
  <p:cSld name="1_Таблица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65" name="Google Shape;65;p16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Таблица">
  <p:cSld name="2_Таблица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68" name="Google Shape;68;p17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Таблица">
  <p:cSld name="3_Таблица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71" name="Google Shape;71;p18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Таблица">
  <p:cSld name="4_Таблица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74" name="Google Shape;74;p19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Таблица">
  <p:cSld name="5_Таблица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77" name="Google Shape;77;p20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Таблица">
  <p:cSld name="6_Таблица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80" name="Google Shape;80;p21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Содержимое">
  <p:cSld name="1_Содержимое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>
            <a:spLocks noGrp="1"/>
          </p:cNvSpPr>
          <p:nvPr>
            <p:ph type="body" idx="1"/>
          </p:nvPr>
        </p:nvSpPr>
        <p:spPr>
          <a:xfrm>
            <a:off x="971550" y="1203599"/>
            <a:ext cx="7200900" cy="3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1pPr>
            <a:lvl2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→"/>
              <a:defRPr/>
            </a:lvl2pPr>
            <a:lvl3pPr marL="1371600" lvl="2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84" name="Google Shape;84;p22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Таблица">
  <p:cSld name="7_Таблица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87" name="Google Shape;87;p23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Таблица">
  <p:cSld name="8_Таблица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90" name="Google Shape;90;p24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Таблица">
  <p:cSld name="9_Таблица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93" name="Google Shape;93;p25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одержимое">
  <p:cSld name="Содержимое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6"/>
          <p:cNvSpPr txBox="1">
            <a:spLocks noGrp="1"/>
          </p:cNvSpPr>
          <p:nvPr>
            <p:ph type="body" idx="1"/>
          </p:nvPr>
        </p:nvSpPr>
        <p:spPr>
          <a:xfrm>
            <a:off x="971550" y="1203599"/>
            <a:ext cx="7200900" cy="3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1pPr>
            <a:lvl2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→"/>
              <a:defRPr/>
            </a:lvl2pPr>
            <a:lvl3pPr marL="1371600" lvl="2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96" name="Google Shape;96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97" name="Google Shape;97;p26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аблица">
  <p:cSld name="Таблица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00" name="Google Shape;100;p27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екст 1">
  <p:cSld name="Текст 1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8"/>
          <p:cNvSpPr txBox="1">
            <a:spLocks noGrp="1"/>
          </p:cNvSpPr>
          <p:nvPr>
            <p:ph type="body" idx="1"/>
          </p:nvPr>
        </p:nvSpPr>
        <p:spPr>
          <a:xfrm>
            <a:off x="474208" y="1037044"/>
            <a:ext cx="4113000" cy="37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" name="Google Shape;103;p28"/>
          <p:cNvSpPr txBox="1">
            <a:spLocks noGrp="1"/>
          </p:cNvSpPr>
          <p:nvPr>
            <p:ph type="body" idx="2"/>
          </p:nvPr>
        </p:nvSpPr>
        <p:spPr>
          <a:xfrm>
            <a:off x="474208" y="359298"/>
            <a:ext cx="4432200" cy="2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Google Shape;104;p28"/>
          <p:cNvSpPr txBox="1">
            <a:spLocks noGrp="1"/>
          </p:cNvSpPr>
          <p:nvPr>
            <p:ph type="body" idx="3"/>
          </p:nvPr>
        </p:nvSpPr>
        <p:spPr>
          <a:xfrm>
            <a:off x="474208" y="103517"/>
            <a:ext cx="4432200" cy="2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3B549"/>
              </a:buClr>
              <a:buSzPts val="900"/>
              <a:buFont typeface="Arial"/>
              <a:buNone/>
              <a:defRPr sz="900" b="1" i="0" u="none" strike="noStrike" cap="none">
                <a:solidFill>
                  <a:srgbClr val="33B54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28"/>
          <p:cNvSpPr/>
          <p:nvPr/>
        </p:nvSpPr>
        <p:spPr>
          <a:xfrm>
            <a:off x="552204" y="745550"/>
            <a:ext cx="4400700" cy="48600"/>
          </a:xfrm>
          <a:prstGeom prst="rect">
            <a:avLst/>
          </a:prstGeom>
          <a:solidFill>
            <a:srgbClr val="36B34A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33B54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8"/>
          <p:cNvSpPr txBox="1">
            <a:spLocks noGrp="1"/>
          </p:cNvSpPr>
          <p:nvPr>
            <p:ph type="sldNum" idx="12"/>
          </p:nvPr>
        </p:nvSpPr>
        <p:spPr>
          <a:xfrm>
            <a:off x="311709" y="45917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9"/>
          <p:cNvSpPr txBox="1">
            <a:spLocks noGrp="1"/>
          </p:cNvSpPr>
          <p:nvPr>
            <p:ph type="sldNum" idx="12"/>
          </p:nvPr>
        </p:nvSpPr>
        <p:spPr>
          <a:xfrm>
            <a:off x="104189" y="4908067"/>
            <a:ext cx="2700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екст 1 1">
  <p:cSld name="Текст 1 1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0"/>
          <p:cNvSpPr txBox="1">
            <a:spLocks noGrp="1"/>
          </p:cNvSpPr>
          <p:nvPr>
            <p:ph type="body" idx="1"/>
          </p:nvPr>
        </p:nvSpPr>
        <p:spPr>
          <a:xfrm>
            <a:off x="474208" y="1037044"/>
            <a:ext cx="4113000" cy="37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Google Shape;111;p30"/>
          <p:cNvSpPr txBox="1">
            <a:spLocks noGrp="1"/>
          </p:cNvSpPr>
          <p:nvPr>
            <p:ph type="body" idx="2"/>
          </p:nvPr>
        </p:nvSpPr>
        <p:spPr>
          <a:xfrm>
            <a:off x="474208" y="359298"/>
            <a:ext cx="4432200" cy="2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30"/>
          <p:cNvSpPr txBox="1">
            <a:spLocks noGrp="1"/>
          </p:cNvSpPr>
          <p:nvPr>
            <p:ph type="body" idx="3"/>
          </p:nvPr>
        </p:nvSpPr>
        <p:spPr>
          <a:xfrm>
            <a:off x="474208" y="103517"/>
            <a:ext cx="4432200" cy="2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3B549"/>
              </a:buClr>
              <a:buSzPts val="900"/>
              <a:buFont typeface="Arial"/>
              <a:buNone/>
              <a:defRPr sz="900" b="1" i="0" u="none" strike="noStrike" cap="none">
                <a:solidFill>
                  <a:srgbClr val="33B54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3" name="Google Shape;113;p30"/>
          <p:cNvSpPr/>
          <p:nvPr/>
        </p:nvSpPr>
        <p:spPr>
          <a:xfrm>
            <a:off x="552204" y="745550"/>
            <a:ext cx="4400700" cy="48600"/>
          </a:xfrm>
          <a:prstGeom prst="rect">
            <a:avLst/>
          </a:prstGeom>
          <a:solidFill>
            <a:srgbClr val="36B34A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33B54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lt1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1"/>
          <p:cNvSpPr txBox="1">
            <a:spLocks noGrp="1"/>
          </p:cNvSpPr>
          <p:nvPr>
            <p:ph type="title"/>
          </p:nvPr>
        </p:nvSpPr>
        <p:spPr>
          <a:xfrm>
            <a:off x="729450" y="940500"/>
            <a:ext cx="7021200" cy="29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0">
                <a:solidFill>
                  <a:schemeClr val="dk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0">
                <a:solidFill>
                  <a:schemeClr val="dk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0">
                <a:solidFill>
                  <a:schemeClr val="dk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0">
                <a:solidFill>
                  <a:schemeClr val="dk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0">
                <a:solidFill>
                  <a:schemeClr val="dk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0">
                <a:solidFill>
                  <a:schemeClr val="dk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0">
                <a:solidFill>
                  <a:schemeClr val="dk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0">
                <a:solidFill>
                  <a:schemeClr val="dk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31"/>
          <p:cNvSpPr/>
          <p:nvPr/>
        </p:nvSpPr>
        <p:spPr>
          <a:xfrm>
            <a:off x="0" y="0"/>
            <a:ext cx="1701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31"/>
          <p:cNvSpPr/>
          <p:nvPr/>
        </p:nvSpPr>
        <p:spPr>
          <a:xfrm rot="5400000">
            <a:off x="2660200" y="2313450"/>
            <a:ext cx="170100" cy="5490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31"/>
          <p:cNvSpPr/>
          <p:nvPr/>
        </p:nvSpPr>
        <p:spPr>
          <a:xfrm rot="5400000">
            <a:off x="2660200" y="-2659950"/>
            <a:ext cx="170100" cy="5490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31"/>
          <p:cNvSpPr txBox="1">
            <a:spLocks noGrp="1"/>
          </p:cNvSpPr>
          <p:nvPr>
            <p:ph type="sldNum" idx="12"/>
          </p:nvPr>
        </p:nvSpPr>
        <p:spPr>
          <a:xfrm>
            <a:off x="311709" y="45917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0_Таблица">
  <p:cSld name="50_Таблица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22" name="Google Shape;122;p32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1_Таблица">
  <p:cSld name="51_Таблица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25" name="Google Shape;125;p33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3_Таблица">
  <p:cSld name="53_Таблица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28" name="Google Shape;128;p34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4_Таблица">
  <p:cSld name="54_Таблица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31" name="Google Shape;131;p35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5_Таблица">
  <p:cSld name="55_Таблица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34" name="Google Shape;134;p36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6_Таблица">
  <p:cSld name="56_Таблица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37" name="Google Shape;137;p37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7_Таблица">
  <p:cSld name="57_Таблица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40" name="Google Shape;140;p38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8_Таблица">
  <p:cSld name="58_Таблица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43" name="Google Shape;143;p39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9_Таблица">
  <p:cSld name="59_Таблица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46" name="Google Shape;146;p40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0_Таблица">
  <p:cSld name="60_Таблица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49" name="Google Shape;149;p41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1_Таблица">
  <p:cSld name="61_Таблица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52" name="Google Shape;152;p42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2_Таблица">
  <p:cSld name="62_Таблица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55" name="Google Shape;155;p43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3_Таблица">
  <p:cSld name="63_Таблица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58" name="Google Shape;158;p44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5_Таблица">
  <p:cSld name="65_Таблица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61" name="Google Shape;161;p45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6_Таблица">
  <p:cSld name="66_Таблица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64" name="Google Shape;164;p46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7_Таблица">
  <p:cSld name="67_Таблица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67" name="Google Shape;167;p47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8_Таблица">
  <p:cSld name="68_Таблица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70" name="Google Shape;170;p48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9_Таблица">
  <p:cSld name="69_Таблица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73" name="Google Shape;173;p49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4_Таблица">
  <p:cSld name="64_Таблица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76" name="Google Shape;176;p50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0_Таблица">
  <p:cSld name="70_Таблица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79" name="Google Shape;179;p51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Таблица">
  <p:cSld name="20_Таблица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82" name="Google Shape;182;p52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Таблица">
  <p:cSld name="21_Таблица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85" name="Google Shape;185;p53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_Таблица">
  <p:cSld name="23_Таблица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88" name="Google Shape;188;p54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Таблица">
  <p:cSld name="22_Таблица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91" name="Google Shape;191;p55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Таблица">
  <p:cSld name="13_Таблица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94" name="Google Shape;194;p56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Таблица">
  <p:cSld name="14_Таблица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97" name="Google Shape;197;p57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Таблица">
  <p:cSld name="15_Таблица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200" name="Google Shape;200;p58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Таблица">
  <p:cSld name="16_Таблица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5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203" name="Google Shape;203;p59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Таблица">
  <p:cSld name="17_Таблица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206" name="Google Shape;206;p60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Таблица">
  <p:cSld name="18_Таблица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209" name="Google Shape;209;p61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Таблица">
  <p:cSld name="19_Таблица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212" name="Google Shape;212;p62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3_Таблица">
  <p:cSld name="33_Таблица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215" name="Google Shape;215;p63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Таблица">
  <p:cSld name="12_Таблица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218" name="Google Shape;218;p64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65"/>
          <p:cNvSpPr txBox="1">
            <a:spLocks noGrp="1"/>
          </p:cNvSpPr>
          <p:nvPr>
            <p:ph type="ftr" idx="11"/>
          </p:nvPr>
        </p:nvSpPr>
        <p:spPr>
          <a:xfrm>
            <a:off x="378719" y="4890778"/>
            <a:ext cx="29262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21" name="Google Shape;221;p65"/>
          <p:cNvSpPr txBox="1">
            <a:spLocks noGrp="1"/>
          </p:cNvSpPr>
          <p:nvPr>
            <p:ph type="sldNum" idx="12"/>
          </p:nvPr>
        </p:nvSpPr>
        <p:spPr>
          <a:xfrm>
            <a:off x="6662512" y="4890778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  <p:sp>
        <p:nvSpPr>
          <p:cNvPr id="222" name="Google Shape;222;p65"/>
          <p:cNvSpPr txBox="1">
            <a:spLocks noGrp="1"/>
          </p:cNvSpPr>
          <p:nvPr>
            <p:ph type="title"/>
          </p:nvPr>
        </p:nvSpPr>
        <p:spPr>
          <a:xfrm>
            <a:off x="363190" y="168634"/>
            <a:ext cx="4015200" cy="3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65"/>
          <p:cNvSpPr txBox="1">
            <a:spLocks noGrp="1"/>
          </p:cNvSpPr>
          <p:nvPr>
            <p:ph type="body" idx="1"/>
          </p:nvPr>
        </p:nvSpPr>
        <p:spPr>
          <a:xfrm>
            <a:off x="379075" y="722313"/>
            <a:ext cx="8401800" cy="40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2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3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3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3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3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3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3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3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3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Таблица">
  <p:cSld name="10_Таблица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6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226" name="Google Shape;226;p66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Таблица">
  <p:cSld name="11_Таблица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6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229" name="Google Shape;229;p67"/>
          <p:cNvCxnSpPr/>
          <p:nvPr/>
        </p:nvCxnSpPr>
        <p:spPr>
          <a:xfrm>
            <a:off x="971600" y="1059582"/>
            <a:ext cx="7200900" cy="0"/>
          </a:xfrm>
          <a:prstGeom prst="straightConnector1">
            <a:avLst/>
          </a:prstGeom>
          <a:noFill/>
          <a:ln w="9525" cap="flat" cmpd="sng">
            <a:solidFill>
              <a:srgbClr val="41414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 1">
  <p:cSld name="TITLE_AND_BODY_1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68"/>
          <p:cNvSpPr/>
          <p:nvPr/>
        </p:nvSpPr>
        <p:spPr>
          <a:xfrm>
            <a:off x="0" y="0"/>
            <a:ext cx="91500" cy="716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68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4254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33" name="Google Shape;233;p68"/>
          <p:cNvSpPr txBox="1">
            <a:spLocks noGrp="1"/>
          </p:cNvSpPr>
          <p:nvPr>
            <p:ph type="body" idx="1"/>
          </p:nvPr>
        </p:nvSpPr>
        <p:spPr>
          <a:xfrm>
            <a:off x="311700" y="1008725"/>
            <a:ext cx="42543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/>
            </a:lvl1pPr>
            <a:lvl2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→"/>
              <a:defRPr sz="1600"/>
            </a:lvl2pPr>
            <a:lvl3pPr marL="1371600" lvl="2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4" name="Google Shape;234;p68"/>
          <p:cNvSpPr txBox="1">
            <a:spLocks noGrp="1"/>
          </p:cNvSpPr>
          <p:nvPr>
            <p:ph type="sldNum" idx="12"/>
          </p:nvPr>
        </p:nvSpPr>
        <p:spPr>
          <a:xfrm>
            <a:off x="311709" y="45917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A7B17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>
            <a:extLst>
              <a:ext uri="{FF2B5EF4-FFF2-40B4-BE49-F238E27FC236}">
                <a16:creationId xmlns:a16="http://schemas.microsoft.com/office/drawing/2014/main" id="{40CD432D-9DF5-B895-8C72-22247A1881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239A2-5FBF-4CDF-BF1A-54AEA977F2EC}" type="datetimeFigureOut">
              <a:rPr lang="ru-RU"/>
              <a:pPr>
                <a:defRPr/>
              </a:pPr>
              <a:t>13.03.2026</a:t>
            </a:fld>
            <a:endParaRPr lang="ru-RU"/>
          </a:p>
        </p:txBody>
      </p:sp>
      <p:sp>
        <p:nvSpPr>
          <p:cNvPr id="3" name="Rectangle 41">
            <a:extLst>
              <a:ext uri="{FF2B5EF4-FFF2-40B4-BE49-F238E27FC236}">
                <a16:creationId xmlns:a16="http://schemas.microsoft.com/office/drawing/2014/main" id="{49A5CC9C-DDF7-CDF0-675B-6F9E143378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2">
            <a:extLst>
              <a:ext uri="{FF2B5EF4-FFF2-40B4-BE49-F238E27FC236}">
                <a16:creationId xmlns:a16="http://schemas.microsoft.com/office/drawing/2014/main" id="{23BAEDA5-7713-F822-931E-7EEC645C55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78A8BB-DCE2-4F46-AB76-345F716A77E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38136200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50" Type="http://schemas.openxmlformats.org/officeDocument/2006/relationships/slideLayout" Target="../slideLayouts/slideLayout61.xml"/><Relationship Id="rId55" Type="http://schemas.openxmlformats.org/officeDocument/2006/relationships/slideLayout" Target="../slideLayouts/slideLayout66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65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3" Type="http://schemas.openxmlformats.org/officeDocument/2006/relationships/slideLayout" Target="../slideLayouts/slideLayout64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52" Type="http://schemas.openxmlformats.org/officeDocument/2006/relationships/slideLayout" Target="../slideLayouts/slideLayout63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56" Type="http://schemas.openxmlformats.org/officeDocument/2006/relationships/theme" Target="../theme/theme2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3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266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43000"/>
            <a:ext cx="4266300" cy="3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■"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→"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■"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●"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○"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■"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●"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○"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■"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311709" y="45917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  <p:sldLayoutId id="2147483689" r:id="rId30"/>
    <p:sldLayoutId id="2147483690" r:id="rId31"/>
    <p:sldLayoutId id="2147483691" r:id="rId32"/>
    <p:sldLayoutId id="2147483692" r:id="rId33"/>
    <p:sldLayoutId id="2147483693" r:id="rId34"/>
    <p:sldLayoutId id="2147483694" r:id="rId35"/>
    <p:sldLayoutId id="2147483695" r:id="rId36"/>
    <p:sldLayoutId id="2147483696" r:id="rId37"/>
    <p:sldLayoutId id="2147483697" r:id="rId38"/>
    <p:sldLayoutId id="2147483698" r:id="rId39"/>
    <p:sldLayoutId id="2147483699" r:id="rId40"/>
    <p:sldLayoutId id="2147483700" r:id="rId41"/>
    <p:sldLayoutId id="2147483701" r:id="rId42"/>
    <p:sldLayoutId id="2147483702" r:id="rId43"/>
    <p:sldLayoutId id="2147483703" r:id="rId44"/>
    <p:sldLayoutId id="2147483704" r:id="rId45"/>
    <p:sldLayoutId id="2147483705" r:id="rId46"/>
    <p:sldLayoutId id="2147483706" r:id="rId47"/>
    <p:sldLayoutId id="2147483707" r:id="rId48"/>
    <p:sldLayoutId id="2147483708" r:id="rId49"/>
    <p:sldLayoutId id="2147483709" r:id="rId50"/>
    <p:sldLayoutId id="2147483710" r:id="rId51"/>
    <p:sldLayoutId id="2147483711" r:id="rId52"/>
    <p:sldLayoutId id="2147483712" r:id="rId53"/>
    <p:sldLayoutId id="2147483713" r:id="rId54"/>
    <p:sldLayoutId id="2147483737" r:id="rId5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196">
          <p15:clr>
            <a:srgbClr val="EA4335"/>
          </p15:clr>
        </p15:guide>
        <p15:guide id="2" orient="horz" pos="280">
          <p15:clr>
            <a:srgbClr val="EA4335"/>
          </p15:clr>
        </p15:guide>
        <p15:guide id="3" orient="horz" pos="627">
          <p15:clr>
            <a:srgbClr val="EA4335"/>
          </p15:clr>
        </p15:guide>
        <p15:guide id="4" orient="horz" pos="72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4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11" Type="http://schemas.openxmlformats.org/officeDocument/2006/relationships/image" Target="../media/image16.jpeg"/><Relationship Id="rId5" Type="http://schemas.openxmlformats.org/officeDocument/2006/relationships/image" Target="../media/image12.png"/><Relationship Id="rId10" Type="http://schemas.microsoft.com/office/2007/relationships/hdphoto" Target="../media/hdphoto2.wdp"/><Relationship Id="rId4" Type="http://schemas.openxmlformats.org/officeDocument/2006/relationships/image" Target="../media/image4.jpe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5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4.jpeg"/><Relationship Id="rId9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6.xml"/><Relationship Id="rId5" Type="http://schemas.openxmlformats.org/officeDocument/2006/relationships/image" Target="../media/image4.jpeg"/><Relationship Id="rId4" Type="http://schemas.openxmlformats.org/officeDocument/2006/relationships/hyperlink" Target="http://www.ess-sib.ru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6.xml"/><Relationship Id="rId5" Type="http://schemas.openxmlformats.org/officeDocument/2006/relationships/image" Target="../media/image4.jpeg"/><Relationship Id="rId4" Type="http://schemas.openxmlformats.org/officeDocument/2006/relationships/hyperlink" Target="http://www.ess-sib.ru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C:\Users\user\Desktop\Семинар МЕ Новокузнецк 2017\Картинки\УПВС\Фото1153.jpg">
            <a:extLst>
              <a:ext uri="{FF2B5EF4-FFF2-40B4-BE49-F238E27FC236}">
                <a16:creationId xmlns:a16="http://schemas.microsoft.com/office/drawing/2014/main" id="{F47097E7-FF90-72E6-C12B-115CF40B4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99" y="0"/>
            <a:ext cx="9144999" cy="514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9" name="Text Box 8">
            <a:extLst>
              <a:ext uri="{FF2B5EF4-FFF2-40B4-BE49-F238E27FC236}">
                <a16:creationId xmlns:a16="http://schemas.microsoft.com/office/drawing/2014/main" id="{E5952762-063C-4502-29CB-2C00DDE98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50" y="1866114"/>
            <a:ext cx="8713788" cy="7078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000" b="1" dirty="0">
                <a:solidFill>
                  <a:schemeClr val="tx1"/>
                </a:solidFill>
              </a:rPr>
              <a:t>Стратегия автоматизации горных машин:</a:t>
            </a:r>
          </a:p>
          <a:p>
            <a:pPr algn="ctr" eaLnBrk="0" hangingPunct="0">
              <a:defRPr/>
            </a:pPr>
            <a:r>
              <a:rPr lang="ru-RU" sz="2000" b="1" dirty="0">
                <a:solidFill>
                  <a:schemeClr val="tx1"/>
                </a:solidFill>
              </a:rPr>
              <a:t>дорожная карта внедрения ПО верхнего уровня</a:t>
            </a:r>
          </a:p>
        </p:txBody>
      </p:sp>
      <p:sp>
        <p:nvSpPr>
          <p:cNvPr id="21" name="Line 11">
            <a:extLst>
              <a:ext uri="{FF2B5EF4-FFF2-40B4-BE49-F238E27FC236}">
                <a16:creationId xmlns:a16="http://schemas.microsoft.com/office/drawing/2014/main" id="{413FC21F-1B75-1B53-7B04-1ABFE34286C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71126" y="4632441"/>
            <a:ext cx="669766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" name="Text Box 10">
            <a:extLst>
              <a:ext uri="{FF2B5EF4-FFF2-40B4-BE49-F238E27FC236}">
                <a16:creationId xmlns:a16="http://schemas.microsoft.com/office/drawing/2014/main" id="{22D65514-DC70-E57B-86F2-57A5AA125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138" y="93663"/>
            <a:ext cx="680229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b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Электротехнические системы Сибирь</a:t>
            </a:r>
          </a:p>
        </p:txBody>
      </p:sp>
      <p:sp>
        <p:nvSpPr>
          <p:cNvPr id="23" name="Line 16">
            <a:extLst>
              <a:ext uri="{FF2B5EF4-FFF2-40B4-BE49-F238E27FC236}">
                <a16:creationId xmlns:a16="http://schemas.microsoft.com/office/drawing/2014/main" id="{133FFA05-F11C-8D87-094D-D1576818517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925" y="692150"/>
            <a:ext cx="66976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4" name="Picture 6" descr="logo">
            <a:extLst>
              <a:ext uri="{FF2B5EF4-FFF2-40B4-BE49-F238E27FC236}">
                <a16:creationId xmlns:a16="http://schemas.microsoft.com/office/drawing/2014/main" id="{F65DABE5-7286-4398-DA36-808969152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650" y="82550"/>
            <a:ext cx="852488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 Box 10">
            <a:extLst>
              <a:ext uri="{FF2B5EF4-FFF2-40B4-BE49-F238E27FC236}">
                <a16:creationId xmlns:a16="http://schemas.microsoft.com/office/drawing/2014/main" id="{63CD3E65-6453-7B10-6B91-DEF8C34C3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694" y="4632441"/>
            <a:ext cx="680229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000" b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г</a:t>
            </a: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. Новосибирск - 2026</a:t>
            </a:r>
            <a:endParaRPr lang="ru-RU" sz="2000" b="1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1973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96">
          <a:extLst>
            <a:ext uri="{FF2B5EF4-FFF2-40B4-BE49-F238E27FC236}">
              <a16:creationId xmlns:a16="http://schemas.microsoft.com/office/drawing/2014/main" id="{5B53CD4C-3B99-C264-2C63-3EFE0C9CB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C:\Users\user\Desktop\Семинар МЕ Новокузнецк 2017\Картинки\УПВС\Фото1153.jpg">
            <a:extLst>
              <a:ext uri="{FF2B5EF4-FFF2-40B4-BE49-F238E27FC236}">
                <a16:creationId xmlns:a16="http://schemas.microsoft.com/office/drawing/2014/main" id="{D1714079-54D0-83E8-1347-6E07EB2BC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99" y="0"/>
            <a:ext cx="9144999" cy="79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 Box 10">
            <a:extLst>
              <a:ext uri="{FF2B5EF4-FFF2-40B4-BE49-F238E27FC236}">
                <a16:creationId xmlns:a16="http://schemas.microsoft.com/office/drawing/2014/main" id="{0C077342-233C-B704-2009-378776D01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138" y="93663"/>
            <a:ext cx="680229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b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Электротехнические системы Сибирь</a:t>
            </a:r>
          </a:p>
        </p:txBody>
      </p:sp>
      <p:sp>
        <p:nvSpPr>
          <p:cNvPr id="23" name="Line 16">
            <a:extLst>
              <a:ext uri="{FF2B5EF4-FFF2-40B4-BE49-F238E27FC236}">
                <a16:creationId xmlns:a16="http://schemas.microsoft.com/office/drawing/2014/main" id="{FFCFDEF5-AA06-F9CA-F3A2-C2010F8459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925" y="692150"/>
            <a:ext cx="66976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4" name="Picture 6" descr="logo">
            <a:extLst>
              <a:ext uri="{FF2B5EF4-FFF2-40B4-BE49-F238E27FC236}">
                <a16:creationId xmlns:a16="http://schemas.microsoft.com/office/drawing/2014/main" id="{55271102-9701-C8F5-91B1-F6A47C2A1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650" y="82550"/>
            <a:ext cx="852488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44">
            <a:extLst>
              <a:ext uri="{FF2B5EF4-FFF2-40B4-BE49-F238E27FC236}">
                <a16:creationId xmlns:a16="http://schemas.microsoft.com/office/drawing/2014/main" id="{623D3186-BA0F-584A-BA9F-86DE272D0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" y="4545531"/>
            <a:ext cx="5500688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140000"/>
              </a:lnSpc>
              <a:defRPr/>
            </a:pPr>
            <a:endParaRPr lang="ru-RU" sz="1800" dirty="0"/>
          </a:p>
        </p:txBody>
      </p:sp>
      <p:sp>
        <p:nvSpPr>
          <p:cNvPr id="12" name="Text Box 74">
            <a:extLst>
              <a:ext uri="{FF2B5EF4-FFF2-40B4-BE49-F238E27FC236}">
                <a16:creationId xmlns:a16="http://schemas.microsoft.com/office/drawing/2014/main" id="{2E3CD096-3210-DC4C-7F26-F031CDB51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9" y="851888"/>
            <a:ext cx="5153565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ru-RU" sz="1800" b="1" u="sng" dirty="0">
                <a:solidFill>
                  <a:srgbClr val="002060"/>
                </a:solidFill>
              </a:rPr>
              <a:t>Автоматизация промышленности с 2003 г.:</a:t>
            </a:r>
          </a:p>
        </p:txBody>
      </p:sp>
      <p:sp>
        <p:nvSpPr>
          <p:cNvPr id="13" name="Rectangle 44">
            <a:extLst>
              <a:ext uri="{FF2B5EF4-FFF2-40B4-BE49-F238E27FC236}">
                <a16:creationId xmlns:a16="http://schemas.microsoft.com/office/drawing/2014/main" id="{445CEAC7-3F0E-86E0-3FC3-48AAB064D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046" y="1400763"/>
            <a:ext cx="5325821" cy="367609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anchor="ctr"/>
          <a:lstStyle/>
          <a:p>
            <a:pPr marL="285750" indent="-285750" eaLnBrk="0" hangingPunct="0">
              <a:lnSpc>
                <a:spcPct val="200000"/>
              </a:lnSpc>
              <a:buFont typeface="Wingdings" panose="05000000000000000000" pitchFamily="2" charset="2"/>
              <a:buChar char="ü"/>
              <a:defRPr/>
            </a:pPr>
            <a:r>
              <a:rPr lang="ru-RU" sz="1800" dirty="0"/>
              <a:t>Проектирование и разработка КД</a:t>
            </a:r>
          </a:p>
          <a:p>
            <a:pPr marL="285750" indent="-285750" eaLnBrk="0" hangingPunct="0">
              <a:lnSpc>
                <a:spcPct val="200000"/>
              </a:lnSpc>
              <a:buFont typeface="Wingdings" panose="05000000000000000000" pitchFamily="2" charset="2"/>
              <a:buChar char="ü"/>
              <a:defRPr/>
            </a:pPr>
            <a:r>
              <a:rPr lang="ru-RU" sz="1800" dirty="0"/>
              <a:t>Сборка шкафов управления</a:t>
            </a:r>
          </a:p>
          <a:p>
            <a:pPr marL="285750" indent="-285750" eaLnBrk="0" hangingPunct="0">
              <a:lnSpc>
                <a:spcPct val="200000"/>
              </a:lnSpc>
              <a:buFont typeface="Wingdings" panose="05000000000000000000" pitchFamily="2" charset="2"/>
              <a:buChar char="ü"/>
              <a:defRPr/>
            </a:pPr>
            <a:r>
              <a:rPr lang="ru-RU" sz="1800" dirty="0"/>
              <a:t>Программирование и стендовая наладка</a:t>
            </a:r>
          </a:p>
          <a:p>
            <a:pPr marL="285750" indent="-285750" eaLnBrk="0" hangingPunct="0">
              <a:lnSpc>
                <a:spcPct val="200000"/>
              </a:lnSpc>
              <a:buFont typeface="Wingdings" panose="05000000000000000000" pitchFamily="2" charset="2"/>
              <a:buChar char="ü"/>
              <a:defRPr/>
            </a:pPr>
            <a:r>
              <a:rPr lang="ru-RU" sz="1800" dirty="0"/>
              <a:t>Поставка оборудования</a:t>
            </a:r>
          </a:p>
          <a:p>
            <a:pPr marL="285750" indent="-285750" eaLnBrk="0" hangingPunct="0">
              <a:lnSpc>
                <a:spcPct val="200000"/>
              </a:lnSpc>
              <a:buFont typeface="Wingdings" panose="05000000000000000000" pitchFamily="2" charset="2"/>
              <a:buChar char="ü"/>
              <a:defRPr/>
            </a:pPr>
            <a:r>
              <a:rPr lang="ru-RU" sz="1800" dirty="0"/>
              <a:t>Электромонтаж на предприятии заказчика </a:t>
            </a:r>
          </a:p>
          <a:p>
            <a:pPr marL="285750" indent="-285750" eaLnBrk="0" hangingPunct="0">
              <a:lnSpc>
                <a:spcPct val="200000"/>
              </a:lnSpc>
              <a:buFont typeface="Wingdings" panose="05000000000000000000" pitchFamily="2" charset="2"/>
              <a:buChar char="ü"/>
              <a:defRPr/>
            </a:pPr>
            <a:r>
              <a:rPr lang="ru-RU" sz="1800" dirty="0"/>
              <a:t>Пуско-наладка и обучение персонала</a:t>
            </a:r>
          </a:p>
          <a:p>
            <a:pPr marL="285750" indent="-285750" eaLnBrk="0" hangingPunct="0">
              <a:lnSpc>
                <a:spcPct val="200000"/>
              </a:lnSpc>
              <a:buFont typeface="Wingdings" panose="05000000000000000000" pitchFamily="2" charset="2"/>
              <a:buChar char="ü"/>
              <a:defRPr/>
            </a:pPr>
            <a:r>
              <a:rPr lang="ru-RU" sz="1800" dirty="0"/>
              <a:t>География работ: РФ и страны СНГ</a:t>
            </a:r>
          </a:p>
          <a:p>
            <a:pPr eaLnBrk="0" hangingPunct="0">
              <a:lnSpc>
                <a:spcPct val="140000"/>
              </a:lnSpc>
              <a:defRPr/>
            </a:pPr>
            <a:endParaRPr lang="ru-RU" sz="1800" dirty="0"/>
          </a:p>
        </p:txBody>
      </p:sp>
      <p:sp>
        <p:nvSpPr>
          <p:cNvPr id="14" name="Rectangle 44">
            <a:extLst>
              <a:ext uri="{FF2B5EF4-FFF2-40B4-BE49-F238E27FC236}">
                <a16:creationId xmlns:a16="http://schemas.microsoft.com/office/drawing/2014/main" id="{592277EF-EC7A-FBB1-F723-5BF5437FE1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46" y="1873805"/>
            <a:ext cx="368098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140000"/>
              </a:lnSpc>
              <a:defRPr/>
            </a:pPr>
            <a:endParaRPr lang="ru-RU" sz="1800" dirty="0"/>
          </a:p>
        </p:txBody>
      </p:sp>
      <p:sp>
        <p:nvSpPr>
          <p:cNvPr id="15" name="Rectangle 44">
            <a:extLst>
              <a:ext uri="{FF2B5EF4-FFF2-40B4-BE49-F238E27FC236}">
                <a16:creationId xmlns:a16="http://schemas.microsoft.com/office/drawing/2014/main" id="{9CFB26A0-7CD5-0EC4-BE06-FD3645D76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52351"/>
            <a:ext cx="4655416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140000"/>
              </a:lnSpc>
              <a:defRPr/>
            </a:pPr>
            <a:endParaRPr lang="ru-RU" sz="1800" dirty="0"/>
          </a:p>
        </p:txBody>
      </p:sp>
      <p:sp>
        <p:nvSpPr>
          <p:cNvPr id="16" name="Rectangle 44">
            <a:extLst>
              <a:ext uri="{FF2B5EF4-FFF2-40B4-BE49-F238E27FC236}">
                <a16:creationId xmlns:a16="http://schemas.microsoft.com/office/drawing/2014/main" id="{7C6E69DA-CFBD-B071-D6FA-2FCFB3DE0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" y="2976970"/>
            <a:ext cx="55721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140000"/>
              </a:lnSpc>
              <a:defRPr/>
            </a:pPr>
            <a:endParaRPr lang="ru-RU" sz="1800" dirty="0"/>
          </a:p>
        </p:txBody>
      </p:sp>
      <p:sp>
        <p:nvSpPr>
          <p:cNvPr id="17" name="Rectangle 44">
            <a:extLst>
              <a:ext uri="{FF2B5EF4-FFF2-40B4-BE49-F238E27FC236}">
                <a16:creationId xmlns:a16="http://schemas.microsoft.com/office/drawing/2014/main" id="{1EC721BB-B39B-6B93-4125-593314047C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" y="3478691"/>
            <a:ext cx="57150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140000"/>
              </a:lnSpc>
              <a:defRPr/>
            </a:pPr>
            <a:endParaRPr lang="ru-RU" sz="1800" dirty="0"/>
          </a:p>
        </p:txBody>
      </p:sp>
      <p:sp>
        <p:nvSpPr>
          <p:cNvPr id="18" name="Rectangle 44">
            <a:extLst>
              <a:ext uri="{FF2B5EF4-FFF2-40B4-BE49-F238E27FC236}">
                <a16:creationId xmlns:a16="http://schemas.microsoft.com/office/drawing/2014/main" id="{9EFBA911-AF72-2925-D2B9-0C74F194DE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" y="4016940"/>
            <a:ext cx="5214938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140000"/>
              </a:lnSpc>
              <a:defRPr/>
            </a:pPr>
            <a:endParaRPr lang="ru-RU" sz="1800" dirty="0"/>
          </a:p>
        </p:txBody>
      </p:sp>
      <p:pic>
        <p:nvPicPr>
          <p:cNvPr id="26" name="Picture 6">
            <a:extLst>
              <a:ext uri="{FF2B5EF4-FFF2-40B4-BE49-F238E27FC236}">
                <a16:creationId xmlns:a16="http://schemas.microsoft.com/office/drawing/2014/main" id="{DEE38F22-2492-C7D5-B9E4-B3D998339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" y="927295"/>
            <a:ext cx="86518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0">
            <a:extLst>
              <a:ext uri="{FF2B5EF4-FFF2-40B4-BE49-F238E27FC236}">
                <a16:creationId xmlns:a16="http://schemas.microsoft.com/office/drawing/2014/main" id="{BFF59E07-2283-E6DE-6AB0-C464857DE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" y="4402656"/>
            <a:ext cx="8636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1">
            <a:extLst>
              <a:ext uri="{FF2B5EF4-FFF2-40B4-BE49-F238E27FC236}">
                <a16:creationId xmlns:a16="http://schemas.microsoft.com/office/drawing/2014/main" id="{18258C45-7CB0-BB83-B600-D689F90C7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" y="1588580"/>
            <a:ext cx="85090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2">
            <a:extLst>
              <a:ext uri="{FF2B5EF4-FFF2-40B4-BE49-F238E27FC236}">
                <a16:creationId xmlns:a16="http://schemas.microsoft.com/office/drawing/2014/main" id="{17FE788A-2D89-91B9-CA53-21E988D21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" y="2334910"/>
            <a:ext cx="8620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23">
            <a:extLst>
              <a:ext uri="{FF2B5EF4-FFF2-40B4-BE49-F238E27FC236}">
                <a16:creationId xmlns:a16="http://schemas.microsoft.com/office/drawing/2014/main" id="{899AF3A8-6FFA-0163-294E-6E0B0284A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" y="3707731"/>
            <a:ext cx="863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4">
            <a:extLst>
              <a:ext uri="{FF2B5EF4-FFF2-40B4-BE49-F238E27FC236}">
                <a16:creationId xmlns:a16="http://schemas.microsoft.com/office/drawing/2014/main" id="{367BB607-46DD-D4EE-0270-E2DCC37D9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" y="3049319"/>
            <a:ext cx="86360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 Box 12">
            <a:extLst>
              <a:ext uri="{FF2B5EF4-FFF2-40B4-BE49-F238E27FC236}">
                <a16:creationId xmlns:a16="http://schemas.microsoft.com/office/drawing/2014/main" id="{5C341F2E-EEB8-7A1E-1730-B66793A43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2243" y="885662"/>
            <a:ext cx="2730411" cy="42187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defRPr/>
            </a:pPr>
            <a:r>
              <a:rPr lang="ru-RU" sz="1000" b="1" u="sng" dirty="0">
                <a:solidFill>
                  <a:srgbClr val="002060"/>
                </a:solidFill>
                <a:latin typeface="Arial" charset="0"/>
              </a:rPr>
              <a:t>Отрасли: </a:t>
            </a:r>
          </a:p>
          <a:p>
            <a:pPr marL="171450" indent="-171450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Char char="v"/>
              <a:defRPr/>
            </a:pPr>
            <a:r>
              <a:rPr lang="ru-RU" sz="1000" dirty="0">
                <a:solidFill>
                  <a:schemeClr val="tx1"/>
                </a:solidFill>
                <a:latin typeface="Arial" charset="0"/>
              </a:rPr>
              <a:t>Металлургические предприятия;</a:t>
            </a:r>
          </a:p>
          <a:p>
            <a:pPr marL="171450" indent="-171450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Char char="v"/>
              <a:defRPr/>
            </a:pPr>
            <a:r>
              <a:rPr lang="ru-RU" sz="1000" dirty="0">
                <a:solidFill>
                  <a:schemeClr val="tx1"/>
                </a:solidFill>
                <a:latin typeface="Arial" charset="0"/>
              </a:rPr>
              <a:t>Горно-обогатительная промышленность;</a:t>
            </a:r>
          </a:p>
          <a:p>
            <a:pPr marL="171450" indent="-171450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Char char="v"/>
              <a:defRPr/>
            </a:pPr>
            <a:r>
              <a:rPr lang="ru-RU" sz="1000" dirty="0">
                <a:solidFill>
                  <a:schemeClr val="tx1"/>
                </a:solidFill>
                <a:latin typeface="Arial" charset="0"/>
              </a:rPr>
              <a:t>Энергетика;</a:t>
            </a:r>
          </a:p>
          <a:p>
            <a:pPr marL="171450" indent="-171450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Char char="v"/>
              <a:defRPr/>
            </a:pPr>
            <a:r>
              <a:rPr lang="ru-RU" sz="1000" dirty="0">
                <a:solidFill>
                  <a:schemeClr val="tx1"/>
                </a:solidFill>
                <a:latin typeface="Arial" charset="0"/>
              </a:rPr>
              <a:t>Технологические установки для предприятий авиационной промышленности;</a:t>
            </a:r>
          </a:p>
          <a:p>
            <a:pPr marL="171450" indent="-171450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Char char="v"/>
              <a:defRPr/>
            </a:pPr>
            <a:r>
              <a:rPr lang="ru-RU" sz="1000" dirty="0">
                <a:solidFill>
                  <a:schemeClr val="tx1"/>
                </a:solidFill>
                <a:latin typeface="Arial" charset="0"/>
              </a:rPr>
              <a:t>Пищевая промышленность;</a:t>
            </a:r>
          </a:p>
          <a:p>
            <a:pPr marL="171450" indent="-171450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Char char="v"/>
              <a:defRPr/>
            </a:pPr>
            <a:r>
              <a:rPr lang="ru-RU" sz="1000" dirty="0">
                <a:solidFill>
                  <a:schemeClr val="tx1"/>
                </a:solidFill>
                <a:latin typeface="Arial" charset="0"/>
              </a:rPr>
              <a:t>Нефтяная и химическая промышленность;</a:t>
            </a:r>
          </a:p>
          <a:p>
            <a:pPr marL="171450" indent="-171450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Char char="v"/>
              <a:defRPr/>
            </a:pPr>
            <a:r>
              <a:rPr lang="ru-RU" sz="1000" dirty="0">
                <a:solidFill>
                  <a:schemeClr val="tx1"/>
                </a:solidFill>
                <a:latin typeface="Arial" charset="0"/>
              </a:rPr>
              <a:t>Поточно-транспортные системы;</a:t>
            </a:r>
          </a:p>
          <a:p>
            <a:pPr marL="171450" indent="-171450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Char char="v"/>
              <a:defRPr/>
            </a:pPr>
            <a:r>
              <a:rPr lang="ru-RU" sz="1000" dirty="0">
                <a:solidFill>
                  <a:schemeClr val="tx1"/>
                </a:solidFill>
                <a:latin typeface="Arial" charset="0"/>
              </a:rPr>
              <a:t>Заводы строительных смесей;</a:t>
            </a:r>
          </a:p>
          <a:p>
            <a:pPr marL="171450" indent="-171450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Char char="v"/>
              <a:defRPr/>
            </a:pPr>
            <a:r>
              <a:rPr lang="ru-RU" sz="1000" dirty="0">
                <a:solidFill>
                  <a:schemeClr val="tx1"/>
                </a:solidFill>
                <a:latin typeface="Arial" charset="0"/>
              </a:rPr>
              <a:t>Автоматизация театральных технологий.</a:t>
            </a:r>
            <a:endParaRPr lang="ja-JP" altLang="en-US" sz="1000" dirty="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3351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>
          <a:extLst>
            <a:ext uri="{FF2B5EF4-FFF2-40B4-BE49-F238E27FC236}">
              <a16:creationId xmlns:a16="http://schemas.microsoft.com/office/drawing/2014/main" id="{FAEA2178-D4FB-19E3-BFB1-AD749C7C6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C:\Users\user\Desktop\Семинар МЕ Новокузнецк 2017\Картинки\УПВС\Фото1153.jpg">
            <a:extLst>
              <a:ext uri="{FF2B5EF4-FFF2-40B4-BE49-F238E27FC236}">
                <a16:creationId xmlns:a16="http://schemas.microsoft.com/office/drawing/2014/main" id="{7A22B15D-89BB-6229-E8EC-F627CA40F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99" y="0"/>
            <a:ext cx="9144999" cy="79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 Box 10">
            <a:extLst>
              <a:ext uri="{FF2B5EF4-FFF2-40B4-BE49-F238E27FC236}">
                <a16:creationId xmlns:a16="http://schemas.microsoft.com/office/drawing/2014/main" id="{885147AE-256C-3C33-01C7-5FE584796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138" y="93663"/>
            <a:ext cx="680229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b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Электротехнические системы Сибирь</a:t>
            </a:r>
          </a:p>
        </p:txBody>
      </p:sp>
      <p:sp>
        <p:nvSpPr>
          <p:cNvPr id="23" name="Line 16">
            <a:extLst>
              <a:ext uri="{FF2B5EF4-FFF2-40B4-BE49-F238E27FC236}">
                <a16:creationId xmlns:a16="http://schemas.microsoft.com/office/drawing/2014/main" id="{C03FD5AB-7D4C-58CD-521C-400E5141BE1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925" y="692150"/>
            <a:ext cx="66976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4" name="Picture 6" descr="logo">
            <a:extLst>
              <a:ext uri="{FF2B5EF4-FFF2-40B4-BE49-F238E27FC236}">
                <a16:creationId xmlns:a16="http://schemas.microsoft.com/office/drawing/2014/main" id="{438CBFD4-99A1-784A-CE84-25C6DFC05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650" y="82550"/>
            <a:ext cx="852488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74">
            <a:extLst>
              <a:ext uri="{FF2B5EF4-FFF2-40B4-BE49-F238E27FC236}">
                <a16:creationId xmlns:a16="http://schemas.microsoft.com/office/drawing/2014/main" id="{8D0D085B-91D7-66AF-68CA-C5E9EEDC3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45" y="874550"/>
            <a:ext cx="4335163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ru-RU" sz="1800" b="1" u="sng" dirty="0">
                <a:solidFill>
                  <a:srgbClr val="002060"/>
                </a:solidFill>
              </a:rPr>
              <a:t>Обогащение руд: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89E986B-7CDA-7EAF-BE94-4E810BF41F1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6188"/>
                    </a14:imgEffect>
                    <a14:imgEffect>
                      <a14:saturation sat="1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1082" y="3085478"/>
            <a:ext cx="2171038" cy="1628279"/>
          </a:xfrm>
          <a:prstGeom prst="rect">
            <a:avLst/>
          </a:prstGeom>
        </p:spPr>
      </p:pic>
      <p:pic>
        <p:nvPicPr>
          <p:cNvPr id="7" name="Рисунок 5" descr="Сепаир Молодежный Гормашэкспорт 1.jpeg">
            <a:extLst>
              <a:ext uri="{FF2B5EF4-FFF2-40B4-BE49-F238E27FC236}">
                <a16:creationId xmlns:a16="http://schemas.microsoft.com/office/drawing/2014/main" id="{99964CC5-49DB-2E7F-2CD7-92FF1A16BEF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275" y="1243882"/>
            <a:ext cx="4705916" cy="34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Google Shape;397;p95">
            <a:extLst>
              <a:ext uri="{FF2B5EF4-FFF2-40B4-BE49-F238E27FC236}">
                <a16:creationId xmlns:a16="http://schemas.microsoft.com/office/drawing/2014/main" id="{6A5D5937-BC33-1A5C-7B10-8FF78851B804}"/>
              </a:ext>
            </a:extLst>
          </p:cNvPr>
          <p:cNvSpPr txBox="1">
            <a:spLocks/>
          </p:cNvSpPr>
          <p:nvPr/>
        </p:nvSpPr>
        <p:spPr>
          <a:xfrm>
            <a:off x="1913903" y="4713787"/>
            <a:ext cx="174006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ru-RU" sz="1200" b="0" dirty="0">
                <a:solidFill>
                  <a:srgbClr val="002060"/>
                </a:solidFill>
                <a:latin typeface="+mj-lt"/>
                <a:ea typeface="Montserrat"/>
                <a:cs typeface="Montserrat"/>
                <a:sym typeface="Montserrat"/>
              </a:rPr>
              <a:t>ОФ угля, Казахстан</a:t>
            </a:r>
          </a:p>
        </p:txBody>
      </p:sp>
      <p:sp>
        <p:nvSpPr>
          <p:cNvPr id="9" name="Google Shape;397;p95">
            <a:extLst>
              <a:ext uri="{FF2B5EF4-FFF2-40B4-BE49-F238E27FC236}">
                <a16:creationId xmlns:a16="http://schemas.microsoft.com/office/drawing/2014/main" id="{53F4860C-CF2A-F270-0BF5-A4659F30CBA1}"/>
              </a:ext>
            </a:extLst>
          </p:cNvPr>
          <p:cNvSpPr txBox="1">
            <a:spLocks/>
          </p:cNvSpPr>
          <p:nvPr/>
        </p:nvSpPr>
        <p:spPr>
          <a:xfrm>
            <a:off x="5025572" y="4713787"/>
            <a:ext cx="1640114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ru-RU" sz="1200" b="0" dirty="0">
                <a:solidFill>
                  <a:srgbClr val="002060"/>
                </a:solidFill>
                <a:latin typeface="+mj-lt"/>
                <a:ea typeface="Montserrat"/>
                <a:cs typeface="Montserrat"/>
                <a:sym typeface="Montserrat"/>
              </a:rPr>
              <a:t>ОФ цинка, Болгария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EE1B0D9C-5F8F-6C3C-3C91-EA9428172D2A}"/>
              </a:ext>
            </a:extLst>
          </p:cNvPr>
          <p:cNvCxnSpPr>
            <a:cxnSpLocks/>
          </p:cNvCxnSpPr>
          <p:nvPr/>
        </p:nvCxnSpPr>
        <p:spPr>
          <a:xfrm>
            <a:off x="4800136" y="1243882"/>
            <a:ext cx="0" cy="37708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19FF873-6EB9-4509-D68B-F33DF1372B17}"/>
              </a:ext>
            </a:extLst>
          </p:cNvPr>
          <p:cNvCxnSpPr>
            <a:cxnSpLocks/>
          </p:cNvCxnSpPr>
          <p:nvPr/>
        </p:nvCxnSpPr>
        <p:spPr>
          <a:xfrm>
            <a:off x="7049851" y="1243882"/>
            <a:ext cx="0" cy="37708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Google Shape;397;p95">
            <a:extLst>
              <a:ext uri="{FF2B5EF4-FFF2-40B4-BE49-F238E27FC236}">
                <a16:creationId xmlns:a16="http://schemas.microsoft.com/office/drawing/2014/main" id="{27D7DA3B-0A0C-2E61-365F-3E99641EDD67}"/>
              </a:ext>
            </a:extLst>
          </p:cNvPr>
          <p:cNvSpPr txBox="1">
            <a:spLocks/>
          </p:cNvSpPr>
          <p:nvPr/>
        </p:nvSpPr>
        <p:spPr>
          <a:xfrm>
            <a:off x="7230095" y="4713757"/>
            <a:ext cx="1855235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ru-RU" sz="1200" b="0" dirty="0">
                <a:solidFill>
                  <a:srgbClr val="002060"/>
                </a:solidFill>
                <a:latin typeface="+mj-lt"/>
                <a:ea typeface="Montserrat"/>
                <a:cs typeface="Montserrat"/>
                <a:sym typeface="Montserrat"/>
              </a:rPr>
              <a:t>Дробильные установки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F240CA7-B56B-6E68-6C9C-3C37283F0A0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9989" y="3378200"/>
            <a:ext cx="1975344" cy="1335557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F16A32C-5F94-2A06-DB0B-F573D2E7137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4161" y="1243882"/>
            <a:ext cx="1565923" cy="208789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0B4D39A-E942-E6D5-8E80-99DDE5306CC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37868" y="1243882"/>
            <a:ext cx="2170724" cy="179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586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>
          <a:extLst>
            <a:ext uri="{FF2B5EF4-FFF2-40B4-BE49-F238E27FC236}">
              <a16:creationId xmlns:a16="http://schemas.microsoft.com/office/drawing/2014/main" id="{0A72A152-8005-8434-3E27-7A83F821D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C:\Users\user\Desktop\Семинар МЕ Новокузнецк 2017\Картинки\УПВС\Фото1153.jpg">
            <a:extLst>
              <a:ext uri="{FF2B5EF4-FFF2-40B4-BE49-F238E27FC236}">
                <a16:creationId xmlns:a16="http://schemas.microsoft.com/office/drawing/2014/main" id="{5938D1F8-5F61-2D46-43FA-E92F71EB3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99" y="0"/>
            <a:ext cx="9144999" cy="79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 Box 10">
            <a:extLst>
              <a:ext uri="{FF2B5EF4-FFF2-40B4-BE49-F238E27FC236}">
                <a16:creationId xmlns:a16="http://schemas.microsoft.com/office/drawing/2014/main" id="{1E5E6F07-F522-304C-9F4F-23D793D43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138" y="93663"/>
            <a:ext cx="680229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b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Электротехнические системы Сибирь</a:t>
            </a:r>
          </a:p>
        </p:txBody>
      </p:sp>
      <p:sp>
        <p:nvSpPr>
          <p:cNvPr id="23" name="Line 16">
            <a:extLst>
              <a:ext uri="{FF2B5EF4-FFF2-40B4-BE49-F238E27FC236}">
                <a16:creationId xmlns:a16="http://schemas.microsoft.com/office/drawing/2014/main" id="{2898E96B-50F3-1F65-A8C2-F16236E1255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925" y="692150"/>
            <a:ext cx="66976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4" name="Picture 6" descr="logo">
            <a:extLst>
              <a:ext uri="{FF2B5EF4-FFF2-40B4-BE49-F238E27FC236}">
                <a16:creationId xmlns:a16="http://schemas.microsoft.com/office/drawing/2014/main" id="{EA1AE4F3-3C62-CC42-D6D2-1FB5AAB50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650" y="82550"/>
            <a:ext cx="852488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74">
            <a:extLst>
              <a:ext uri="{FF2B5EF4-FFF2-40B4-BE49-F238E27FC236}">
                <a16:creationId xmlns:a16="http://schemas.microsoft.com/office/drawing/2014/main" id="{FEDA5C94-D04E-833F-BB24-C4B1A9E4CE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45" y="874550"/>
            <a:ext cx="3937999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ru-RU" sz="1800" b="1" u="sng" dirty="0">
                <a:solidFill>
                  <a:srgbClr val="002060"/>
                </a:solidFill>
              </a:rPr>
              <a:t>Позиционирование механизмов: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9EE717C8-282F-6C3B-CF48-175CA2CFE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2444" y="1236279"/>
            <a:ext cx="1092849" cy="1940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DBB988-A268-0FB6-21C9-7484AA086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3982" y="3223091"/>
            <a:ext cx="1211311" cy="162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200C7B-DC11-408F-AA26-042779DCB1F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042" y="1242102"/>
            <a:ext cx="2952000" cy="194020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3A8E8BC-0143-B4C5-F27C-6DB68441F49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043" y="3223091"/>
            <a:ext cx="2624358" cy="16289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DE6BF-5741-83DA-28C9-414C86577C0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54287" y="1236278"/>
            <a:ext cx="1772738" cy="339162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7C060E0-2829-1EEF-4157-BE3112C475BF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620" y="1243882"/>
            <a:ext cx="2841287" cy="3389208"/>
          </a:xfrm>
          <a:prstGeom prst="rect">
            <a:avLst/>
          </a:prstGeom>
        </p:spPr>
      </p:pic>
      <p:sp>
        <p:nvSpPr>
          <p:cNvPr id="9" name="Google Shape;397;p95">
            <a:extLst>
              <a:ext uri="{FF2B5EF4-FFF2-40B4-BE49-F238E27FC236}">
                <a16:creationId xmlns:a16="http://schemas.microsoft.com/office/drawing/2014/main" id="{789E3B0F-01DB-8801-A074-8D3F009253D1}"/>
              </a:ext>
            </a:extLst>
          </p:cNvPr>
          <p:cNvSpPr txBox="1">
            <a:spLocks/>
          </p:cNvSpPr>
          <p:nvPr/>
        </p:nvSpPr>
        <p:spPr>
          <a:xfrm>
            <a:off x="434230" y="4817741"/>
            <a:ext cx="3339376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ru-RU" sz="1200" b="0" dirty="0">
                <a:solidFill>
                  <a:srgbClr val="002060"/>
                </a:solidFill>
                <a:latin typeface="+mj-lt"/>
                <a:ea typeface="Montserrat"/>
                <a:cs typeface="Montserrat"/>
                <a:sym typeface="Montserrat"/>
              </a:rPr>
              <a:t>Автоматизация 3</a:t>
            </a:r>
            <a:r>
              <a:rPr lang="en-US" sz="1200" b="0" dirty="0">
                <a:solidFill>
                  <a:srgbClr val="002060"/>
                </a:solidFill>
                <a:latin typeface="+mj-lt"/>
                <a:ea typeface="Montserrat"/>
                <a:cs typeface="Montserrat"/>
                <a:sym typeface="Montserrat"/>
              </a:rPr>
              <a:t>D-</a:t>
            </a:r>
            <a:r>
              <a:rPr lang="ru-RU" sz="1200" b="0" dirty="0">
                <a:solidFill>
                  <a:srgbClr val="002060"/>
                </a:solidFill>
                <a:latin typeface="+mj-lt"/>
                <a:ea typeface="Montserrat"/>
                <a:cs typeface="Montserrat"/>
                <a:sym typeface="Montserrat"/>
              </a:rPr>
              <a:t>принтеров, РФ и США</a:t>
            </a:r>
          </a:p>
        </p:txBody>
      </p:sp>
      <p:sp>
        <p:nvSpPr>
          <p:cNvPr id="10" name="Google Shape;397;p95">
            <a:extLst>
              <a:ext uri="{FF2B5EF4-FFF2-40B4-BE49-F238E27FC236}">
                <a16:creationId xmlns:a16="http://schemas.microsoft.com/office/drawing/2014/main" id="{18489D5F-96B7-128F-09E4-E1BF224C13DE}"/>
              </a:ext>
            </a:extLst>
          </p:cNvPr>
          <p:cNvSpPr txBox="1">
            <a:spLocks/>
          </p:cNvSpPr>
          <p:nvPr/>
        </p:nvSpPr>
        <p:spPr>
          <a:xfrm>
            <a:off x="4548643" y="4721968"/>
            <a:ext cx="4453843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ru-RU" sz="1200" b="0" dirty="0">
                <a:solidFill>
                  <a:srgbClr val="002060"/>
                </a:solidFill>
                <a:latin typeface="+mj-lt"/>
                <a:ea typeface="Montserrat"/>
                <a:cs typeface="Montserrat"/>
                <a:sym typeface="Montserrat"/>
              </a:rPr>
              <a:t>Применение промышленных роботов и позиционеров, РФ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FAEF2B61-C910-43A2-9AA1-3B468AEA5846}"/>
              </a:ext>
            </a:extLst>
          </p:cNvPr>
          <p:cNvCxnSpPr>
            <a:cxnSpLocks/>
          </p:cNvCxnSpPr>
          <p:nvPr/>
        </p:nvCxnSpPr>
        <p:spPr>
          <a:xfrm>
            <a:off x="4273993" y="1236278"/>
            <a:ext cx="0" cy="38435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149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>
          <a:extLst>
            <a:ext uri="{FF2B5EF4-FFF2-40B4-BE49-F238E27FC236}">
              <a16:creationId xmlns:a16="http://schemas.microsoft.com/office/drawing/2014/main" id="{32F81923-EB1F-0C8D-0190-C0F8816A5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C:\Users\user\Desktop\Семинар МЕ Новокузнецк 2017\Картинки\УПВС\Фото1153.jpg">
            <a:extLst>
              <a:ext uri="{FF2B5EF4-FFF2-40B4-BE49-F238E27FC236}">
                <a16:creationId xmlns:a16="http://schemas.microsoft.com/office/drawing/2014/main" id="{CF2D2084-B4F2-C337-EFF2-2A8B5B548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99" y="0"/>
            <a:ext cx="9144999" cy="79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 Box 10">
            <a:extLst>
              <a:ext uri="{FF2B5EF4-FFF2-40B4-BE49-F238E27FC236}">
                <a16:creationId xmlns:a16="http://schemas.microsoft.com/office/drawing/2014/main" id="{02A6DF58-0AB0-159C-A2AD-14E6FEC82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138" y="93663"/>
            <a:ext cx="680229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b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Электротехнические системы Сибирь</a:t>
            </a:r>
          </a:p>
        </p:txBody>
      </p:sp>
      <p:sp>
        <p:nvSpPr>
          <p:cNvPr id="23" name="Line 16">
            <a:extLst>
              <a:ext uri="{FF2B5EF4-FFF2-40B4-BE49-F238E27FC236}">
                <a16:creationId xmlns:a16="http://schemas.microsoft.com/office/drawing/2014/main" id="{49186669-BC80-629F-5AB1-9CDFF76A494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925" y="692150"/>
            <a:ext cx="66976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4" name="Picture 6" descr="logo">
            <a:extLst>
              <a:ext uri="{FF2B5EF4-FFF2-40B4-BE49-F238E27FC236}">
                <a16:creationId xmlns:a16="http://schemas.microsoft.com/office/drawing/2014/main" id="{A34BFF1A-F66B-555F-0725-AF5FD77E1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650" y="82550"/>
            <a:ext cx="852488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44">
            <a:extLst>
              <a:ext uri="{FF2B5EF4-FFF2-40B4-BE49-F238E27FC236}">
                <a16:creationId xmlns:a16="http://schemas.microsoft.com/office/drawing/2014/main" id="{BBFE3C85-8A43-245B-0957-C8C51696C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" y="4545531"/>
            <a:ext cx="5500688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140000"/>
              </a:lnSpc>
              <a:defRPr/>
            </a:pPr>
            <a:endParaRPr lang="ru-RU" sz="1800" dirty="0"/>
          </a:p>
        </p:txBody>
      </p:sp>
      <p:sp>
        <p:nvSpPr>
          <p:cNvPr id="12" name="Text Box 74">
            <a:extLst>
              <a:ext uri="{FF2B5EF4-FFF2-40B4-BE49-F238E27FC236}">
                <a16:creationId xmlns:a16="http://schemas.microsoft.com/office/drawing/2014/main" id="{E586097F-B323-2300-ACBE-C0876573B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45" y="874550"/>
            <a:ext cx="4893964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ru-RU" sz="1800" b="1" u="sng" dirty="0">
                <a:solidFill>
                  <a:srgbClr val="002060"/>
                </a:solidFill>
              </a:rPr>
              <a:t>Диспетчерский контроль и управление:</a:t>
            </a:r>
          </a:p>
        </p:txBody>
      </p:sp>
      <p:sp>
        <p:nvSpPr>
          <p:cNvPr id="16" name="Rectangle 44">
            <a:extLst>
              <a:ext uri="{FF2B5EF4-FFF2-40B4-BE49-F238E27FC236}">
                <a16:creationId xmlns:a16="http://schemas.microsoft.com/office/drawing/2014/main" id="{AEA0ACBF-1DF3-491C-806F-646F5E36BF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" y="2976970"/>
            <a:ext cx="55721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140000"/>
              </a:lnSpc>
              <a:defRPr/>
            </a:pPr>
            <a:endParaRPr lang="ru-RU" sz="1800" dirty="0"/>
          </a:p>
        </p:txBody>
      </p:sp>
      <p:sp>
        <p:nvSpPr>
          <p:cNvPr id="17" name="Rectangle 44">
            <a:extLst>
              <a:ext uri="{FF2B5EF4-FFF2-40B4-BE49-F238E27FC236}">
                <a16:creationId xmlns:a16="http://schemas.microsoft.com/office/drawing/2014/main" id="{31E97C9D-1585-A9F9-9641-B57007789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" y="3478691"/>
            <a:ext cx="57150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140000"/>
              </a:lnSpc>
              <a:defRPr/>
            </a:pPr>
            <a:endParaRPr lang="ru-RU" sz="1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12BCA3-DDCA-69AE-9E82-EF9634445B8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45" y="1316861"/>
            <a:ext cx="5236057" cy="2945282"/>
          </a:xfrm>
          <a:prstGeom prst="rect">
            <a:avLst/>
          </a:prstGeom>
        </p:spPr>
      </p:pic>
      <p:sp>
        <p:nvSpPr>
          <p:cNvPr id="8" name="Google Shape;397;p95">
            <a:extLst>
              <a:ext uri="{FF2B5EF4-FFF2-40B4-BE49-F238E27FC236}">
                <a16:creationId xmlns:a16="http://schemas.microsoft.com/office/drawing/2014/main" id="{2CBDC122-40D5-AB02-37A8-F47DA041F0FF}"/>
              </a:ext>
            </a:extLst>
          </p:cNvPr>
          <p:cNvSpPr txBox="1">
            <a:spLocks/>
          </p:cNvSpPr>
          <p:nvPr/>
        </p:nvSpPr>
        <p:spPr>
          <a:xfrm>
            <a:off x="1892132" y="4335122"/>
            <a:ext cx="1740067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ru-RU" sz="1200" b="0" dirty="0">
                <a:solidFill>
                  <a:srgbClr val="002060"/>
                </a:solidFill>
                <a:latin typeface="+mj-lt"/>
                <a:ea typeface="Montserrat"/>
                <a:cs typeface="Montserrat"/>
                <a:sym typeface="Montserrat"/>
              </a:rPr>
              <a:t>ОФ угля, Казахстан</a:t>
            </a:r>
          </a:p>
        </p:txBody>
      </p:sp>
      <p:sp>
        <p:nvSpPr>
          <p:cNvPr id="9" name="Google Shape;397;p95">
            <a:extLst>
              <a:ext uri="{FF2B5EF4-FFF2-40B4-BE49-F238E27FC236}">
                <a16:creationId xmlns:a16="http://schemas.microsoft.com/office/drawing/2014/main" id="{8E975489-CFCA-5F4B-1D07-1946E93914BE}"/>
              </a:ext>
            </a:extLst>
          </p:cNvPr>
          <p:cNvSpPr txBox="1">
            <a:spLocks/>
          </p:cNvSpPr>
          <p:nvPr/>
        </p:nvSpPr>
        <p:spPr>
          <a:xfrm>
            <a:off x="6545944" y="4335122"/>
            <a:ext cx="1640114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ru-RU" sz="1200" b="0" dirty="0">
                <a:solidFill>
                  <a:srgbClr val="002060"/>
                </a:solidFill>
                <a:latin typeface="+mj-lt"/>
                <a:ea typeface="Montserrat"/>
                <a:cs typeface="Montserrat"/>
                <a:sym typeface="Montserrat"/>
              </a:rPr>
              <a:t>ОФ цинка, Болгария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2A5D3D-5C47-A095-8434-B3E89730E7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8932" y="1316861"/>
            <a:ext cx="3681602" cy="294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369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>
          <a:extLst>
            <a:ext uri="{FF2B5EF4-FFF2-40B4-BE49-F238E27FC236}">
              <a16:creationId xmlns:a16="http://schemas.microsoft.com/office/drawing/2014/main" id="{D7E82A71-EF80-7A40-1926-655A629CD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C:\Users\user\Desktop\Семинар МЕ Новокузнецк 2017\Картинки\УПВС\Фото1153.jpg">
            <a:extLst>
              <a:ext uri="{FF2B5EF4-FFF2-40B4-BE49-F238E27FC236}">
                <a16:creationId xmlns:a16="http://schemas.microsoft.com/office/drawing/2014/main" id="{34D208E7-4AE5-6F61-A854-6DCC855A3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99" y="0"/>
            <a:ext cx="9132887" cy="79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 Box 10">
            <a:extLst>
              <a:ext uri="{FF2B5EF4-FFF2-40B4-BE49-F238E27FC236}">
                <a16:creationId xmlns:a16="http://schemas.microsoft.com/office/drawing/2014/main" id="{42988B6B-923B-6399-3388-458758A76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138" y="93663"/>
            <a:ext cx="680229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b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Электротехнические системы Сибирь</a:t>
            </a:r>
          </a:p>
        </p:txBody>
      </p:sp>
      <p:sp>
        <p:nvSpPr>
          <p:cNvPr id="23" name="Line 16">
            <a:extLst>
              <a:ext uri="{FF2B5EF4-FFF2-40B4-BE49-F238E27FC236}">
                <a16:creationId xmlns:a16="http://schemas.microsoft.com/office/drawing/2014/main" id="{43C67285-A5B9-BE39-DF32-060CD72960C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925" y="692150"/>
            <a:ext cx="66976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4" name="Picture 6" descr="logo">
            <a:extLst>
              <a:ext uri="{FF2B5EF4-FFF2-40B4-BE49-F238E27FC236}">
                <a16:creationId xmlns:a16="http://schemas.microsoft.com/office/drawing/2014/main" id="{8325D3B5-9024-6CDD-546E-552B55BA2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650" y="82550"/>
            <a:ext cx="852488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44">
            <a:extLst>
              <a:ext uri="{FF2B5EF4-FFF2-40B4-BE49-F238E27FC236}">
                <a16:creationId xmlns:a16="http://schemas.microsoft.com/office/drawing/2014/main" id="{738B8B5F-7B30-F370-ACBC-1EFFFF631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" y="4545531"/>
            <a:ext cx="5500688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140000"/>
              </a:lnSpc>
              <a:defRPr/>
            </a:pPr>
            <a:endParaRPr lang="ru-RU" sz="1800" dirty="0"/>
          </a:p>
        </p:txBody>
      </p:sp>
      <p:sp>
        <p:nvSpPr>
          <p:cNvPr id="12" name="Text Box 74">
            <a:extLst>
              <a:ext uri="{FF2B5EF4-FFF2-40B4-BE49-F238E27FC236}">
                <a16:creationId xmlns:a16="http://schemas.microsoft.com/office/drawing/2014/main" id="{E24526F6-12D0-F7EC-B687-AA33D0FBA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45" y="874550"/>
            <a:ext cx="4893964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ru-RU" sz="1800" b="1" u="sng" dirty="0">
                <a:solidFill>
                  <a:srgbClr val="002060"/>
                </a:solidFill>
              </a:rPr>
              <a:t>Диспетчерский контроль и управление:</a:t>
            </a:r>
          </a:p>
        </p:txBody>
      </p:sp>
      <p:sp>
        <p:nvSpPr>
          <p:cNvPr id="16" name="Rectangle 44">
            <a:extLst>
              <a:ext uri="{FF2B5EF4-FFF2-40B4-BE49-F238E27FC236}">
                <a16:creationId xmlns:a16="http://schemas.microsoft.com/office/drawing/2014/main" id="{135EB2DD-1429-475D-C693-4CEFEFCE6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" y="2976970"/>
            <a:ext cx="55721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140000"/>
              </a:lnSpc>
              <a:defRPr/>
            </a:pPr>
            <a:endParaRPr lang="ru-RU" sz="1800" dirty="0"/>
          </a:p>
        </p:txBody>
      </p:sp>
      <p:sp>
        <p:nvSpPr>
          <p:cNvPr id="17" name="Rectangle 44">
            <a:extLst>
              <a:ext uri="{FF2B5EF4-FFF2-40B4-BE49-F238E27FC236}">
                <a16:creationId xmlns:a16="http://schemas.microsoft.com/office/drawing/2014/main" id="{99895174-06D9-8591-F85A-53A423B0C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" y="3478691"/>
            <a:ext cx="57150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140000"/>
              </a:lnSpc>
              <a:defRPr/>
            </a:pPr>
            <a:endParaRPr lang="ru-RU" sz="1800" dirty="0"/>
          </a:p>
        </p:txBody>
      </p:sp>
      <p:sp>
        <p:nvSpPr>
          <p:cNvPr id="8" name="Google Shape;397;p95">
            <a:extLst>
              <a:ext uri="{FF2B5EF4-FFF2-40B4-BE49-F238E27FC236}">
                <a16:creationId xmlns:a16="http://schemas.microsoft.com/office/drawing/2014/main" id="{14C8345C-A7C8-E313-AC99-BBB3BADC8269}"/>
              </a:ext>
            </a:extLst>
          </p:cNvPr>
          <p:cNvSpPr txBox="1">
            <a:spLocks/>
          </p:cNvSpPr>
          <p:nvPr/>
        </p:nvSpPr>
        <p:spPr>
          <a:xfrm>
            <a:off x="1068446" y="4311204"/>
            <a:ext cx="1740067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b="0" dirty="0">
                <a:solidFill>
                  <a:srgbClr val="002060"/>
                </a:solidFill>
                <a:latin typeface="+mj-lt"/>
                <a:ea typeface="Montserrat"/>
                <a:cs typeface="Montserrat"/>
                <a:sym typeface="Montserrat"/>
              </a:rPr>
              <a:t>Завод по приготовлению сухих строительных смесей</a:t>
            </a:r>
          </a:p>
        </p:txBody>
      </p:sp>
      <p:sp>
        <p:nvSpPr>
          <p:cNvPr id="9" name="Google Shape;397;p95">
            <a:extLst>
              <a:ext uri="{FF2B5EF4-FFF2-40B4-BE49-F238E27FC236}">
                <a16:creationId xmlns:a16="http://schemas.microsoft.com/office/drawing/2014/main" id="{1814E0B3-7376-F59B-8B07-3ACA0B8E2B62}"/>
              </a:ext>
            </a:extLst>
          </p:cNvPr>
          <p:cNvSpPr txBox="1">
            <a:spLocks/>
          </p:cNvSpPr>
          <p:nvPr/>
        </p:nvSpPr>
        <p:spPr>
          <a:xfrm>
            <a:off x="5226730" y="4311204"/>
            <a:ext cx="30117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b="0" dirty="0">
                <a:solidFill>
                  <a:srgbClr val="002060"/>
                </a:solidFill>
                <a:latin typeface="+mj-lt"/>
                <a:ea typeface="Montserrat"/>
                <a:cs typeface="Montserrat"/>
                <a:sym typeface="Montserrat"/>
              </a:rPr>
              <a:t>Участок прессов вулканизации. Система контроля и архивации технологических параметров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DE022A-A11B-12D7-6D20-E8317BEC8F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45" y="1290638"/>
            <a:ext cx="3677775" cy="293622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46986D-B3F8-7ED5-341C-1B4FF197298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4656" y="1290638"/>
            <a:ext cx="5312176" cy="293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883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>
          <a:extLst>
            <a:ext uri="{FF2B5EF4-FFF2-40B4-BE49-F238E27FC236}">
              <a16:creationId xmlns:a16="http://schemas.microsoft.com/office/drawing/2014/main" id="{763C6DC9-7DA7-2190-E1CA-A4FDE872D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95">
            <a:extLst>
              <a:ext uri="{FF2B5EF4-FFF2-40B4-BE49-F238E27FC236}">
                <a16:creationId xmlns:a16="http://schemas.microsoft.com/office/drawing/2014/main" id="{859E27A1-5B0B-DCF9-FBD7-412EB05E81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2970" y="45646"/>
            <a:ext cx="6790609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 algn="just"/>
            <a:r>
              <a:rPr lang="ru-RU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Постановка задачи: уровни автоматизации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76B9D059-AE3C-9FEA-2F1B-FC8BBA2FED26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283779" y="604173"/>
            <a:ext cx="7641476" cy="6357"/>
          </a:xfrm>
          <a:prstGeom prst="straightConnector1">
            <a:avLst/>
          </a:prstGeom>
          <a:ln w="22225">
            <a:solidFill>
              <a:srgbClr val="00206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>
            <a:extLst>
              <a:ext uri="{FF2B5EF4-FFF2-40B4-BE49-F238E27FC236}">
                <a16:creationId xmlns:a16="http://schemas.microsoft.com/office/drawing/2014/main" id="{CD0ED233-47BB-1DDA-07BF-86242834C0D1}"/>
              </a:ext>
            </a:extLst>
          </p:cNvPr>
          <p:cNvSpPr/>
          <p:nvPr/>
        </p:nvSpPr>
        <p:spPr>
          <a:xfrm>
            <a:off x="993276" y="498971"/>
            <a:ext cx="225469" cy="225469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70C0"/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Google Shape;397;p95">
            <a:extLst>
              <a:ext uri="{FF2B5EF4-FFF2-40B4-BE49-F238E27FC236}">
                <a16:creationId xmlns:a16="http://schemas.microsoft.com/office/drawing/2014/main" id="{3EB64BE7-5C9C-4A26-67C8-DE9612B5F52E}"/>
              </a:ext>
            </a:extLst>
          </p:cNvPr>
          <p:cNvSpPr txBox="1">
            <a:spLocks/>
          </p:cNvSpPr>
          <p:nvPr/>
        </p:nvSpPr>
        <p:spPr>
          <a:xfrm>
            <a:off x="68947" y="723262"/>
            <a:ext cx="2725872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u="sng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2 уровень: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Формирование отчетов о работе установки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Анализ статистических и текущих данных о работе установки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Вывод ретроспективных данных состояния установки диспетчеру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Возможность интеграции в системы других производителей</a:t>
            </a:r>
          </a:p>
        </p:txBody>
      </p:sp>
      <p:sp>
        <p:nvSpPr>
          <p:cNvPr id="18" name="Google Shape;397;p95">
            <a:extLst>
              <a:ext uri="{FF2B5EF4-FFF2-40B4-BE49-F238E27FC236}">
                <a16:creationId xmlns:a16="http://schemas.microsoft.com/office/drawing/2014/main" id="{1DE3DE94-B118-4C46-3665-2C1D39339629}"/>
              </a:ext>
            </a:extLst>
          </p:cNvPr>
          <p:cNvSpPr txBox="1">
            <a:spLocks/>
          </p:cNvSpPr>
          <p:nvPr/>
        </p:nvSpPr>
        <p:spPr>
          <a:xfrm>
            <a:off x="7925255" y="419522"/>
            <a:ext cx="114979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Функционал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1EF63F64-8103-DE86-6A2D-D7998ED3FCBF}"/>
              </a:ext>
            </a:extLst>
          </p:cNvPr>
          <p:cNvSpPr/>
          <p:nvPr/>
        </p:nvSpPr>
        <p:spPr>
          <a:xfrm>
            <a:off x="3722393" y="491439"/>
            <a:ext cx="225469" cy="225469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70C0"/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7235F47F-230B-18E1-413B-0BD70E01A2AD}"/>
              </a:ext>
            </a:extLst>
          </p:cNvPr>
          <p:cNvSpPr/>
          <p:nvPr/>
        </p:nvSpPr>
        <p:spPr>
          <a:xfrm>
            <a:off x="6913976" y="498394"/>
            <a:ext cx="225469" cy="225469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70C0"/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Google Shape;397;p95">
            <a:extLst>
              <a:ext uri="{FF2B5EF4-FFF2-40B4-BE49-F238E27FC236}">
                <a16:creationId xmlns:a16="http://schemas.microsoft.com/office/drawing/2014/main" id="{8F7ACF83-4E22-3F47-8CC3-1B1EA957B568}"/>
              </a:ext>
            </a:extLst>
          </p:cNvPr>
          <p:cNvSpPr txBox="1">
            <a:spLocks/>
          </p:cNvSpPr>
          <p:nvPr/>
        </p:nvSpPr>
        <p:spPr>
          <a:xfrm>
            <a:off x="3177006" y="795180"/>
            <a:ext cx="2725872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u="sng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3 уровень: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Вывод паспорта бурения на монитор оператора </a:t>
            </a:r>
            <a:endParaRPr lang="en-US" sz="1200" b="0" dirty="0">
              <a:solidFill>
                <a:schemeClr val="tx1"/>
              </a:solidFill>
              <a:latin typeface="+mn-lt"/>
              <a:ea typeface="Montserrat"/>
              <a:cs typeface="Montserrat"/>
              <a:sym typeface="Montserrat"/>
            </a:endParaRP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Привязка к карте рудника по отметкам маркшейдера (забуривание первого шпура)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Контроль соответствия параметров бурения карте бурения</a:t>
            </a:r>
          </a:p>
        </p:txBody>
      </p:sp>
      <p:sp>
        <p:nvSpPr>
          <p:cNvPr id="5" name="Google Shape;397;p95">
            <a:extLst>
              <a:ext uri="{FF2B5EF4-FFF2-40B4-BE49-F238E27FC236}">
                <a16:creationId xmlns:a16="http://schemas.microsoft.com/office/drawing/2014/main" id="{CC0F7298-2F47-1592-1E09-4FE3640E4288}"/>
              </a:ext>
            </a:extLst>
          </p:cNvPr>
          <p:cNvSpPr txBox="1">
            <a:spLocks/>
          </p:cNvSpPr>
          <p:nvPr/>
        </p:nvSpPr>
        <p:spPr>
          <a:xfrm>
            <a:off x="5983267" y="795180"/>
            <a:ext cx="2903979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u="sng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4 уровень: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Привязка машины к цифровой карте рудника с помощью тахеометра и </a:t>
            </a:r>
            <a:r>
              <a:rPr lang="ru-RU" sz="1200" b="0" dirty="0" err="1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Wi-fi</a:t>
            </a:r>
            <a:endParaRPr lang="ru-RU" sz="1200" b="0" dirty="0">
              <a:solidFill>
                <a:schemeClr val="tx1"/>
              </a:solidFill>
              <a:latin typeface="+mn-lt"/>
              <a:ea typeface="Montserrat"/>
              <a:cs typeface="Montserrat"/>
              <a:sym typeface="Montserrat"/>
            </a:endParaRP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Удаленное управление бурением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Удаленное управление ходовой частью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Вывод данных состояния установки диспетчеру </a:t>
            </a:r>
            <a:r>
              <a:rPr lang="ru-RU" sz="1200" b="0" dirty="0" err="1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on-line</a:t>
            </a: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 режиме</a:t>
            </a:r>
          </a:p>
        </p:txBody>
      </p:sp>
      <p:sp>
        <p:nvSpPr>
          <p:cNvPr id="8" name="Google Shape;397;p95">
            <a:extLst>
              <a:ext uri="{FF2B5EF4-FFF2-40B4-BE49-F238E27FC236}">
                <a16:creationId xmlns:a16="http://schemas.microsoft.com/office/drawing/2014/main" id="{0F9F7E66-361B-DA4E-9B9A-84DDA64FE695}"/>
              </a:ext>
            </a:extLst>
          </p:cNvPr>
          <p:cNvSpPr txBox="1">
            <a:spLocks/>
          </p:cNvSpPr>
          <p:nvPr/>
        </p:nvSpPr>
        <p:spPr>
          <a:xfrm>
            <a:off x="276095" y="3635195"/>
            <a:ext cx="6489564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ru-RU" sz="1600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Этап </a:t>
            </a:r>
            <a:r>
              <a:rPr lang="en-US" sz="1600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ru-RU" sz="1600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. Целевая система</a:t>
            </a:r>
          </a:p>
        </p:txBody>
      </p:sp>
      <p:sp>
        <p:nvSpPr>
          <p:cNvPr id="12" name="Google Shape;397;p95">
            <a:extLst>
              <a:ext uri="{FF2B5EF4-FFF2-40B4-BE49-F238E27FC236}">
                <a16:creationId xmlns:a16="http://schemas.microsoft.com/office/drawing/2014/main" id="{7E1D7040-0C06-5BBF-2585-3AE2E5EC594C}"/>
              </a:ext>
            </a:extLst>
          </p:cNvPr>
          <p:cNvSpPr txBox="1">
            <a:spLocks/>
          </p:cNvSpPr>
          <p:nvPr/>
        </p:nvSpPr>
        <p:spPr>
          <a:xfrm>
            <a:off x="154475" y="3265893"/>
            <a:ext cx="8732771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Создание</a:t>
            </a:r>
            <a:r>
              <a:rPr lang="en-US" sz="1200" b="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ru-RU" sz="1200" b="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минимально жизнеспособного продукта (MVP) на базе средств общепромышленной автоматизации</a:t>
            </a:r>
          </a:p>
        </p:txBody>
      </p:sp>
      <p:sp>
        <p:nvSpPr>
          <p:cNvPr id="17" name="Google Shape;397;p95">
            <a:extLst>
              <a:ext uri="{FF2B5EF4-FFF2-40B4-BE49-F238E27FC236}">
                <a16:creationId xmlns:a16="http://schemas.microsoft.com/office/drawing/2014/main" id="{C042AE7E-FAEB-8728-1BBC-2BC1DD97B5EA}"/>
              </a:ext>
            </a:extLst>
          </p:cNvPr>
          <p:cNvSpPr txBox="1">
            <a:spLocks/>
          </p:cNvSpPr>
          <p:nvPr/>
        </p:nvSpPr>
        <p:spPr>
          <a:xfrm>
            <a:off x="276096" y="2876178"/>
            <a:ext cx="4069931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ru-RU" sz="1600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Этап 1. Прототип</a:t>
            </a:r>
          </a:p>
        </p:txBody>
      </p:sp>
      <p:sp>
        <p:nvSpPr>
          <p:cNvPr id="33" name="Google Shape;397;p95">
            <a:extLst>
              <a:ext uri="{FF2B5EF4-FFF2-40B4-BE49-F238E27FC236}">
                <a16:creationId xmlns:a16="http://schemas.microsoft.com/office/drawing/2014/main" id="{36ACD686-AEB4-B51B-646E-839C42E2F85E}"/>
              </a:ext>
            </a:extLst>
          </p:cNvPr>
          <p:cNvSpPr txBox="1">
            <a:spLocks/>
          </p:cNvSpPr>
          <p:nvPr/>
        </p:nvSpPr>
        <p:spPr>
          <a:xfrm>
            <a:off x="154474" y="3985359"/>
            <a:ext cx="8732771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Создание</a:t>
            </a:r>
            <a:r>
              <a:rPr lang="en-US" sz="1200" b="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ru-RU" sz="1200" b="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полнофункционального программно-аппаратного продукта на базе средств промышленной автоматизации с поддержкой спецификаций IREDES, горных стандартов и интеграцией в ГГИС</a:t>
            </a:r>
          </a:p>
        </p:txBody>
      </p:sp>
    </p:spTree>
    <p:extLst>
      <p:ext uri="{BB962C8B-B14F-4D97-AF65-F5344CB8AC3E}">
        <p14:creationId xmlns:p14="http://schemas.microsoft.com/office/powerpoint/2010/main" val="1230229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>
          <a:extLst>
            <a:ext uri="{FF2B5EF4-FFF2-40B4-BE49-F238E27FC236}">
              <a16:creationId xmlns:a16="http://schemas.microsoft.com/office/drawing/2014/main" id="{24408274-6FAF-4B30-12AE-02E5FC834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95">
            <a:extLst>
              <a:ext uri="{FF2B5EF4-FFF2-40B4-BE49-F238E27FC236}">
                <a16:creationId xmlns:a16="http://schemas.microsoft.com/office/drawing/2014/main" id="{45AF39E5-435F-73E8-E5AC-F6653E095A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2970" y="45646"/>
            <a:ext cx="6790609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 algn="just"/>
            <a:r>
              <a:rPr lang="ru-RU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Этап 1. Прототип (</a:t>
            </a:r>
            <a:r>
              <a:rPr lang="en-US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MVP)</a:t>
            </a:r>
            <a:r>
              <a:rPr lang="ru-RU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. Функционал</a:t>
            </a:r>
          </a:p>
        </p:txBody>
      </p:sp>
      <p:sp>
        <p:nvSpPr>
          <p:cNvPr id="13" name="Google Shape;397;p95">
            <a:extLst>
              <a:ext uri="{FF2B5EF4-FFF2-40B4-BE49-F238E27FC236}">
                <a16:creationId xmlns:a16="http://schemas.microsoft.com/office/drawing/2014/main" id="{2D5EBE56-A9A5-BBF7-8C3D-C13F1DF708AA}"/>
              </a:ext>
            </a:extLst>
          </p:cNvPr>
          <p:cNvSpPr txBox="1">
            <a:spLocks/>
          </p:cNvSpPr>
          <p:nvPr/>
        </p:nvSpPr>
        <p:spPr>
          <a:xfrm>
            <a:off x="68947" y="723262"/>
            <a:ext cx="2725872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u="sng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2 уровень: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Формирование отчетов о работе установки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Анализ статистических и текущих данных о работе установки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Вывод ретроспективных данных состояния установки диспетчеру</a:t>
            </a:r>
          </a:p>
          <a:p>
            <a:pPr marL="171450" indent="-171450">
              <a:buFontTx/>
              <a:buChar char="-"/>
            </a:pPr>
            <a:r>
              <a:rPr lang="ru-RU" sz="1200" b="0" strike="sngStrike" dirty="0">
                <a:solidFill>
                  <a:srgbClr val="FFC000"/>
                </a:solidFill>
                <a:latin typeface="+mn-lt"/>
                <a:ea typeface="Montserrat"/>
                <a:cs typeface="Montserrat"/>
                <a:sym typeface="Montserrat"/>
              </a:rPr>
              <a:t>Возможность интеграции в системы других производителей</a:t>
            </a:r>
          </a:p>
        </p:txBody>
      </p:sp>
      <p:sp>
        <p:nvSpPr>
          <p:cNvPr id="18" name="Google Shape;397;p95">
            <a:extLst>
              <a:ext uri="{FF2B5EF4-FFF2-40B4-BE49-F238E27FC236}">
                <a16:creationId xmlns:a16="http://schemas.microsoft.com/office/drawing/2014/main" id="{CAAE3C58-9A3B-6159-54AD-2EC77EBAAFC6}"/>
              </a:ext>
            </a:extLst>
          </p:cNvPr>
          <p:cNvSpPr txBox="1">
            <a:spLocks/>
          </p:cNvSpPr>
          <p:nvPr/>
        </p:nvSpPr>
        <p:spPr>
          <a:xfrm>
            <a:off x="7925255" y="419522"/>
            <a:ext cx="114979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Функционал</a:t>
            </a:r>
          </a:p>
        </p:txBody>
      </p:sp>
      <p:sp>
        <p:nvSpPr>
          <p:cNvPr id="4" name="Google Shape;397;p95">
            <a:extLst>
              <a:ext uri="{FF2B5EF4-FFF2-40B4-BE49-F238E27FC236}">
                <a16:creationId xmlns:a16="http://schemas.microsoft.com/office/drawing/2014/main" id="{466BCAE7-D1C3-E0CD-7A9D-37A14B6328CE}"/>
              </a:ext>
            </a:extLst>
          </p:cNvPr>
          <p:cNvSpPr txBox="1">
            <a:spLocks/>
          </p:cNvSpPr>
          <p:nvPr/>
        </p:nvSpPr>
        <p:spPr>
          <a:xfrm>
            <a:off x="3177006" y="795180"/>
            <a:ext cx="2725872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u="sng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3 уровень: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Вывод паспорта бурения на монитор оператора </a:t>
            </a:r>
            <a:endParaRPr lang="en-US" sz="1200" b="0" dirty="0">
              <a:solidFill>
                <a:schemeClr val="tx1"/>
              </a:solidFill>
              <a:latin typeface="+mn-lt"/>
              <a:ea typeface="Montserrat"/>
              <a:cs typeface="Montserrat"/>
              <a:sym typeface="Montserrat"/>
            </a:endParaRPr>
          </a:p>
          <a:p>
            <a:pPr marL="171450" indent="-171450">
              <a:buFontTx/>
              <a:buChar char="-"/>
            </a:pPr>
            <a:r>
              <a:rPr lang="ru-RU" sz="1200" b="0" strike="sngStrike" dirty="0">
                <a:solidFill>
                  <a:srgbClr val="FFC000"/>
                </a:solidFill>
                <a:latin typeface="+mn-lt"/>
                <a:ea typeface="Montserrat"/>
                <a:cs typeface="Montserrat"/>
                <a:sym typeface="Montserrat"/>
              </a:rPr>
              <a:t>Привязка к карте рудника по отметкам маркшейдера (забуривание первого шпура)</a:t>
            </a:r>
          </a:p>
          <a:p>
            <a:pPr marL="171450" indent="-171450">
              <a:buFontTx/>
              <a:buChar char="-"/>
            </a:pPr>
            <a:r>
              <a:rPr lang="ru-RU" sz="1200" b="0" strike="sngStrike" dirty="0">
                <a:solidFill>
                  <a:srgbClr val="FFC000"/>
                </a:solidFill>
                <a:latin typeface="+mn-lt"/>
                <a:ea typeface="Montserrat"/>
                <a:cs typeface="Montserrat"/>
                <a:sym typeface="Montserrat"/>
              </a:rPr>
              <a:t>Контроль соответствия параметров бурения карте бурения</a:t>
            </a:r>
          </a:p>
        </p:txBody>
      </p:sp>
      <p:sp>
        <p:nvSpPr>
          <p:cNvPr id="5" name="Google Shape;397;p95">
            <a:extLst>
              <a:ext uri="{FF2B5EF4-FFF2-40B4-BE49-F238E27FC236}">
                <a16:creationId xmlns:a16="http://schemas.microsoft.com/office/drawing/2014/main" id="{55AC931C-5F60-45E9-B5F3-3DBE9EAEAB29}"/>
              </a:ext>
            </a:extLst>
          </p:cNvPr>
          <p:cNvSpPr txBox="1">
            <a:spLocks/>
          </p:cNvSpPr>
          <p:nvPr/>
        </p:nvSpPr>
        <p:spPr>
          <a:xfrm>
            <a:off x="5983267" y="702847"/>
            <a:ext cx="2903979" cy="2215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u="sng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4 уровень:</a:t>
            </a:r>
          </a:p>
          <a:p>
            <a:pPr marL="171450" indent="-171450">
              <a:buFontTx/>
              <a:buChar char="-"/>
            </a:pPr>
            <a:r>
              <a:rPr lang="ru-RU" sz="1200" b="0" strike="sngStrike" dirty="0">
                <a:solidFill>
                  <a:srgbClr val="FFC000"/>
                </a:solidFill>
                <a:latin typeface="+mn-lt"/>
                <a:ea typeface="Montserrat"/>
                <a:cs typeface="Montserrat"/>
                <a:sym typeface="Montserrat"/>
              </a:rPr>
              <a:t>Привязка машины к цифровой карте рудника с помощью тахеометра и </a:t>
            </a:r>
            <a:r>
              <a:rPr lang="ru-RU" sz="1200" b="0" strike="sngStrike" dirty="0" err="1">
                <a:solidFill>
                  <a:srgbClr val="FFC000"/>
                </a:solidFill>
                <a:latin typeface="+mn-lt"/>
                <a:ea typeface="Montserrat"/>
                <a:cs typeface="Montserrat"/>
                <a:sym typeface="Montserrat"/>
              </a:rPr>
              <a:t>Wi-fi</a:t>
            </a:r>
            <a:endParaRPr lang="ru-RU" sz="1200" b="0" strike="sngStrike" dirty="0">
              <a:solidFill>
                <a:srgbClr val="FFC000"/>
              </a:solidFill>
              <a:latin typeface="+mn-lt"/>
              <a:ea typeface="Montserrat"/>
              <a:cs typeface="Montserrat"/>
              <a:sym typeface="Montserrat"/>
            </a:endParaRP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accent6">
                    <a:lumMod val="75000"/>
                  </a:schemeClr>
                </a:solidFill>
                <a:ea typeface="Montserrat"/>
                <a:cs typeface="Montserrat"/>
                <a:sym typeface="Montserrat"/>
              </a:rPr>
              <a:t>Удаленное управление бурением (частично)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accent6">
                    <a:lumMod val="75000"/>
                  </a:schemeClr>
                </a:solidFill>
                <a:ea typeface="Montserrat"/>
                <a:cs typeface="Montserrat"/>
                <a:sym typeface="Montserrat"/>
              </a:rPr>
              <a:t>Удаленное управление ходовой частью</a:t>
            </a:r>
            <a:r>
              <a:rPr lang="en-US" sz="1200" b="0" dirty="0">
                <a:solidFill>
                  <a:schemeClr val="accent6">
                    <a:lumMod val="75000"/>
                  </a:schemeClr>
                </a:solidFill>
                <a:ea typeface="Montserrat"/>
                <a:cs typeface="Montserrat"/>
                <a:sym typeface="Montserrat"/>
              </a:rPr>
              <a:t> (</a:t>
            </a:r>
            <a:r>
              <a:rPr lang="ru-RU" sz="1200" b="0" dirty="0">
                <a:solidFill>
                  <a:schemeClr val="accent6">
                    <a:lumMod val="75000"/>
                  </a:schemeClr>
                </a:solidFill>
                <a:ea typeface="Montserrat"/>
                <a:cs typeface="Montserrat"/>
                <a:sym typeface="Montserrat"/>
              </a:rPr>
              <a:t>частично)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Вывод данных состояния установки диспетчеру </a:t>
            </a:r>
            <a:r>
              <a:rPr lang="ru-RU" sz="1200" b="0" dirty="0" err="1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on-line</a:t>
            </a: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 режиме</a:t>
            </a:r>
          </a:p>
        </p:txBody>
      </p:sp>
      <p:sp>
        <p:nvSpPr>
          <p:cNvPr id="12" name="Google Shape;397;p95">
            <a:extLst>
              <a:ext uri="{FF2B5EF4-FFF2-40B4-BE49-F238E27FC236}">
                <a16:creationId xmlns:a16="http://schemas.microsoft.com/office/drawing/2014/main" id="{9D5CD663-FF53-E015-9A62-BC5A5976F788}"/>
              </a:ext>
            </a:extLst>
          </p:cNvPr>
          <p:cNvSpPr txBox="1">
            <a:spLocks/>
          </p:cNvSpPr>
          <p:nvPr/>
        </p:nvSpPr>
        <p:spPr>
          <a:xfrm>
            <a:off x="719204" y="2873947"/>
            <a:ext cx="7641476" cy="2215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u="sng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Преимущества</a:t>
            </a:r>
            <a:r>
              <a:rPr lang="en-US" sz="1200" b="0" u="sng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ru-RU" sz="1200" b="0" u="sng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работы через прототипирование:</a:t>
            </a:r>
          </a:p>
          <a:p>
            <a:endParaRPr lang="ru-RU" sz="1200" b="0" u="sng" dirty="0">
              <a:solidFill>
                <a:schemeClr val="tx1"/>
              </a:solidFill>
              <a:ea typeface="Montserrat"/>
              <a:cs typeface="Montserrat"/>
              <a:sym typeface="Montserrat"/>
            </a:endParaRP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Экономически менее затратно;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Короткие сроки создания минимально рабочего продукта;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Используются стандартные программные и аппаратные средства, открытые протоколы;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Возможность тестирования всей цепочки оборудования от нижнего уровня, для решения задачи полной автоматизации;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Наработки прототипирования используются для создания полной версии продукта;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Создав сервер-конвертер формата данных, появится возможность ограниченной интеграции в ГГИС;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Подобные задачи для промышленных предприятий, включая уголь и майнинг – стандартный профиль компании ООО «Электротехнические системы Сибирь»</a:t>
            </a:r>
          </a:p>
        </p:txBody>
      </p:sp>
      <p:cxnSp>
        <p:nvCxnSpPr>
          <p:cNvPr id="2" name="Прямая со стрелкой 1">
            <a:extLst>
              <a:ext uri="{FF2B5EF4-FFF2-40B4-BE49-F238E27FC236}">
                <a16:creationId xmlns:a16="http://schemas.microsoft.com/office/drawing/2014/main" id="{C6634197-F79E-6D22-2410-E17A31E335A8}"/>
              </a:ext>
            </a:extLst>
          </p:cNvPr>
          <p:cNvCxnSpPr>
            <a:cxnSpLocks/>
          </p:cNvCxnSpPr>
          <p:nvPr/>
        </p:nvCxnSpPr>
        <p:spPr>
          <a:xfrm flipV="1">
            <a:off x="719204" y="2896696"/>
            <a:ext cx="7641476" cy="6357"/>
          </a:xfrm>
          <a:prstGeom prst="straightConnector1">
            <a:avLst/>
          </a:prstGeom>
          <a:ln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9FDF13BA-6B1D-F115-E25F-4211A9655555}"/>
              </a:ext>
            </a:extLst>
          </p:cNvPr>
          <p:cNvCxnSpPr>
            <a:cxnSpLocks/>
          </p:cNvCxnSpPr>
          <p:nvPr/>
        </p:nvCxnSpPr>
        <p:spPr>
          <a:xfrm flipV="1">
            <a:off x="283779" y="604173"/>
            <a:ext cx="7641476" cy="6357"/>
          </a:xfrm>
          <a:prstGeom prst="straightConnector1">
            <a:avLst/>
          </a:prstGeom>
          <a:ln w="22225">
            <a:solidFill>
              <a:srgbClr val="00206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>
            <a:extLst>
              <a:ext uri="{FF2B5EF4-FFF2-40B4-BE49-F238E27FC236}">
                <a16:creationId xmlns:a16="http://schemas.microsoft.com/office/drawing/2014/main" id="{BF224AF3-46FD-0EAE-E383-C7D8A3EDA753}"/>
              </a:ext>
            </a:extLst>
          </p:cNvPr>
          <p:cNvSpPr/>
          <p:nvPr/>
        </p:nvSpPr>
        <p:spPr>
          <a:xfrm>
            <a:off x="993276" y="498971"/>
            <a:ext cx="225469" cy="225469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70C0"/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55901A1A-3BCB-EC68-7D31-D0E76D83FEDE}"/>
              </a:ext>
            </a:extLst>
          </p:cNvPr>
          <p:cNvSpPr/>
          <p:nvPr/>
        </p:nvSpPr>
        <p:spPr>
          <a:xfrm>
            <a:off x="3722393" y="491439"/>
            <a:ext cx="225469" cy="225469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70C0"/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CCBB6270-F783-28EE-9525-AFAA03F0FE64}"/>
              </a:ext>
            </a:extLst>
          </p:cNvPr>
          <p:cNvSpPr/>
          <p:nvPr/>
        </p:nvSpPr>
        <p:spPr>
          <a:xfrm>
            <a:off x="6913976" y="498394"/>
            <a:ext cx="225469" cy="225469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70C0"/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5117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>
          <a:extLst>
            <a:ext uri="{FF2B5EF4-FFF2-40B4-BE49-F238E27FC236}">
              <a16:creationId xmlns:a16="http://schemas.microsoft.com/office/drawing/2014/main" id="{510A779A-FCBE-457D-D61A-00438C610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95">
            <a:extLst>
              <a:ext uri="{FF2B5EF4-FFF2-40B4-BE49-F238E27FC236}">
                <a16:creationId xmlns:a16="http://schemas.microsoft.com/office/drawing/2014/main" id="{27E6D525-16C7-5963-9BB4-B0D59C558A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2970" y="45646"/>
            <a:ext cx="6790609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 algn="just"/>
            <a:r>
              <a:rPr lang="ru-RU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Этап 1. Прототип (</a:t>
            </a:r>
            <a:r>
              <a:rPr lang="en-US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MVP)</a:t>
            </a:r>
            <a:r>
              <a:rPr lang="ru-RU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. Исходные данные</a:t>
            </a:r>
          </a:p>
        </p:txBody>
      </p:sp>
      <p:sp>
        <p:nvSpPr>
          <p:cNvPr id="13" name="Google Shape;397;p95">
            <a:extLst>
              <a:ext uri="{FF2B5EF4-FFF2-40B4-BE49-F238E27FC236}">
                <a16:creationId xmlns:a16="http://schemas.microsoft.com/office/drawing/2014/main" id="{B98F8CA5-4674-9A84-0DA5-87A77B484E14}"/>
              </a:ext>
            </a:extLst>
          </p:cNvPr>
          <p:cNvSpPr txBox="1">
            <a:spLocks/>
          </p:cNvSpPr>
          <p:nvPr/>
        </p:nvSpPr>
        <p:spPr>
          <a:xfrm>
            <a:off x="133147" y="592134"/>
            <a:ext cx="2725872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u="sng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1 уровень: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Ручное управление бурением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Ручное управление ходовой частью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Ведение журнала событий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Вывод аварийных сообщений на панель оператора</a:t>
            </a:r>
          </a:p>
          <a:p>
            <a:pPr marL="171450" indent="-171450">
              <a:buFontTx/>
              <a:buChar char="-"/>
            </a:pPr>
            <a:endParaRPr lang="ru-RU" sz="1200" b="0" dirty="0">
              <a:solidFill>
                <a:schemeClr val="tx1"/>
              </a:solidFill>
              <a:latin typeface="+mn-lt"/>
              <a:ea typeface="Montserrat"/>
              <a:cs typeface="Montserrat"/>
              <a:sym typeface="Montserrat"/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072C0811-366F-A048-5898-AA7E1B5AC934}"/>
              </a:ext>
            </a:extLst>
          </p:cNvPr>
          <p:cNvCxnSpPr>
            <a:cxnSpLocks/>
          </p:cNvCxnSpPr>
          <p:nvPr/>
        </p:nvCxnSpPr>
        <p:spPr>
          <a:xfrm>
            <a:off x="295040" y="522472"/>
            <a:ext cx="8553920" cy="0"/>
          </a:xfrm>
          <a:prstGeom prst="straightConnector1">
            <a:avLst/>
          </a:prstGeom>
          <a:ln w="22225">
            <a:solidFill>
              <a:srgbClr val="00206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397;p95">
            <a:extLst>
              <a:ext uri="{FF2B5EF4-FFF2-40B4-BE49-F238E27FC236}">
                <a16:creationId xmlns:a16="http://schemas.microsoft.com/office/drawing/2014/main" id="{47AB7B09-3791-9670-DAF6-824CADD28C7F}"/>
              </a:ext>
            </a:extLst>
          </p:cNvPr>
          <p:cNvSpPr txBox="1">
            <a:spLocks/>
          </p:cNvSpPr>
          <p:nvPr/>
        </p:nvSpPr>
        <p:spPr>
          <a:xfrm>
            <a:off x="133147" y="2202448"/>
            <a:ext cx="8604451" cy="369302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Принимаем, что 1-й данный уровень полностью реализован, дальнейшая разработка ведется исходя из этого</a:t>
            </a:r>
          </a:p>
        </p:txBody>
      </p:sp>
      <p:sp>
        <p:nvSpPr>
          <p:cNvPr id="15" name="Google Shape;397;p95">
            <a:extLst>
              <a:ext uri="{FF2B5EF4-FFF2-40B4-BE49-F238E27FC236}">
                <a16:creationId xmlns:a16="http://schemas.microsoft.com/office/drawing/2014/main" id="{E15B513F-FED5-8DEC-F5F1-ACE28E9E1B4A}"/>
              </a:ext>
            </a:extLst>
          </p:cNvPr>
          <p:cNvSpPr txBox="1">
            <a:spLocks/>
          </p:cNvSpPr>
          <p:nvPr/>
        </p:nvSpPr>
        <p:spPr>
          <a:xfrm>
            <a:off x="863183" y="4067060"/>
            <a:ext cx="2776116" cy="553968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b="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Сбор данных от существующих датчиков и ПЛК</a:t>
            </a:r>
          </a:p>
        </p:txBody>
      </p:sp>
      <p:sp>
        <p:nvSpPr>
          <p:cNvPr id="16" name="Google Shape;397;p95">
            <a:extLst>
              <a:ext uri="{FF2B5EF4-FFF2-40B4-BE49-F238E27FC236}">
                <a16:creationId xmlns:a16="http://schemas.microsoft.com/office/drawing/2014/main" id="{710D57BF-B4EC-35E2-30E4-A893F865985B}"/>
              </a:ext>
            </a:extLst>
          </p:cNvPr>
          <p:cNvSpPr txBox="1">
            <a:spLocks/>
          </p:cNvSpPr>
          <p:nvPr/>
        </p:nvSpPr>
        <p:spPr>
          <a:xfrm>
            <a:off x="4828676" y="4069618"/>
            <a:ext cx="3361383" cy="73863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b="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Установка необходимых датчиков (расход, температура, давление, энкодеры, инклинометр, концевые выключатели и т.п)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19922C5D-051B-3D22-D318-92296594073D}"/>
              </a:ext>
            </a:extLst>
          </p:cNvPr>
          <p:cNvSpPr/>
          <p:nvPr/>
        </p:nvSpPr>
        <p:spPr>
          <a:xfrm>
            <a:off x="1278020" y="3085400"/>
            <a:ext cx="1946442" cy="470569"/>
          </a:xfrm>
          <a:prstGeom prst="ellipse">
            <a:avLst/>
          </a:prstGeom>
          <a:ln w="12700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Обязательно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DA5B5903-C72F-9F1C-2A77-6E1AC84347A3}"/>
              </a:ext>
            </a:extLst>
          </p:cNvPr>
          <p:cNvSpPr/>
          <p:nvPr/>
        </p:nvSpPr>
        <p:spPr>
          <a:xfrm>
            <a:off x="5005139" y="2882232"/>
            <a:ext cx="2887576" cy="802105"/>
          </a:xfrm>
          <a:prstGeom prst="ellipse">
            <a:avLst/>
          </a:prstGeom>
          <a:ln w="127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Рекомендации изготовителю в ходе работ по уровню 2-4</a:t>
            </a:r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AD275CDE-9E42-1B17-3E38-8C00E291ADDC}"/>
              </a:ext>
            </a:extLst>
          </p:cNvPr>
          <p:cNvCxnSpPr>
            <a:cxnSpLocks/>
          </p:cNvCxnSpPr>
          <p:nvPr/>
        </p:nvCxnSpPr>
        <p:spPr>
          <a:xfrm>
            <a:off x="2261936" y="2574953"/>
            <a:ext cx="0" cy="510447"/>
          </a:xfrm>
          <a:prstGeom prst="straightConnector1">
            <a:avLst/>
          </a:prstGeom>
          <a:ln w="12700">
            <a:solidFill>
              <a:srgbClr val="00206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8F9317E4-69B4-17B7-FEA4-093D37EB6714}"/>
              </a:ext>
            </a:extLst>
          </p:cNvPr>
          <p:cNvCxnSpPr>
            <a:cxnSpLocks/>
          </p:cNvCxnSpPr>
          <p:nvPr/>
        </p:nvCxnSpPr>
        <p:spPr>
          <a:xfrm>
            <a:off x="2237874" y="3556613"/>
            <a:ext cx="0" cy="510447"/>
          </a:xfrm>
          <a:prstGeom prst="straightConnector1">
            <a:avLst/>
          </a:prstGeom>
          <a:ln w="12700">
            <a:solidFill>
              <a:srgbClr val="00206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46FD17D3-8402-FE06-FB43-1207E5E8327C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6446254" y="2571750"/>
            <a:ext cx="2673" cy="310482"/>
          </a:xfrm>
          <a:prstGeom prst="straightConnector1">
            <a:avLst/>
          </a:prstGeom>
          <a:ln w="12700">
            <a:solidFill>
              <a:srgbClr val="00206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1D661562-37D5-2577-0A20-F338BBCE60C1}"/>
              </a:ext>
            </a:extLst>
          </p:cNvPr>
          <p:cNvCxnSpPr>
            <a:cxnSpLocks/>
            <a:stCxn id="19" idx="4"/>
          </p:cNvCxnSpPr>
          <p:nvPr/>
        </p:nvCxnSpPr>
        <p:spPr>
          <a:xfrm flipH="1">
            <a:off x="6446254" y="3684337"/>
            <a:ext cx="2673" cy="382723"/>
          </a:xfrm>
          <a:prstGeom prst="straightConnector1">
            <a:avLst/>
          </a:prstGeom>
          <a:ln w="12700">
            <a:solidFill>
              <a:srgbClr val="00206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0758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>
          <a:extLst>
            <a:ext uri="{FF2B5EF4-FFF2-40B4-BE49-F238E27FC236}">
              <a16:creationId xmlns:a16="http://schemas.microsoft.com/office/drawing/2014/main" id="{D9D91C93-B164-C4DA-E408-E4E528EBF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95">
            <a:extLst>
              <a:ext uri="{FF2B5EF4-FFF2-40B4-BE49-F238E27FC236}">
                <a16:creationId xmlns:a16="http://schemas.microsoft.com/office/drawing/2014/main" id="{BF918C89-6DD0-DEA5-20C8-9DFF6D8912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2970" y="45646"/>
            <a:ext cx="7569877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 algn="just"/>
            <a:r>
              <a:rPr lang="ru-RU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Этап 1. Прототип (</a:t>
            </a:r>
            <a:r>
              <a:rPr lang="en-US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MVP)</a:t>
            </a:r>
            <a:r>
              <a:rPr lang="ru-RU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. Уровень 2. Программа работ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54CDADA9-F873-FC8B-3ED1-162F16D76C5B}"/>
              </a:ext>
            </a:extLst>
          </p:cNvPr>
          <p:cNvCxnSpPr>
            <a:cxnSpLocks/>
          </p:cNvCxnSpPr>
          <p:nvPr/>
        </p:nvCxnSpPr>
        <p:spPr>
          <a:xfrm>
            <a:off x="295040" y="522472"/>
            <a:ext cx="8553920" cy="0"/>
          </a:xfrm>
          <a:prstGeom prst="straightConnector1">
            <a:avLst/>
          </a:prstGeom>
          <a:ln w="22225">
            <a:solidFill>
              <a:srgbClr val="00206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5193CA6-F5FB-D403-AAF4-37B173768123}"/>
              </a:ext>
            </a:extLst>
          </p:cNvPr>
          <p:cNvSpPr/>
          <p:nvPr/>
        </p:nvSpPr>
        <p:spPr>
          <a:xfrm>
            <a:off x="2918806" y="662872"/>
            <a:ext cx="2482615" cy="1946411"/>
          </a:xfrm>
          <a:prstGeom prst="rect">
            <a:avLst/>
          </a:prstGeom>
          <a:ln w="12700">
            <a:solidFill>
              <a:srgbClr val="0020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ru-RU" sz="1200" u="sng" dirty="0">
                <a:solidFill>
                  <a:schemeClr val="tx1"/>
                </a:solidFill>
                <a:latin typeface="+mj-lt"/>
                <a:ea typeface="Montserrat"/>
                <a:cs typeface="Montserrat"/>
                <a:sym typeface="Montserrat"/>
              </a:rPr>
              <a:t>Шаг 1. Анализ и тестирование существующей автоматики машины: 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/>
                </a:solidFill>
                <a:latin typeface="+mj-lt"/>
                <a:ea typeface="Montserrat"/>
                <a:cs typeface="Montserrat"/>
                <a:sym typeface="Montserrat"/>
              </a:rPr>
              <a:t>локальные контроллеры, модули, устройства, датчики и т.п.;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/>
                </a:solidFill>
                <a:latin typeface="+mj-lt"/>
                <a:ea typeface="Montserrat"/>
                <a:cs typeface="Montserrat"/>
                <a:sym typeface="Montserrat"/>
              </a:rPr>
              <a:t>протоколы обмена;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/>
                </a:solidFill>
                <a:latin typeface="+mj-lt"/>
                <a:ea typeface="Montserrat"/>
                <a:cs typeface="Montserrat"/>
                <a:sym typeface="Montserrat"/>
              </a:rPr>
              <a:t>доступные сетевые данные;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/>
                </a:solidFill>
                <a:latin typeface="+mj-lt"/>
                <a:ea typeface="Montserrat"/>
                <a:cs typeface="Montserrat"/>
                <a:sym typeface="Montserrat"/>
              </a:rPr>
              <a:t>способы и среда обмена;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/>
                </a:solidFill>
                <a:latin typeface="+mj-lt"/>
                <a:ea typeface="Montserrat"/>
                <a:cs typeface="Montserrat"/>
                <a:sym typeface="Montserrat"/>
              </a:rPr>
              <a:t>доступность каналов связи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5EC8D93-D89C-170C-8DCB-9C7434E01678}"/>
              </a:ext>
            </a:extLst>
          </p:cNvPr>
          <p:cNvSpPr/>
          <p:nvPr/>
        </p:nvSpPr>
        <p:spPr>
          <a:xfrm>
            <a:off x="5733189" y="662871"/>
            <a:ext cx="3029923" cy="1946411"/>
          </a:xfrm>
          <a:prstGeom prst="rect">
            <a:avLst/>
          </a:prstGeom>
          <a:ln w="12700">
            <a:solidFill>
              <a:srgbClr val="0020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ru-RU" sz="1200" u="sng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Шаг 2. Разработка архитектуры: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ПЛК машины (существующий или новый);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Среда передачи данных (</a:t>
            </a:r>
            <a:r>
              <a:rPr lang="en-US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Wi</a:t>
            </a:r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-</a:t>
            </a:r>
            <a:r>
              <a:rPr lang="en-US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Fi</a:t>
            </a:r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, </a:t>
            </a:r>
            <a:r>
              <a:rPr lang="en-US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GPRS</a:t>
            </a:r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, радиосвязь и т.п.);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Шлюз, сервер сбора данных;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ПО сервера сбора данных: база данных, таблицы, визуализация, пользовательские интерфейсы;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Рекомендации по доработке машины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03F2DA4-D67E-779E-CDF7-AFEEA51C0108}"/>
              </a:ext>
            </a:extLst>
          </p:cNvPr>
          <p:cNvCxnSpPr>
            <a:cxnSpLocks/>
          </p:cNvCxnSpPr>
          <p:nvPr/>
        </p:nvCxnSpPr>
        <p:spPr>
          <a:xfrm>
            <a:off x="5399861" y="1617530"/>
            <a:ext cx="333328" cy="0"/>
          </a:xfrm>
          <a:prstGeom prst="straightConnector1">
            <a:avLst/>
          </a:prstGeom>
          <a:ln w="12700">
            <a:solidFill>
              <a:srgbClr val="00206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B5FBAAD-E6FB-F583-FA47-2287F8726B8C}"/>
              </a:ext>
            </a:extLst>
          </p:cNvPr>
          <p:cNvSpPr/>
          <p:nvPr/>
        </p:nvSpPr>
        <p:spPr>
          <a:xfrm>
            <a:off x="385363" y="2749681"/>
            <a:ext cx="2662793" cy="2270754"/>
          </a:xfrm>
          <a:prstGeom prst="rect">
            <a:avLst/>
          </a:prstGeom>
          <a:ln w="12700">
            <a:solidFill>
              <a:srgbClr val="0020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ru-RU" sz="1200" u="sng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Шаг 3. Создание программного и аппаратного продукта: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Приобретаются программные продукты и лицензии;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Согласно принятой архитектуры приобретаются аппаратные средства;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Разрабатывается, конфигурируется, тестируется ПО сервера, базы данных, операторского интерфейса</a:t>
            </a: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AA438591-F721-DC1D-3A07-C746CADAE138}"/>
              </a:ext>
            </a:extLst>
          </p:cNvPr>
          <p:cNvCxnSpPr>
            <a:cxnSpLocks/>
          </p:cNvCxnSpPr>
          <p:nvPr/>
        </p:nvCxnSpPr>
        <p:spPr>
          <a:xfrm>
            <a:off x="49747" y="3885058"/>
            <a:ext cx="333328" cy="0"/>
          </a:xfrm>
          <a:prstGeom prst="straightConnector1">
            <a:avLst/>
          </a:prstGeom>
          <a:ln w="12700">
            <a:solidFill>
              <a:srgbClr val="00206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02D1E9D-77A3-53B6-BF49-714CD7FEE52C}"/>
              </a:ext>
            </a:extLst>
          </p:cNvPr>
          <p:cNvSpPr/>
          <p:nvPr/>
        </p:nvSpPr>
        <p:spPr>
          <a:xfrm>
            <a:off x="3381484" y="2749681"/>
            <a:ext cx="2662793" cy="2270754"/>
          </a:xfrm>
          <a:prstGeom prst="rect">
            <a:avLst/>
          </a:prstGeom>
          <a:ln w="12700">
            <a:solidFill>
              <a:srgbClr val="0020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ru-RU" sz="1200" u="sng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Шаг 4. Стендовое макетирование разработанного продукта: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Комплексная лабораторная наладка работы ПО с контроллером машины;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Наладка функций, протоколов, интерфейсов, баз данных;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Выявление узлов требующих корректировок, изменения, доработок</a:t>
            </a: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11063AC8-BB6A-2C64-CBA1-30BB87195C19}"/>
              </a:ext>
            </a:extLst>
          </p:cNvPr>
          <p:cNvCxnSpPr>
            <a:cxnSpLocks/>
          </p:cNvCxnSpPr>
          <p:nvPr/>
        </p:nvCxnSpPr>
        <p:spPr>
          <a:xfrm>
            <a:off x="3052821" y="3885058"/>
            <a:ext cx="333328" cy="0"/>
          </a:xfrm>
          <a:prstGeom prst="straightConnector1">
            <a:avLst/>
          </a:prstGeom>
          <a:ln w="12700">
            <a:solidFill>
              <a:srgbClr val="00206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75147FC-2333-D4D7-49FB-BD64C0B4F8CB}"/>
              </a:ext>
            </a:extLst>
          </p:cNvPr>
          <p:cNvSpPr/>
          <p:nvPr/>
        </p:nvSpPr>
        <p:spPr>
          <a:xfrm>
            <a:off x="6377605" y="2749681"/>
            <a:ext cx="2662793" cy="2270754"/>
          </a:xfrm>
          <a:prstGeom prst="rect">
            <a:avLst/>
          </a:prstGeom>
          <a:ln w="12700">
            <a:solidFill>
              <a:srgbClr val="0020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ru-RU" sz="1200" u="sng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Шаг 5. Опытно-промышленная эксплуатация: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Перенос отлаженного решения на реальную установку;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Проверка функционирования оборудования, каналов связи в т.ч. качества и скорости;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Наладка с учетом реальных условий эксплуатации;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Наработка статистики, замечаний, уточнение требований к функциям</a:t>
            </a:r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80903740-1E2A-A3DF-7AC7-81284F7BB978}"/>
              </a:ext>
            </a:extLst>
          </p:cNvPr>
          <p:cNvCxnSpPr>
            <a:cxnSpLocks/>
          </p:cNvCxnSpPr>
          <p:nvPr/>
        </p:nvCxnSpPr>
        <p:spPr>
          <a:xfrm>
            <a:off x="6044277" y="3885058"/>
            <a:ext cx="333328" cy="0"/>
          </a:xfrm>
          <a:prstGeom prst="straightConnector1">
            <a:avLst/>
          </a:prstGeom>
          <a:ln w="12700">
            <a:solidFill>
              <a:srgbClr val="00206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F5831E70-3B5D-8188-0DBF-4B75C90E60D8}"/>
              </a:ext>
            </a:extLst>
          </p:cNvPr>
          <p:cNvCxnSpPr>
            <a:cxnSpLocks/>
          </p:cNvCxnSpPr>
          <p:nvPr/>
        </p:nvCxnSpPr>
        <p:spPr>
          <a:xfrm>
            <a:off x="8763112" y="1646818"/>
            <a:ext cx="333328" cy="0"/>
          </a:xfrm>
          <a:prstGeom prst="straightConnector1">
            <a:avLst/>
          </a:prstGeom>
          <a:ln w="12700">
            <a:solidFill>
              <a:srgbClr val="00206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Google Shape;397;p95">
            <a:extLst>
              <a:ext uri="{FF2B5EF4-FFF2-40B4-BE49-F238E27FC236}">
                <a16:creationId xmlns:a16="http://schemas.microsoft.com/office/drawing/2014/main" id="{3554C95C-03F3-9836-02E2-7A955C198338}"/>
              </a:ext>
            </a:extLst>
          </p:cNvPr>
          <p:cNvSpPr txBox="1">
            <a:spLocks/>
          </p:cNvSpPr>
          <p:nvPr/>
        </p:nvSpPr>
        <p:spPr>
          <a:xfrm>
            <a:off x="129420" y="538058"/>
            <a:ext cx="2725872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u="sng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2 уровень: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Формирование отчетов о работе установки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Анализ статистических и текущих данных о работе установки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Вывод ретроспективных данных состояния установки диспетчеру</a:t>
            </a:r>
          </a:p>
          <a:p>
            <a:pPr marL="171450" indent="-171450">
              <a:buFontTx/>
              <a:buChar char="-"/>
            </a:pPr>
            <a:r>
              <a:rPr lang="ru-RU" sz="1200" b="0" strike="sngStrike" dirty="0">
                <a:solidFill>
                  <a:srgbClr val="FFC000"/>
                </a:solidFill>
                <a:latin typeface="+mn-lt"/>
                <a:ea typeface="Montserrat"/>
                <a:cs typeface="Montserrat"/>
                <a:sym typeface="Montserrat"/>
              </a:rPr>
              <a:t>Возможность интеграции в системы других производителей</a:t>
            </a:r>
          </a:p>
        </p:txBody>
      </p:sp>
    </p:spTree>
    <p:extLst>
      <p:ext uri="{BB962C8B-B14F-4D97-AF65-F5344CB8AC3E}">
        <p14:creationId xmlns:p14="http://schemas.microsoft.com/office/powerpoint/2010/main" val="3531617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>
          <a:extLst>
            <a:ext uri="{FF2B5EF4-FFF2-40B4-BE49-F238E27FC236}">
              <a16:creationId xmlns:a16="http://schemas.microsoft.com/office/drawing/2014/main" id="{66BC264B-B4AC-CE5F-4AC5-50A9C0CB8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95">
            <a:extLst>
              <a:ext uri="{FF2B5EF4-FFF2-40B4-BE49-F238E27FC236}">
                <a16:creationId xmlns:a16="http://schemas.microsoft.com/office/drawing/2014/main" id="{CC822C4F-5D9C-8610-CC3B-332E7AEB33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2970" y="45646"/>
            <a:ext cx="6790609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 algn="just"/>
            <a:r>
              <a:rPr lang="ru-RU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Этап 1. Прототип (</a:t>
            </a:r>
            <a:r>
              <a:rPr lang="en-US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MVP)</a:t>
            </a:r>
            <a:r>
              <a:rPr lang="ru-RU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. Структура 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E7D60FA2-31F8-C9CF-CEFA-AE98E06440A5}"/>
              </a:ext>
            </a:extLst>
          </p:cNvPr>
          <p:cNvCxnSpPr>
            <a:cxnSpLocks/>
          </p:cNvCxnSpPr>
          <p:nvPr/>
        </p:nvCxnSpPr>
        <p:spPr>
          <a:xfrm>
            <a:off x="295040" y="505696"/>
            <a:ext cx="8553920" cy="0"/>
          </a:xfrm>
          <a:prstGeom prst="straightConnector1">
            <a:avLst/>
          </a:prstGeom>
          <a:ln w="22225">
            <a:solidFill>
              <a:srgbClr val="00206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EF6645B-B085-2600-58CE-D539CD1D2572}"/>
              </a:ext>
            </a:extLst>
          </p:cNvPr>
          <p:cNvCxnSpPr/>
          <p:nvPr/>
        </p:nvCxnSpPr>
        <p:spPr>
          <a:xfrm>
            <a:off x="3151889" y="1016899"/>
            <a:ext cx="0" cy="35314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FD5AEA7F-E478-ADE9-D6D2-C5989F5A4249}"/>
              </a:ext>
            </a:extLst>
          </p:cNvPr>
          <p:cNvCxnSpPr>
            <a:cxnSpLocks/>
          </p:cNvCxnSpPr>
          <p:nvPr/>
        </p:nvCxnSpPr>
        <p:spPr>
          <a:xfrm>
            <a:off x="6291479" y="962846"/>
            <a:ext cx="0" cy="35314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397;p95">
            <a:extLst>
              <a:ext uri="{FF2B5EF4-FFF2-40B4-BE49-F238E27FC236}">
                <a16:creationId xmlns:a16="http://schemas.microsoft.com/office/drawing/2014/main" id="{CFD36AA9-CA87-1C03-EEC4-4244A255B43F}"/>
              </a:ext>
            </a:extLst>
          </p:cNvPr>
          <p:cNvSpPr txBox="1">
            <a:spLocks/>
          </p:cNvSpPr>
          <p:nvPr/>
        </p:nvSpPr>
        <p:spPr>
          <a:xfrm>
            <a:off x="295040" y="840122"/>
            <a:ext cx="2586234" cy="36930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Горная выработка</a:t>
            </a:r>
          </a:p>
        </p:txBody>
      </p:sp>
      <p:sp>
        <p:nvSpPr>
          <p:cNvPr id="13" name="Google Shape;397;p95">
            <a:extLst>
              <a:ext uri="{FF2B5EF4-FFF2-40B4-BE49-F238E27FC236}">
                <a16:creationId xmlns:a16="http://schemas.microsoft.com/office/drawing/2014/main" id="{DACA7903-2994-B611-0964-2AF468CAFF5F}"/>
              </a:ext>
            </a:extLst>
          </p:cNvPr>
          <p:cNvSpPr txBox="1">
            <a:spLocks/>
          </p:cNvSpPr>
          <p:nvPr/>
        </p:nvSpPr>
        <p:spPr>
          <a:xfrm>
            <a:off x="3445154" y="832248"/>
            <a:ext cx="2586234" cy="36930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Поверхность</a:t>
            </a:r>
          </a:p>
        </p:txBody>
      </p:sp>
      <p:sp>
        <p:nvSpPr>
          <p:cNvPr id="14" name="Google Shape;397;p95">
            <a:extLst>
              <a:ext uri="{FF2B5EF4-FFF2-40B4-BE49-F238E27FC236}">
                <a16:creationId xmlns:a16="http://schemas.microsoft.com/office/drawing/2014/main" id="{8A2350D8-6D2A-03F9-9D6B-65AF911E9C1A}"/>
              </a:ext>
            </a:extLst>
          </p:cNvPr>
          <p:cNvSpPr txBox="1">
            <a:spLocks/>
          </p:cNvSpPr>
          <p:nvPr/>
        </p:nvSpPr>
        <p:spPr>
          <a:xfrm>
            <a:off x="6154796" y="832248"/>
            <a:ext cx="2586234" cy="36930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Диспетчер</a:t>
            </a:r>
          </a:p>
        </p:txBody>
      </p:sp>
      <p:sp>
        <p:nvSpPr>
          <p:cNvPr id="16" name="Google Shape;397;p95">
            <a:extLst>
              <a:ext uri="{FF2B5EF4-FFF2-40B4-BE49-F238E27FC236}">
                <a16:creationId xmlns:a16="http://schemas.microsoft.com/office/drawing/2014/main" id="{D336B1BA-419C-DC24-95F3-11416A9238D2}"/>
              </a:ext>
            </a:extLst>
          </p:cNvPr>
          <p:cNvSpPr txBox="1">
            <a:spLocks/>
          </p:cNvSpPr>
          <p:nvPr/>
        </p:nvSpPr>
        <p:spPr>
          <a:xfrm>
            <a:off x="75885" y="1350867"/>
            <a:ext cx="2586234" cy="36930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b="0" u="sng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Машина</a:t>
            </a:r>
          </a:p>
        </p:txBody>
      </p:sp>
      <p:sp>
        <p:nvSpPr>
          <p:cNvPr id="18" name="Google Shape;397;p95">
            <a:extLst>
              <a:ext uri="{FF2B5EF4-FFF2-40B4-BE49-F238E27FC236}">
                <a16:creationId xmlns:a16="http://schemas.microsoft.com/office/drawing/2014/main" id="{B8CC6A30-69B2-2272-5907-B77925AE20A2}"/>
              </a:ext>
            </a:extLst>
          </p:cNvPr>
          <p:cNvSpPr txBox="1">
            <a:spLocks/>
          </p:cNvSpPr>
          <p:nvPr/>
        </p:nvSpPr>
        <p:spPr>
          <a:xfrm>
            <a:off x="111788" y="3120756"/>
            <a:ext cx="2586234" cy="36930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b="0" u="sng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Оператор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DAED0F7B-391B-0660-6E59-6638ABBB7520}"/>
              </a:ext>
            </a:extLst>
          </p:cNvPr>
          <p:cNvCxnSpPr>
            <a:cxnSpLocks/>
          </p:cNvCxnSpPr>
          <p:nvPr/>
        </p:nvCxnSpPr>
        <p:spPr>
          <a:xfrm flipH="1">
            <a:off x="402970" y="1201550"/>
            <a:ext cx="81824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497443B-BEE1-C859-A706-DF75B60A4D60}"/>
              </a:ext>
            </a:extLst>
          </p:cNvPr>
          <p:cNvSpPr/>
          <p:nvPr/>
        </p:nvSpPr>
        <p:spPr>
          <a:xfrm>
            <a:off x="4106999" y="1971214"/>
            <a:ext cx="1262543" cy="2465859"/>
          </a:xfrm>
          <a:prstGeom prst="rect">
            <a:avLst/>
          </a:prstGeom>
          <a:ln w="25400"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Сервер 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(база данных, интерфейс оператора, шлюз, конвертер данных и т.п.)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2B20FCD6-3495-29DD-0F5B-E0E7E4ADF9ED}"/>
              </a:ext>
            </a:extLst>
          </p:cNvPr>
          <p:cNvSpPr/>
          <p:nvPr/>
        </p:nvSpPr>
        <p:spPr>
          <a:xfrm>
            <a:off x="650152" y="1720169"/>
            <a:ext cx="1500354" cy="394775"/>
          </a:xfrm>
          <a:prstGeom prst="rect">
            <a:avLst/>
          </a:prstGeom>
          <a:ln w="25400">
            <a:solidFill>
              <a:schemeClr val="accent6">
                <a:lumMod val="2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Панель оператора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CB94A60-DF2B-F150-C489-DEABE578F1F0}"/>
              </a:ext>
            </a:extLst>
          </p:cNvPr>
          <p:cNvSpPr/>
          <p:nvPr/>
        </p:nvSpPr>
        <p:spPr>
          <a:xfrm>
            <a:off x="484450" y="2110885"/>
            <a:ext cx="1840912" cy="462120"/>
          </a:xfrm>
          <a:prstGeom prst="rect">
            <a:avLst/>
          </a:prstGeom>
          <a:ln w="25400">
            <a:solidFill>
              <a:schemeClr val="accent6">
                <a:lumMod val="2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Программируемый контроллер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952843D1-4F06-F6B3-5232-F870FFF04792}"/>
              </a:ext>
            </a:extLst>
          </p:cNvPr>
          <p:cNvSpPr/>
          <p:nvPr/>
        </p:nvSpPr>
        <p:spPr>
          <a:xfrm>
            <a:off x="266705" y="2573005"/>
            <a:ext cx="2261497" cy="462120"/>
          </a:xfrm>
          <a:prstGeom prst="rect">
            <a:avLst/>
          </a:prstGeom>
          <a:ln w="25400">
            <a:solidFill>
              <a:schemeClr val="accent6">
                <a:lumMod val="2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Датчики и исполнительные механизмы</a:t>
            </a:r>
          </a:p>
        </p:txBody>
      </p:sp>
      <p:sp>
        <p:nvSpPr>
          <p:cNvPr id="384" name="Прямоугольник 383">
            <a:extLst>
              <a:ext uri="{FF2B5EF4-FFF2-40B4-BE49-F238E27FC236}">
                <a16:creationId xmlns:a16="http://schemas.microsoft.com/office/drawing/2014/main" id="{5298653F-C6A8-C855-788B-E8BB904CD985}"/>
              </a:ext>
            </a:extLst>
          </p:cNvPr>
          <p:cNvSpPr/>
          <p:nvPr/>
        </p:nvSpPr>
        <p:spPr>
          <a:xfrm>
            <a:off x="773634" y="3508893"/>
            <a:ext cx="1262543" cy="1053391"/>
          </a:xfrm>
          <a:prstGeom prst="rect">
            <a:avLst/>
          </a:prstGeom>
          <a:ln w="254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Клиентский модуль (планшет): паспорт бурения</a:t>
            </a:r>
          </a:p>
        </p:txBody>
      </p:sp>
      <p:sp>
        <p:nvSpPr>
          <p:cNvPr id="385" name="Прямоугольник 384">
            <a:extLst>
              <a:ext uri="{FF2B5EF4-FFF2-40B4-BE49-F238E27FC236}">
                <a16:creationId xmlns:a16="http://schemas.microsoft.com/office/drawing/2014/main" id="{04495DFB-D461-0848-2E1D-516AF82DF86A}"/>
              </a:ext>
            </a:extLst>
          </p:cNvPr>
          <p:cNvSpPr/>
          <p:nvPr/>
        </p:nvSpPr>
        <p:spPr>
          <a:xfrm>
            <a:off x="7055166" y="2045054"/>
            <a:ext cx="1262543" cy="1053391"/>
          </a:xfrm>
          <a:prstGeom prst="rect">
            <a:avLst/>
          </a:prstGeom>
          <a:ln w="25400" cmpd="sng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120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Клиентский модуль (ПК): состояние буровой установки</a:t>
            </a:r>
          </a:p>
        </p:txBody>
      </p:sp>
      <p:cxnSp>
        <p:nvCxnSpPr>
          <p:cNvPr id="386" name="Прямая со стрелкой 385">
            <a:extLst>
              <a:ext uri="{FF2B5EF4-FFF2-40B4-BE49-F238E27FC236}">
                <a16:creationId xmlns:a16="http://schemas.microsoft.com/office/drawing/2014/main" id="{6FF15B54-7562-58B2-20F2-4C4BAB6FBE6C}"/>
              </a:ext>
            </a:extLst>
          </p:cNvPr>
          <p:cNvCxnSpPr>
            <a:cxnSpLocks/>
          </p:cNvCxnSpPr>
          <p:nvPr/>
        </p:nvCxnSpPr>
        <p:spPr>
          <a:xfrm>
            <a:off x="2316753" y="2280599"/>
            <a:ext cx="1790246" cy="0"/>
          </a:xfrm>
          <a:prstGeom prst="straightConnector1">
            <a:avLst/>
          </a:prstGeom>
          <a:ln w="22225">
            <a:solidFill>
              <a:srgbClr val="00206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" name="Прямая со стрелкой 388">
            <a:extLst>
              <a:ext uri="{FF2B5EF4-FFF2-40B4-BE49-F238E27FC236}">
                <a16:creationId xmlns:a16="http://schemas.microsoft.com/office/drawing/2014/main" id="{0FBB20AB-4617-E582-4B18-94A0C6109F23}"/>
              </a:ext>
            </a:extLst>
          </p:cNvPr>
          <p:cNvCxnSpPr>
            <a:cxnSpLocks/>
          </p:cNvCxnSpPr>
          <p:nvPr/>
        </p:nvCxnSpPr>
        <p:spPr>
          <a:xfrm>
            <a:off x="5369542" y="2571750"/>
            <a:ext cx="1685624" cy="0"/>
          </a:xfrm>
          <a:prstGeom prst="straightConnector1">
            <a:avLst/>
          </a:prstGeom>
          <a:ln w="22225">
            <a:solidFill>
              <a:srgbClr val="00206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Прямая со стрелкой 390">
            <a:extLst>
              <a:ext uri="{FF2B5EF4-FFF2-40B4-BE49-F238E27FC236}">
                <a16:creationId xmlns:a16="http://schemas.microsoft.com/office/drawing/2014/main" id="{59BB092E-1952-3452-0A59-79D0377A2F26}"/>
              </a:ext>
            </a:extLst>
          </p:cNvPr>
          <p:cNvCxnSpPr>
            <a:cxnSpLocks/>
          </p:cNvCxnSpPr>
          <p:nvPr/>
        </p:nvCxnSpPr>
        <p:spPr>
          <a:xfrm flipH="1">
            <a:off x="2036817" y="4137187"/>
            <a:ext cx="2070182" cy="0"/>
          </a:xfrm>
          <a:prstGeom prst="straightConnector1">
            <a:avLst/>
          </a:prstGeom>
          <a:ln w="22225">
            <a:solidFill>
              <a:srgbClr val="00206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4" name="Овал 393">
            <a:extLst>
              <a:ext uri="{FF2B5EF4-FFF2-40B4-BE49-F238E27FC236}">
                <a16:creationId xmlns:a16="http://schemas.microsoft.com/office/drawing/2014/main" id="{E0CDDD07-D892-5FDA-0A40-65E3E00F8926}"/>
              </a:ext>
            </a:extLst>
          </p:cNvPr>
          <p:cNvSpPr/>
          <p:nvPr/>
        </p:nvSpPr>
        <p:spPr>
          <a:xfrm>
            <a:off x="2976083" y="2164430"/>
            <a:ext cx="364861" cy="2272643"/>
          </a:xfrm>
          <a:prstGeom prst="ellipse">
            <a:avLst/>
          </a:prstGeom>
          <a:noFill/>
          <a:ln w="12700"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5" name="Google Shape;397;p95">
            <a:extLst>
              <a:ext uri="{FF2B5EF4-FFF2-40B4-BE49-F238E27FC236}">
                <a16:creationId xmlns:a16="http://schemas.microsoft.com/office/drawing/2014/main" id="{9F34352E-D7F3-5DB9-4B05-26B7FBBBAE4E}"/>
              </a:ext>
            </a:extLst>
          </p:cNvPr>
          <p:cNvSpPr txBox="1">
            <a:spLocks/>
          </p:cNvSpPr>
          <p:nvPr/>
        </p:nvSpPr>
        <p:spPr>
          <a:xfrm>
            <a:off x="2976083" y="4580831"/>
            <a:ext cx="3484323" cy="36930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Канал связи (</a:t>
            </a:r>
            <a:r>
              <a:rPr lang="en-US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Wi-Fi, GPRS, Radio</a:t>
            </a: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,</a:t>
            </a:r>
            <a:r>
              <a:rPr lang="en-US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 Fiber Optic)</a:t>
            </a:r>
            <a:endParaRPr lang="ru-RU" sz="1200" b="0" dirty="0">
              <a:solidFill>
                <a:schemeClr val="tx1"/>
              </a:solidFill>
              <a:latin typeface="+mn-lt"/>
              <a:ea typeface="Montserrat"/>
              <a:cs typeface="Montserrat"/>
              <a:sym typeface="Montserrat"/>
            </a:endParaRPr>
          </a:p>
        </p:txBody>
      </p:sp>
      <p:cxnSp>
        <p:nvCxnSpPr>
          <p:cNvPr id="396" name="Прямая со стрелкой 395">
            <a:extLst>
              <a:ext uri="{FF2B5EF4-FFF2-40B4-BE49-F238E27FC236}">
                <a16:creationId xmlns:a16="http://schemas.microsoft.com/office/drawing/2014/main" id="{5B6033CC-1CE3-FF01-2D17-D4EF4E593546}"/>
              </a:ext>
            </a:extLst>
          </p:cNvPr>
          <p:cNvCxnSpPr>
            <a:cxnSpLocks/>
          </p:cNvCxnSpPr>
          <p:nvPr/>
        </p:nvCxnSpPr>
        <p:spPr>
          <a:xfrm flipH="1" flipV="1">
            <a:off x="3238570" y="4320457"/>
            <a:ext cx="272194" cy="339535"/>
          </a:xfrm>
          <a:prstGeom prst="straightConnector1">
            <a:avLst/>
          </a:prstGeom>
          <a:ln w="12700">
            <a:solidFill>
              <a:srgbClr val="00206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5" name="Прямая со стрелкой 404">
            <a:extLst>
              <a:ext uri="{FF2B5EF4-FFF2-40B4-BE49-F238E27FC236}">
                <a16:creationId xmlns:a16="http://schemas.microsoft.com/office/drawing/2014/main" id="{04B12F58-989E-7DCB-0D2F-D9AC9C836FF5}"/>
              </a:ext>
            </a:extLst>
          </p:cNvPr>
          <p:cNvCxnSpPr>
            <a:cxnSpLocks/>
          </p:cNvCxnSpPr>
          <p:nvPr/>
        </p:nvCxnSpPr>
        <p:spPr>
          <a:xfrm>
            <a:off x="2698022" y="2460634"/>
            <a:ext cx="0" cy="1432250"/>
          </a:xfrm>
          <a:prstGeom prst="straightConnector1">
            <a:avLst/>
          </a:prstGeom>
          <a:ln w="22225">
            <a:solidFill>
              <a:srgbClr val="00206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7" name="Прямая со стрелкой 406">
            <a:extLst>
              <a:ext uri="{FF2B5EF4-FFF2-40B4-BE49-F238E27FC236}">
                <a16:creationId xmlns:a16="http://schemas.microsoft.com/office/drawing/2014/main" id="{993DE8D5-E898-E92C-F0C2-136ED967B178}"/>
              </a:ext>
            </a:extLst>
          </p:cNvPr>
          <p:cNvCxnSpPr>
            <a:cxnSpLocks/>
          </p:cNvCxnSpPr>
          <p:nvPr/>
        </p:nvCxnSpPr>
        <p:spPr>
          <a:xfrm>
            <a:off x="2316753" y="2460634"/>
            <a:ext cx="381269" cy="0"/>
          </a:xfrm>
          <a:prstGeom prst="straightConnector1">
            <a:avLst/>
          </a:prstGeom>
          <a:ln w="22225">
            <a:solidFill>
              <a:srgbClr val="00206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" name="Прямая со стрелкой 409">
            <a:extLst>
              <a:ext uri="{FF2B5EF4-FFF2-40B4-BE49-F238E27FC236}">
                <a16:creationId xmlns:a16="http://schemas.microsoft.com/office/drawing/2014/main" id="{0572267D-D60F-BFB0-9C56-5FEE1CA758F2}"/>
              </a:ext>
            </a:extLst>
          </p:cNvPr>
          <p:cNvCxnSpPr>
            <a:cxnSpLocks/>
          </p:cNvCxnSpPr>
          <p:nvPr/>
        </p:nvCxnSpPr>
        <p:spPr>
          <a:xfrm flipH="1">
            <a:off x="2039765" y="3892884"/>
            <a:ext cx="658257" cy="0"/>
          </a:xfrm>
          <a:prstGeom prst="straightConnector1">
            <a:avLst/>
          </a:prstGeom>
          <a:ln w="22225">
            <a:solidFill>
              <a:srgbClr val="00206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033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>
          <a:extLst>
            <a:ext uri="{FF2B5EF4-FFF2-40B4-BE49-F238E27FC236}">
              <a16:creationId xmlns:a16="http://schemas.microsoft.com/office/drawing/2014/main" id="{E2332189-EB5C-5D6C-C126-784F15E85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95">
            <a:extLst>
              <a:ext uri="{FF2B5EF4-FFF2-40B4-BE49-F238E27FC236}">
                <a16:creationId xmlns:a16="http://schemas.microsoft.com/office/drawing/2014/main" id="{6F0B2194-D4C6-1D8E-DC09-9CFE58D3B4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2970" y="45646"/>
            <a:ext cx="6790609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 algn="just"/>
            <a:r>
              <a:rPr lang="ru-RU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Этап 1. Прототип (</a:t>
            </a:r>
            <a:r>
              <a:rPr lang="en-US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MVP)</a:t>
            </a:r>
            <a:r>
              <a:rPr lang="ru-RU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. Заключение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94C37FAB-7099-F553-B0DA-0F8FEE2D2EBA}"/>
              </a:ext>
            </a:extLst>
          </p:cNvPr>
          <p:cNvCxnSpPr>
            <a:cxnSpLocks/>
          </p:cNvCxnSpPr>
          <p:nvPr/>
        </p:nvCxnSpPr>
        <p:spPr>
          <a:xfrm>
            <a:off x="295040" y="505696"/>
            <a:ext cx="8553920" cy="0"/>
          </a:xfrm>
          <a:prstGeom prst="straightConnector1">
            <a:avLst/>
          </a:prstGeom>
          <a:ln w="22225">
            <a:solidFill>
              <a:srgbClr val="00206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9F3DCDE-A2E0-FF7C-0827-CAB592F9A4D1}"/>
              </a:ext>
            </a:extLst>
          </p:cNvPr>
          <p:cNvSpPr txBox="1"/>
          <p:nvPr/>
        </p:nvSpPr>
        <p:spPr>
          <a:xfrm>
            <a:off x="372109" y="821368"/>
            <a:ext cx="8399781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1. Предлагаемый подход, через создание прототипа, позволяет за 6-8 месяцев получить работающую систему сбора и визуализации данных бурения, используя стандартные промышленные компоненты и открытые протоколы. По грубым оценкам, это в 4-5 раз быстрее и до 8-10 раз дешевле комплексной разработки целевого продукта на отраслевом оборудовании;</a:t>
            </a: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ru-RU" dirty="0">
                <a:solidFill>
                  <a:schemeClr val="tx1"/>
                </a:solidFill>
              </a:rPr>
              <a:t>2. MVP не только решает актуальные задачи контроля бурения, но и создает основу для дальнейшей разработки полноценной платформы автоматизации используя наработки, по алгоритмам и логике, структуре данных, баз данных и интерфейсов. При этом, уже на этапе прототипа возможна ограниченная интеграция в ГГИС Заказчика через конвертер форматов типов данных;</a:t>
            </a: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ru-RU" dirty="0">
                <a:solidFill>
                  <a:schemeClr val="tx1"/>
                </a:solidFill>
              </a:rPr>
              <a:t>3. Предлагаемый компанией ООО «Электротехнические системы Сибирь» подход минимизирует риски и позволяет получить результат в обозримые сроки.</a:t>
            </a:r>
          </a:p>
        </p:txBody>
      </p:sp>
    </p:spTree>
    <p:extLst>
      <p:ext uri="{BB962C8B-B14F-4D97-AF65-F5344CB8AC3E}">
        <p14:creationId xmlns:p14="http://schemas.microsoft.com/office/powerpoint/2010/main" val="1194625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Семинар МЕ Новокузнецк 2017\Картинки\УПВС\Фото1153.jpg">
            <a:extLst>
              <a:ext uri="{FF2B5EF4-FFF2-40B4-BE49-F238E27FC236}">
                <a16:creationId xmlns:a16="http://schemas.microsoft.com/office/drawing/2014/main" id="{DA5F7A1A-5A4A-2DE1-1B7B-2E8AAC9BA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99" y="0"/>
            <a:ext cx="9144999" cy="514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48131" name="Rectangle 3">
            <a:extLst>
              <a:ext uri="{FF2B5EF4-FFF2-40B4-BE49-F238E27FC236}">
                <a16:creationId xmlns:a16="http://schemas.microsoft.com/office/drawing/2014/main" id="{DB738FCD-E7B3-C49A-04C0-9FD5926E5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3477" y="4232673"/>
            <a:ext cx="3643313" cy="808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056" tIns="34529" rIns="69056" bIns="34529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1200" dirty="0"/>
              <a:t>630088</a:t>
            </a:r>
            <a:r>
              <a:rPr lang="ru-RU" altLang="ru-RU" sz="1200" dirty="0"/>
              <a:t>, </a:t>
            </a:r>
            <a:r>
              <a:rPr lang="ru-RU" altLang="ru-RU" sz="1200" dirty="0" err="1"/>
              <a:t>г.Новосибирск</a:t>
            </a:r>
            <a:r>
              <a:rPr lang="ru-RU" altLang="ru-RU" sz="1200" dirty="0"/>
              <a:t>, Горский </a:t>
            </a:r>
            <a:r>
              <a:rPr lang="ru-RU" altLang="ru-RU" sz="1200" dirty="0" err="1"/>
              <a:t>мкр</a:t>
            </a:r>
            <a:r>
              <a:rPr lang="ru-RU" altLang="ru-RU" sz="1200" dirty="0"/>
              <a:t>., 66 оф. 2.28</a:t>
            </a:r>
          </a:p>
          <a:p>
            <a:pPr eaLnBrk="1" hangingPunct="1"/>
            <a:r>
              <a:rPr lang="ru-RU" altLang="ru-RU" sz="1200" dirty="0"/>
              <a:t>телефон-факс (383) 383-25-35; 3-150-150</a:t>
            </a:r>
          </a:p>
          <a:p>
            <a:pPr eaLnBrk="1" hangingPunct="1"/>
            <a:r>
              <a:rPr lang="en-US" altLang="ru-RU" sz="1200" dirty="0">
                <a:hlinkClick r:id="rId4"/>
              </a:rPr>
              <a:t>www.ess-sib.ru</a:t>
            </a:r>
            <a:endParaRPr lang="en-US" altLang="ru-RU" sz="1200" dirty="0"/>
          </a:p>
          <a:p>
            <a:pPr eaLnBrk="1" hangingPunct="1"/>
            <a:r>
              <a:rPr lang="en-US" altLang="ru-RU" sz="1200" dirty="0"/>
              <a:t>ess@ess-sib.ru</a:t>
            </a:r>
            <a:endParaRPr lang="ru-RU" altLang="ru-RU" sz="1200" dirty="0"/>
          </a:p>
        </p:txBody>
      </p:sp>
      <p:sp>
        <p:nvSpPr>
          <p:cNvPr id="48132" name="Rectangle 13">
            <a:extLst>
              <a:ext uri="{FF2B5EF4-FFF2-40B4-BE49-F238E27FC236}">
                <a16:creationId xmlns:a16="http://schemas.microsoft.com/office/drawing/2014/main" id="{2B20AA70-2801-0EDC-73D5-4CEF04D3F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7710" y="1325367"/>
            <a:ext cx="38154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429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429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429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429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429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429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429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429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429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Font typeface="Monotype Sorts"/>
              <a:buNone/>
            </a:pPr>
            <a:r>
              <a:rPr lang="ru-RU" altLang="ru-RU" sz="2400" b="1" dirty="0"/>
              <a:t>Спасибо за внимание!!!</a:t>
            </a:r>
          </a:p>
        </p:txBody>
      </p:sp>
      <p:sp>
        <p:nvSpPr>
          <p:cNvPr id="48133" name="Rectangle 14">
            <a:extLst>
              <a:ext uri="{FF2B5EF4-FFF2-40B4-BE49-F238E27FC236}">
                <a16:creationId xmlns:a16="http://schemas.microsoft.com/office/drawing/2014/main" id="{4DAE974B-C11D-368F-6FD1-D5F83E9E4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2382" y="2089078"/>
            <a:ext cx="48061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429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429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429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429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429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429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429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429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429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Font typeface="Monotype Sorts"/>
              <a:buNone/>
            </a:pPr>
            <a:r>
              <a:rPr lang="ru-RU" altLang="ru-RU" sz="1800" i="1" dirty="0"/>
              <a:t>Мы открыты для новых идей и решений -</a:t>
            </a:r>
          </a:p>
          <a:p>
            <a:pPr algn="ctr" eaLnBrk="1" hangingPunct="1">
              <a:buFont typeface="Monotype Sorts"/>
              <a:buNone/>
            </a:pPr>
            <a:r>
              <a:rPr lang="ru-RU" altLang="ru-RU" sz="1800" i="1" dirty="0"/>
              <a:t> мы работаем для Вас!</a:t>
            </a:r>
          </a:p>
        </p:txBody>
      </p:sp>
      <p:sp>
        <p:nvSpPr>
          <p:cNvPr id="2" name="Line 16">
            <a:extLst>
              <a:ext uri="{FF2B5EF4-FFF2-40B4-BE49-F238E27FC236}">
                <a16:creationId xmlns:a16="http://schemas.microsoft.com/office/drawing/2014/main" id="{4199C697-2189-8930-052D-FC555DE43D7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925" y="692150"/>
            <a:ext cx="66976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3" name="Picture 6" descr="logo">
            <a:extLst>
              <a:ext uri="{FF2B5EF4-FFF2-40B4-BE49-F238E27FC236}">
                <a16:creationId xmlns:a16="http://schemas.microsoft.com/office/drawing/2014/main" id="{7AE39963-330E-D897-77AF-7307AC531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650" y="82550"/>
            <a:ext cx="852488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0">
            <a:extLst>
              <a:ext uri="{FF2B5EF4-FFF2-40B4-BE49-F238E27FC236}">
                <a16:creationId xmlns:a16="http://schemas.microsoft.com/office/drawing/2014/main" id="{3D3ED8D1-2E61-72EE-EA55-777E14461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138" y="93663"/>
            <a:ext cx="680229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b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Электротехнические системы Сибирь</a:t>
            </a:r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Семинар МЕ Новокузнецк 2017\Картинки\УПВС\Фото1153.jpg">
            <a:extLst>
              <a:ext uri="{FF2B5EF4-FFF2-40B4-BE49-F238E27FC236}">
                <a16:creationId xmlns:a16="http://schemas.microsoft.com/office/drawing/2014/main" id="{A481A289-D76B-8A58-D6B2-9A240A5AD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99" y="0"/>
            <a:ext cx="9144999" cy="514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48131" name="Rectangle 3">
            <a:extLst>
              <a:ext uri="{FF2B5EF4-FFF2-40B4-BE49-F238E27FC236}">
                <a16:creationId xmlns:a16="http://schemas.microsoft.com/office/drawing/2014/main" id="{DB738FCD-E7B3-C49A-04C0-9FD5926E5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3477" y="4232673"/>
            <a:ext cx="3643313" cy="808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056" tIns="34529" rIns="69056" bIns="34529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1200" dirty="0"/>
              <a:t>630088</a:t>
            </a:r>
            <a:r>
              <a:rPr lang="ru-RU" altLang="ru-RU" sz="1200" dirty="0"/>
              <a:t>, </a:t>
            </a:r>
            <a:r>
              <a:rPr lang="ru-RU" altLang="ru-RU" sz="1200" dirty="0" err="1"/>
              <a:t>г.Новосибирск</a:t>
            </a:r>
            <a:r>
              <a:rPr lang="ru-RU" altLang="ru-RU" sz="1200" dirty="0"/>
              <a:t>, Горский </a:t>
            </a:r>
            <a:r>
              <a:rPr lang="ru-RU" altLang="ru-RU" sz="1200" dirty="0" err="1"/>
              <a:t>мкр</a:t>
            </a:r>
            <a:r>
              <a:rPr lang="ru-RU" altLang="ru-RU" sz="1200" dirty="0"/>
              <a:t>., 66 оф. 2.28</a:t>
            </a:r>
          </a:p>
          <a:p>
            <a:pPr eaLnBrk="1" hangingPunct="1"/>
            <a:r>
              <a:rPr lang="ru-RU" altLang="ru-RU" sz="1200" dirty="0"/>
              <a:t>телефон-факс (383) 383-25-35; 3-150-150</a:t>
            </a:r>
          </a:p>
          <a:p>
            <a:pPr eaLnBrk="1" hangingPunct="1"/>
            <a:r>
              <a:rPr lang="en-US" altLang="ru-RU" sz="1200" dirty="0">
                <a:hlinkClick r:id="rId4"/>
              </a:rPr>
              <a:t>www.ess-sib.ru</a:t>
            </a:r>
            <a:endParaRPr lang="en-US" altLang="ru-RU" sz="1200" dirty="0"/>
          </a:p>
          <a:p>
            <a:pPr eaLnBrk="1" hangingPunct="1"/>
            <a:r>
              <a:rPr lang="en-US" altLang="ru-RU" sz="1200" dirty="0"/>
              <a:t>ess@ess-sib.ru</a:t>
            </a:r>
            <a:endParaRPr lang="ru-RU" altLang="ru-RU" sz="1200" dirty="0"/>
          </a:p>
        </p:txBody>
      </p:sp>
      <p:sp>
        <p:nvSpPr>
          <p:cNvPr id="48132" name="Rectangle 13">
            <a:extLst>
              <a:ext uri="{FF2B5EF4-FFF2-40B4-BE49-F238E27FC236}">
                <a16:creationId xmlns:a16="http://schemas.microsoft.com/office/drawing/2014/main" id="{2B20AA70-2801-0EDC-73D5-4CEF04D3F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7710" y="1325367"/>
            <a:ext cx="38154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429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429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429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429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429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429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429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429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429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Font typeface="Monotype Sorts"/>
              <a:buNone/>
            </a:pPr>
            <a:r>
              <a:rPr lang="ru-RU" altLang="ru-RU" sz="2400" b="1" dirty="0"/>
              <a:t>Спасибо за внимание!!!</a:t>
            </a:r>
          </a:p>
        </p:txBody>
      </p:sp>
      <p:sp>
        <p:nvSpPr>
          <p:cNvPr id="48133" name="Rectangle 14">
            <a:extLst>
              <a:ext uri="{FF2B5EF4-FFF2-40B4-BE49-F238E27FC236}">
                <a16:creationId xmlns:a16="http://schemas.microsoft.com/office/drawing/2014/main" id="{4DAE974B-C11D-368F-6FD1-D5F83E9E4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2382" y="2089078"/>
            <a:ext cx="48061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429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7429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7429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7429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7429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7429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7429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7429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7429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Font typeface="Monotype Sorts"/>
              <a:buNone/>
            </a:pPr>
            <a:r>
              <a:rPr lang="ru-RU" altLang="ru-RU" sz="1800" i="1" dirty="0"/>
              <a:t>Мы открыты для новых идей и решений -</a:t>
            </a:r>
          </a:p>
          <a:p>
            <a:pPr algn="ctr" eaLnBrk="1" hangingPunct="1">
              <a:buFont typeface="Monotype Sorts"/>
              <a:buNone/>
            </a:pPr>
            <a:r>
              <a:rPr lang="ru-RU" altLang="ru-RU" sz="1800" i="1" dirty="0"/>
              <a:t> мы работаем для Вас!</a:t>
            </a:r>
          </a:p>
        </p:txBody>
      </p:sp>
      <p:sp>
        <p:nvSpPr>
          <p:cNvPr id="2" name="Line 16">
            <a:extLst>
              <a:ext uri="{FF2B5EF4-FFF2-40B4-BE49-F238E27FC236}">
                <a16:creationId xmlns:a16="http://schemas.microsoft.com/office/drawing/2014/main" id="{4199C697-2189-8930-052D-FC555DE43D7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925" y="692150"/>
            <a:ext cx="66976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3" name="Picture 6" descr="logo">
            <a:extLst>
              <a:ext uri="{FF2B5EF4-FFF2-40B4-BE49-F238E27FC236}">
                <a16:creationId xmlns:a16="http://schemas.microsoft.com/office/drawing/2014/main" id="{7AE39963-330E-D897-77AF-7307AC531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650" y="82550"/>
            <a:ext cx="852488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0">
            <a:extLst>
              <a:ext uri="{FF2B5EF4-FFF2-40B4-BE49-F238E27FC236}">
                <a16:creationId xmlns:a16="http://schemas.microsoft.com/office/drawing/2014/main" id="{3D3ED8D1-2E61-72EE-EA55-777E14461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138" y="93663"/>
            <a:ext cx="680229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b="1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Электротехнические системы Сибирь</a:t>
            </a:r>
          </a:p>
        </p:txBody>
      </p:sp>
    </p:spTree>
    <p:extLst>
      <p:ext uri="{BB962C8B-B14F-4D97-AF65-F5344CB8AC3E}">
        <p14:creationId xmlns:p14="http://schemas.microsoft.com/office/powerpoint/2010/main" val="3076798520"/>
      </p:ext>
    </p:extLst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>
          <a:extLst>
            <a:ext uri="{FF2B5EF4-FFF2-40B4-BE49-F238E27FC236}">
              <a16:creationId xmlns:a16="http://schemas.microsoft.com/office/drawing/2014/main" id="{223D45E3-4CD5-5EF1-D7FF-1158BC9BC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95">
            <a:extLst>
              <a:ext uri="{FF2B5EF4-FFF2-40B4-BE49-F238E27FC236}">
                <a16:creationId xmlns:a16="http://schemas.microsoft.com/office/drawing/2014/main" id="{1CD782F5-C74B-7494-D9C5-FD56869EAB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2970" y="45646"/>
            <a:ext cx="6790609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 algn="just"/>
            <a:r>
              <a:rPr lang="ru-RU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Прототип (</a:t>
            </a:r>
            <a:r>
              <a:rPr lang="en-US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MVP)</a:t>
            </a:r>
            <a:r>
              <a:rPr lang="ru-RU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: Уровень 3 и 4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2674928D-0755-47E6-DD0E-6B34F2F03C63}"/>
              </a:ext>
            </a:extLst>
          </p:cNvPr>
          <p:cNvCxnSpPr>
            <a:cxnSpLocks/>
          </p:cNvCxnSpPr>
          <p:nvPr/>
        </p:nvCxnSpPr>
        <p:spPr>
          <a:xfrm>
            <a:off x="295040" y="505696"/>
            <a:ext cx="8553920" cy="0"/>
          </a:xfrm>
          <a:prstGeom prst="straightConnector1">
            <a:avLst/>
          </a:prstGeom>
          <a:ln w="22225">
            <a:solidFill>
              <a:srgbClr val="00206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Google Shape;397;p95">
            <a:extLst>
              <a:ext uri="{FF2B5EF4-FFF2-40B4-BE49-F238E27FC236}">
                <a16:creationId xmlns:a16="http://schemas.microsoft.com/office/drawing/2014/main" id="{F8D41ACF-D905-014B-3C88-16DCD972BF15}"/>
              </a:ext>
            </a:extLst>
          </p:cNvPr>
          <p:cNvSpPr txBox="1">
            <a:spLocks/>
          </p:cNvSpPr>
          <p:nvPr/>
        </p:nvSpPr>
        <p:spPr>
          <a:xfrm>
            <a:off x="127670" y="521282"/>
            <a:ext cx="2725872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u="sng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2 уровень: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Формирование отчетов о работе установки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Анализ статистических и текущих данных о работе установки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Вывод ретроспективных данных состояния установки диспетчеру</a:t>
            </a:r>
          </a:p>
        </p:txBody>
      </p:sp>
      <p:sp>
        <p:nvSpPr>
          <p:cNvPr id="3" name="Google Shape;397;p95">
            <a:extLst>
              <a:ext uri="{FF2B5EF4-FFF2-40B4-BE49-F238E27FC236}">
                <a16:creationId xmlns:a16="http://schemas.microsoft.com/office/drawing/2014/main" id="{472D7C82-D193-1524-CF36-53555BEE2DA3}"/>
              </a:ext>
            </a:extLst>
          </p:cNvPr>
          <p:cNvSpPr txBox="1">
            <a:spLocks/>
          </p:cNvSpPr>
          <p:nvPr/>
        </p:nvSpPr>
        <p:spPr>
          <a:xfrm>
            <a:off x="3128842" y="505696"/>
            <a:ext cx="2725872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u="sng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3 уровень: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Вывод паспорта бурения на монитор оператора </a:t>
            </a:r>
            <a:endParaRPr lang="en-US" sz="1200" b="0" dirty="0">
              <a:solidFill>
                <a:schemeClr val="tx1"/>
              </a:solidFill>
              <a:latin typeface="+mn-l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Google Shape;397;p95">
            <a:extLst>
              <a:ext uri="{FF2B5EF4-FFF2-40B4-BE49-F238E27FC236}">
                <a16:creationId xmlns:a16="http://schemas.microsoft.com/office/drawing/2014/main" id="{B517BD0C-94D8-862D-D416-F59C77B05E29}"/>
              </a:ext>
            </a:extLst>
          </p:cNvPr>
          <p:cNvSpPr txBox="1">
            <a:spLocks/>
          </p:cNvSpPr>
          <p:nvPr/>
        </p:nvSpPr>
        <p:spPr>
          <a:xfrm>
            <a:off x="5944981" y="490111"/>
            <a:ext cx="2903979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u="sng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4 уровень: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rgbClr val="FFC000"/>
                </a:solidFill>
                <a:latin typeface="+mn-lt"/>
                <a:ea typeface="Montserrat"/>
                <a:cs typeface="Montserrat"/>
                <a:sym typeface="Montserrat"/>
              </a:rPr>
              <a:t>Удаленное управление бурением (частично)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rgbClr val="FFC000"/>
                </a:solidFill>
                <a:latin typeface="+mn-lt"/>
                <a:ea typeface="Montserrat"/>
                <a:cs typeface="Montserrat"/>
                <a:sym typeface="Montserrat"/>
              </a:rPr>
              <a:t>Удаленное управление ходовой частью</a:t>
            </a:r>
            <a:r>
              <a:rPr lang="en-US" sz="1200" b="0" dirty="0">
                <a:solidFill>
                  <a:srgbClr val="FFC000"/>
                </a:solidFill>
                <a:latin typeface="+mn-lt"/>
                <a:ea typeface="Montserrat"/>
                <a:cs typeface="Montserrat"/>
                <a:sym typeface="Montserrat"/>
              </a:rPr>
              <a:t> (</a:t>
            </a:r>
            <a:r>
              <a:rPr lang="ru-RU" sz="1200" b="0" dirty="0">
                <a:solidFill>
                  <a:srgbClr val="FFC000"/>
                </a:solidFill>
                <a:latin typeface="+mn-lt"/>
                <a:ea typeface="Montserrat"/>
                <a:cs typeface="Montserrat"/>
                <a:sym typeface="Montserrat"/>
              </a:rPr>
              <a:t>частично)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Вывод данных состояния установки диспетчеру </a:t>
            </a:r>
            <a:r>
              <a:rPr lang="ru-RU" sz="1200" b="0" dirty="0" err="1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on-line</a:t>
            </a: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 режиме</a:t>
            </a:r>
          </a:p>
        </p:txBody>
      </p:sp>
      <p:sp>
        <p:nvSpPr>
          <p:cNvPr id="8" name="Google Shape;397;p95">
            <a:extLst>
              <a:ext uri="{FF2B5EF4-FFF2-40B4-BE49-F238E27FC236}">
                <a16:creationId xmlns:a16="http://schemas.microsoft.com/office/drawing/2014/main" id="{22D92864-DFD9-36BA-FE47-1FDDA0204ECB}"/>
              </a:ext>
            </a:extLst>
          </p:cNvPr>
          <p:cNvSpPr txBox="1">
            <a:spLocks/>
          </p:cNvSpPr>
          <p:nvPr/>
        </p:nvSpPr>
        <p:spPr>
          <a:xfrm>
            <a:off x="133149" y="2152074"/>
            <a:ext cx="2725872" cy="738633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На базе программно-технического комплекса по Уровню 2 ведется разработка Уровня 3 и 4</a:t>
            </a:r>
          </a:p>
        </p:txBody>
      </p:sp>
      <p:sp>
        <p:nvSpPr>
          <p:cNvPr id="11" name="Google Shape;397;p95">
            <a:extLst>
              <a:ext uri="{FF2B5EF4-FFF2-40B4-BE49-F238E27FC236}">
                <a16:creationId xmlns:a16="http://schemas.microsoft.com/office/drawing/2014/main" id="{66DC4AE2-4539-5D77-5227-78399B4D4A48}"/>
              </a:ext>
            </a:extLst>
          </p:cNvPr>
          <p:cNvSpPr txBox="1">
            <a:spLocks/>
          </p:cNvSpPr>
          <p:nvPr/>
        </p:nvSpPr>
        <p:spPr>
          <a:xfrm>
            <a:off x="3128842" y="1171569"/>
            <a:ext cx="2725872" cy="55396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Мобильный модуль на базе </a:t>
            </a:r>
            <a:r>
              <a:rPr lang="en-US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Windows / Android </a:t>
            </a: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устройства</a:t>
            </a:r>
          </a:p>
        </p:txBody>
      </p:sp>
      <p:sp>
        <p:nvSpPr>
          <p:cNvPr id="12" name="Google Shape;397;p95">
            <a:extLst>
              <a:ext uri="{FF2B5EF4-FFF2-40B4-BE49-F238E27FC236}">
                <a16:creationId xmlns:a16="http://schemas.microsoft.com/office/drawing/2014/main" id="{90AABA05-6335-6E5A-920A-C579A739B926}"/>
              </a:ext>
            </a:extLst>
          </p:cNvPr>
          <p:cNvSpPr txBox="1">
            <a:spLocks/>
          </p:cNvSpPr>
          <p:nvPr/>
        </p:nvSpPr>
        <p:spPr>
          <a:xfrm>
            <a:off x="3128842" y="1782757"/>
            <a:ext cx="2725872" cy="738633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Является клиентом и подключается к серверу данных Уровня 2</a:t>
            </a:r>
          </a:p>
        </p:txBody>
      </p:sp>
      <p:sp>
        <p:nvSpPr>
          <p:cNvPr id="15" name="Google Shape;397;p95">
            <a:extLst>
              <a:ext uri="{FF2B5EF4-FFF2-40B4-BE49-F238E27FC236}">
                <a16:creationId xmlns:a16="http://schemas.microsoft.com/office/drawing/2014/main" id="{A325BAC1-832E-F86B-9AFD-27AA61439EF6}"/>
              </a:ext>
            </a:extLst>
          </p:cNvPr>
          <p:cNvSpPr txBox="1">
            <a:spLocks/>
          </p:cNvSpPr>
          <p:nvPr/>
        </p:nvSpPr>
        <p:spPr>
          <a:xfrm>
            <a:off x="3128842" y="2578610"/>
            <a:ext cx="2725872" cy="738633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Клиент базируется на основе общепромышленного ПО и не имеет совместимости с ГГИС</a:t>
            </a:r>
          </a:p>
        </p:txBody>
      </p:sp>
      <p:sp>
        <p:nvSpPr>
          <p:cNvPr id="17" name="Google Shape;397;p95">
            <a:extLst>
              <a:ext uri="{FF2B5EF4-FFF2-40B4-BE49-F238E27FC236}">
                <a16:creationId xmlns:a16="http://schemas.microsoft.com/office/drawing/2014/main" id="{3398D28E-5723-C09F-A4E2-C5994A300A36}"/>
              </a:ext>
            </a:extLst>
          </p:cNvPr>
          <p:cNvSpPr txBox="1">
            <a:spLocks/>
          </p:cNvSpPr>
          <p:nvPr/>
        </p:nvSpPr>
        <p:spPr>
          <a:xfrm>
            <a:off x="3128842" y="3985651"/>
            <a:ext cx="2725872" cy="1107965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Связь с ГГИС через шлюз –</a:t>
            </a:r>
            <a:r>
              <a:rPr lang="en-US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 </a:t>
            </a: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конвертер </a:t>
            </a:r>
            <a:r>
              <a:rPr lang="en-US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(</a:t>
            </a: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опционально</a:t>
            </a:r>
            <a:r>
              <a:rPr lang="en-US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)</a:t>
            </a:r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 – требует дополнительной проработки, при реализации, через конвертер функционал будет ограниченным</a:t>
            </a:r>
          </a:p>
        </p:txBody>
      </p:sp>
      <p:sp>
        <p:nvSpPr>
          <p:cNvPr id="19" name="Google Shape;397;p95">
            <a:extLst>
              <a:ext uri="{FF2B5EF4-FFF2-40B4-BE49-F238E27FC236}">
                <a16:creationId xmlns:a16="http://schemas.microsoft.com/office/drawing/2014/main" id="{409AF1F0-5FA5-7EC2-DEB2-CAEA9133120F}"/>
              </a:ext>
            </a:extLst>
          </p:cNvPr>
          <p:cNvSpPr txBox="1">
            <a:spLocks/>
          </p:cNvSpPr>
          <p:nvPr/>
        </p:nvSpPr>
        <p:spPr>
          <a:xfrm>
            <a:off x="3132235" y="3374463"/>
            <a:ext cx="2725872" cy="55396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Алгоритмы и расчеты выполняются на сервере по Этапу 2</a:t>
            </a:r>
          </a:p>
        </p:txBody>
      </p:sp>
      <p:sp>
        <p:nvSpPr>
          <p:cNvPr id="20" name="Google Shape;397;p95">
            <a:extLst>
              <a:ext uri="{FF2B5EF4-FFF2-40B4-BE49-F238E27FC236}">
                <a16:creationId xmlns:a16="http://schemas.microsoft.com/office/drawing/2014/main" id="{BB1898FB-8AB7-8392-5556-84F234EEFE65}"/>
              </a:ext>
            </a:extLst>
          </p:cNvPr>
          <p:cNvSpPr txBox="1">
            <a:spLocks/>
          </p:cNvSpPr>
          <p:nvPr/>
        </p:nvSpPr>
        <p:spPr>
          <a:xfrm>
            <a:off x="127670" y="3615913"/>
            <a:ext cx="2725872" cy="147729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u="sng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Вопросы не решаемые MPV: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Видеонаблюдение на машине (возможно автономное решение)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Локальная автоматика (считается решенной)</a:t>
            </a:r>
          </a:p>
          <a:p>
            <a:pPr marL="171450" indent="-171450">
              <a:buFontTx/>
              <a:buChar char="-"/>
            </a:pPr>
            <a:r>
              <a:rPr lang="ru-RU" sz="1200" b="0" dirty="0">
                <a:solidFill>
                  <a:schemeClr val="tx1"/>
                </a:solidFill>
                <a:ea typeface="Montserrat"/>
                <a:cs typeface="Montserrat"/>
                <a:sym typeface="Montserrat"/>
              </a:rPr>
              <a:t>Позиционирование машины и ее механизмов</a:t>
            </a:r>
          </a:p>
        </p:txBody>
      </p:sp>
      <p:sp>
        <p:nvSpPr>
          <p:cNvPr id="27" name="Google Shape;397;p95">
            <a:extLst>
              <a:ext uri="{FF2B5EF4-FFF2-40B4-BE49-F238E27FC236}">
                <a16:creationId xmlns:a16="http://schemas.microsoft.com/office/drawing/2014/main" id="{1B940EB9-9510-5AFB-26D0-E590F5B427B8}"/>
              </a:ext>
            </a:extLst>
          </p:cNvPr>
          <p:cNvSpPr txBox="1">
            <a:spLocks/>
          </p:cNvSpPr>
          <p:nvPr/>
        </p:nvSpPr>
        <p:spPr>
          <a:xfrm>
            <a:off x="6034034" y="2075460"/>
            <a:ext cx="2725872" cy="1477297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Данные полученные от машины, передаются в режиме реального времени на монитор диспетчера (клиентский модуль), скорость обновления данных с учетом всех транспортных задержек около 1-2 сек.</a:t>
            </a:r>
          </a:p>
        </p:txBody>
      </p:sp>
      <p:sp>
        <p:nvSpPr>
          <p:cNvPr id="28" name="Google Shape;397;p95">
            <a:extLst>
              <a:ext uri="{FF2B5EF4-FFF2-40B4-BE49-F238E27FC236}">
                <a16:creationId xmlns:a16="http://schemas.microsoft.com/office/drawing/2014/main" id="{0CCAC05F-1F27-BB35-9E08-3ECDD4B2889A}"/>
              </a:ext>
            </a:extLst>
          </p:cNvPr>
          <p:cNvSpPr txBox="1">
            <a:spLocks/>
          </p:cNvSpPr>
          <p:nvPr/>
        </p:nvSpPr>
        <p:spPr>
          <a:xfrm>
            <a:off x="6034034" y="3615914"/>
            <a:ext cx="2725872" cy="1477297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Удаленное управление возможно в формате отправки каких либо команд от клиентского модуля на уровень контроллера машины, верификация команды, ее выполнение команды и контроль выполнения лежат на контроллере</a:t>
            </a:r>
          </a:p>
        </p:txBody>
      </p:sp>
    </p:spTree>
    <p:extLst>
      <p:ext uri="{BB962C8B-B14F-4D97-AF65-F5344CB8AC3E}">
        <p14:creationId xmlns:p14="http://schemas.microsoft.com/office/powerpoint/2010/main" val="3035246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>
          <a:extLst>
            <a:ext uri="{FF2B5EF4-FFF2-40B4-BE49-F238E27FC236}">
              <a16:creationId xmlns:a16="http://schemas.microsoft.com/office/drawing/2014/main" id="{0CA53F3B-EE61-4B6C-9369-669364570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95">
            <a:extLst>
              <a:ext uri="{FF2B5EF4-FFF2-40B4-BE49-F238E27FC236}">
                <a16:creationId xmlns:a16="http://schemas.microsoft.com/office/drawing/2014/main" id="{D3528EEA-8BAD-643D-4399-8CAD893772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2970" y="45646"/>
            <a:ext cx="8075347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 algn="just"/>
            <a:r>
              <a:rPr lang="ru-RU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Паспорт бурения: </a:t>
            </a:r>
            <a:r>
              <a:rPr lang="en-US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MVP </a:t>
            </a:r>
            <a:r>
              <a:rPr lang="ru-RU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и Целевая система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3C595ED1-4FC8-97E8-1877-CD8501A45134}"/>
              </a:ext>
            </a:extLst>
          </p:cNvPr>
          <p:cNvCxnSpPr>
            <a:cxnSpLocks/>
          </p:cNvCxnSpPr>
          <p:nvPr/>
        </p:nvCxnSpPr>
        <p:spPr>
          <a:xfrm>
            <a:off x="295040" y="505696"/>
            <a:ext cx="8553920" cy="0"/>
          </a:xfrm>
          <a:prstGeom prst="straightConnector1">
            <a:avLst/>
          </a:prstGeom>
          <a:ln w="22225">
            <a:solidFill>
              <a:srgbClr val="00206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Google Shape;397;p95">
            <a:extLst>
              <a:ext uri="{FF2B5EF4-FFF2-40B4-BE49-F238E27FC236}">
                <a16:creationId xmlns:a16="http://schemas.microsoft.com/office/drawing/2014/main" id="{AE5D656E-B257-1988-80FA-D96507AEBF8C}"/>
              </a:ext>
            </a:extLst>
          </p:cNvPr>
          <p:cNvSpPr txBox="1">
            <a:spLocks/>
          </p:cNvSpPr>
          <p:nvPr/>
        </p:nvSpPr>
        <p:spPr>
          <a:xfrm>
            <a:off x="1765110" y="1973523"/>
            <a:ext cx="1408918" cy="738633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Геометрия забоя фактическая (измеренная)</a:t>
            </a:r>
          </a:p>
        </p:txBody>
      </p:sp>
      <p:sp>
        <p:nvSpPr>
          <p:cNvPr id="2" name="Google Shape;397;p95">
            <a:extLst>
              <a:ext uri="{FF2B5EF4-FFF2-40B4-BE49-F238E27FC236}">
                <a16:creationId xmlns:a16="http://schemas.microsoft.com/office/drawing/2014/main" id="{23F0D99F-6FB1-D2D3-0443-C1AF9A21B353}"/>
              </a:ext>
            </a:extLst>
          </p:cNvPr>
          <p:cNvSpPr txBox="1">
            <a:spLocks/>
          </p:cNvSpPr>
          <p:nvPr/>
        </p:nvSpPr>
        <p:spPr>
          <a:xfrm>
            <a:off x="201573" y="773459"/>
            <a:ext cx="1234681" cy="553968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Задание на бурение</a:t>
            </a:r>
          </a:p>
        </p:txBody>
      </p:sp>
      <p:sp>
        <p:nvSpPr>
          <p:cNvPr id="3" name="Google Shape;397;p95">
            <a:extLst>
              <a:ext uri="{FF2B5EF4-FFF2-40B4-BE49-F238E27FC236}">
                <a16:creationId xmlns:a16="http://schemas.microsoft.com/office/drawing/2014/main" id="{A0E3739B-A86B-BB27-5A19-EFE99A20A0FC}"/>
              </a:ext>
            </a:extLst>
          </p:cNvPr>
          <p:cNvSpPr txBox="1">
            <a:spLocks/>
          </p:cNvSpPr>
          <p:nvPr/>
        </p:nvSpPr>
        <p:spPr>
          <a:xfrm>
            <a:off x="5754507" y="2017774"/>
            <a:ext cx="2002297" cy="738633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Локальный регулятор позиционирования механизмов машины</a:t>
            </a:r>
          </a:p>
        </p:txBody>
      </p:sp>
      <p:sp>
        <p:nvSpPr>
          <p:cNvPr id="4" name="Google Shape;397;p95">
            <a:extLst>
              <a:ext uri="{FF2B5EF4-FFF2-40B4-BE49-F238E27FC236}">
                <a16:creationId xmlns:a16="http://schemas.microsoft.com/office/drawing/2014/main" id="{83EF0814-B55A-659F-8F12-00F8FC0EFC92}"/>
              </a:ext>
            </a:extLst>
          </p:cNvPr>
          <p:cNvSpPr txBox="1">
            <a:spLocks/>
          </p:cNvSpPr>
          <p:nvPr/>
        </p:nvSpPr>
        <p:spPr>
          <a:xfrm>
            <a:off x="3423932" y="1925442"/>
            <a:ext cx="2080671" cy="923299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Регулятор позиционирования машины относительно координат шахты</a:t>
            </a:r>
          </a:p>
        </p:txBody>
      </p:sp>
      <p:sp>
        <p:nvSpPr>
          <p:cNvPr id="5" name="Google Shape;397;p95">
            <a:extLst>
              <a:ext uri="{FF2B5EF4-FFF2-40B4-BE49-F238E27FC236}">
                <a16:creationId xmlns:a16="http://schemas.microsoft.com/office/drawing/2014/main" id="{A802F302-2218-E828-7112-5CA4A1C6E2D1}"/>
              </a:ext>
            </a:extLst>
          </p:cNvPr>
          <p:cNvSpPr txBox="1">
            <a:spLocks/>
          </p:cNvSpPr>
          <p:nvPr/>
        </p:nvSpPr>
        <p:spPr>
          <a:xfrm>
            <a:off x="3447158" y="770100"/>
            <a:ext cx="2002297" cy="923299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Определение положения машины относительно измеренной геометрии забоя</a:t>
            </a:r>
          </a:p>
        </p:txBody>
      </p:sp>
      <p:sp>
        <p:nvSpPr>
          <p:cNvPr id="8" name="Google Shape;397;p95">
            <a:extLst>
              <a:ext uri="{FF2B5EF4-FFF2-40B4-BE49-F238E27FC236}">
                <a16:creationId xmlns:a16="http://schemas.microsoft.com/office/drawing/2014/main" id="{DAC3E7C5-EA9F-8EC1-B191-E196B4A216EF}"/>
              </a:ext>
            </a:extLst>
          </p:cNvPr>
          <p:cNvSpPr txBox="1">
            <a:spLocks/>
          </p:cNvSpPr>
          <p:nvPr/>
        </p:nvSpPr>
        <p:spPr>
          <a:xfrm>
            <a:off x="3447158" y="3088217"/>
            <a:ext cx="2080671" cy="738633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Корректировка положения машины для выполнения задания (полуавтомат)</a:t>
            </a:r>
          </a:p>
        </p:txBody>
      </p:sp>
      <p:sp>
        <p:nvSpPr>
          <p:cNvPr id="11" name="Google Shape;397;p95">
            <a:extLst>
              <a:ext uri="{FF2B5EF4-FFF2-40B4-BE49-F238E27FC236}">
                <a16:creationId xmlns:a16="http://schemas.microsoft.com/office/drawing/2014/main" id="{60F42B36-61A7-14D7-59D5-E0597831B950}"/>
              </a:ext>
            </a:extLst>
          </p:cNvPr>
          <p:cNvSpPr txBox="1">
            <a:spLocks/>
          </p:cNvSpPr>
          <p:nvPr/>
        </p:nvSpPr>
        <p:spPr>
          <a:xfrm>
            <a:off x="7745214" y="3276213"/>
            <a:ext cx="1103746" cy="553968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Выполнение бурения</a:t>
            </a:r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85FF7ED9-9D4A-477F-8168-ABFE5037CEF5}"/>
              </a:ext>
            </a:extLst>
          </p:cNvPr>
          <p:cNvSpPr/>
          <p:nvPr/>
        </p:nvSpPr>
        <p:spPr>
          <a:xfrm rot="1164915">
            <a:off x="1957386" y="1207834"/>
            <a:ext cx="926349" cy="408441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33E2BE06-AC23-D31C-85AE-E7D9C019A8CF}"/>
              </a:ext>
            </a:extLst>
          </p:cNvPr>
          <p:cNvSpPr/>
          <p:nvPr/>
        </p:nvSpPr>
        <p:spPr>
          <a:xfrm rot="1133278">
            <a:off x="6402752" y="3077131"/>
            <a:ext cx="926349" cy="408441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Google Shape;397;p95">
            <a:extLst>
              <a:ext uri="{FF2B5EF4-FFF2-40B4-BE49-F238E27FC236}">
                <a16:creationId xmlns:a16="http://schemas.microsoft.com/office/drawing/2014/main" id="{94DC4C63-624F-A017-3841-FF459518364B}"/>
              </a:ext>
            </a:extLst>
          </p:cNvPr>
          <p:cNvSpPr txBox="1">
            <a:spLocks/>
          </p:cNvSpPr>
          <p:nvPr/>
        </p:nvSpPr>
        <p:spPr>
          <a:xfrm>
            <a:off x="201573" y="3173115"/>
            <a:ext cx="1234681" cy="553968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Отображение оператору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A1CE9B60-EEB6-4A60-C664-8BEC9A2C360D}"/>
              </a:ext>
            </a:extLst>
          </p:cNvPr>
          <p:cNvCxnSpPr>
            <a:cxnSpLocks/>
          </p:cNvCxnSpPr>
          <p:nvPr/>
        </p:nvCxnSpPr>
        <p:spPr>
          <a:xfrm>
            <a:off x="1535526" y="655093"/>
            <a:ext cx="0" cy="4446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1B4D0EF3-9463-B1DC-F081-D77DC99A99E0}"/>
              </a:ext>
            </a:extLst>
          </p:cNvPr>
          <p:cNvCxnSpPr>
            <a:cxnSpLocks/>
          </p:cNvCxnSpPr>
          <p:nvPr/>
        </p:nvCxnSpPr>
        <p:spPr>
          <a:xfrm flipH="1">
            <a:off x="236716" y="4249210"/>
            <a:ext cx="84777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Google Shape;397;p95">
            <a:extLst>
              <a:ext uri="{FF2B5EF4-FFF2-40B4-BE49-F238E27FC236}">
                <a16:creationId xmlns:a16="http://schemas.microsoft.com/office/drawing/2014/main" id="{9C2B9960-9C90-6C48-A197-B712D5B6D242}"/>
              </a:ext>
            </a:extLst>
          </p:cNvPr>
          <p:cNvSpPr txBox="1">
            <a:spLocks/>
          </p:cNvSpPr>
          <p:nvPr/>
        </p:nvSpPr>
        <p:spPr>
          <a:xfrm>
            <a:off x="429491" y="3888586"/>
            <a:ext cx="772862" cy="369302"/>
          </a:xfrm>
          <a:prstGeom prst="rect">
            <a:avLst/>
          </a:prstGeom>
          <a:noFill/>
          <a:ln w="12700"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20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MVP</a:t>
            </a:r>
            <a:endParaRPr lang="ru-RU" sz="1200" dirty="0">
              <a:solidFill>
                <a:schemeClr val="tx1"/>
              </a:solidFill>
              <a:latin typeface="+mn-lt"/>
              <a:ea typeface="Montserrat"/>
              <a:cs typeface="Montserrat"/>
              <a:sym typeface="Montserrat"/>
            </a:endParaRPr>
          </a:p>
        </p:txBody>
      </p:sp>
      <p:sp>
        <p:nvSpPr>
          <p:cNvPr id="387" name="Google Shape;397;p95">
            <a:extLst>
              <a:ext uri="{FF2B5EF4-FFF2-40B4-BE49-F238E27FC236}">
                <a16:creationId xmlns:a16="http://schemas.microsoft.com/office/drawing/2014/main" id="{F6CD29B6-4E58-7CAB-4056-59A68D036335}"/>
              </a:ext>
            </a:extLst>
          </p:cNvPr>
          <p:cNvSpPr txBox="1">
            <a:spLocks/>
          </p:cNvSpPr>
          <p:nvPr/>
        </p:nvSpPr>
        <p:spPr>
          <a:xfrm>
            <a:off x="3531445" y="3876318"/>
            <a:ext cx="1888333" cy="369302"/>
          </a:xfrm>
          <a:prstGeom prst="rect">
            <a:avLst/>
          </a:prstGeom>
          <a:noFill/>
          <a:ln w="12700"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Целевая система</a:t>
            </a:r>
          </a:p>
        </p:txBody>
      </p:sp>
      <p:sp>
        <p:nvSpPr>
          <p:cNvPr id="390" name="Google Shape;397;p95">
            <a:extLst>
              <a:ext uri="{FF2B5EF4-FFF2-40B4-BE49-F238E27FC236}">
                <a16:creationId xmlns:a16="http://schemas.microsoft.com/office/drawing/2014/main" id="{2A93963F-1835-F695-8153-0A2D49ACC7D8}"/>
              </a:ext>
            </a:extLst>
          </p:cNvPr>
          <p:cNvSpPr txBox="1">
            <a:spLocks/>
          </p:cNvSpPr>
          <p:nvPr/>
        </p:nvSpPr>
        <p:spPr>
          <a:xfrm>
            <a:off x="169811" y="4340685"/>
            <a:ext cx="1199128" cy="553968"/>
          </a:xfrm>
          <a:prstGeom prst="rect">
            <a:avLst/>
          </a:prstGeom>
          <a:noFill/>
          <a:ln w="12700"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Клиентский модуль</a:t>
            </a:r>
          </a:p>
        </p:txBody>
      </p:sp>
      <p:sp>
        <p:nvSpPr>
          <p:cNvPr id="393" name="Стрелка: вправо 392">
            <a:extLst>
              <a:ext uri="{FF2B5EF4-FFF2-40B4-BE49-F238E27FC236}">
                <a16:creationId xmlns:a16="http://schemas.microsoft.com/office/drawing/2014/main" id="{9C5E98F6-AC56-D0DD-8671-984AB5E2373F}"/>
              </a:ext>
            </a:extLst>
          </p:cNvPr>
          <p:cNvSpPr/>
          <p:nvPr/>
        </p:nvSpPr>
        <p:spPr>
          <a:xfrm rot="5400000">
            <a:off x="306201" y="1904355"/>
            <a:ext cx="926349" cy="408441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8" name="Google Shape;397;p95">
            <a:extLst>
              <a:ext uri="{FF2B5EF4-FFF2-40B4-BE49-F238E27FC236}">
                <a16:creationId xmlns:a16="http://schemas.microsoft.com/office/drawing/2014/main" id="{11E55E41-44D6-C416-FF45-19F15D234921}"/>
              </a:ext>
            </a:extLst>
          </p:cNvPr>
          <p:cNvSpPr txBox="1">
            <a:spLocks/>
          </p:cNvSpPr>
          <p:nvPr/>
        </p:nvSpPr>
        <p:spPr>
          <a:xfrm>
            <a:off x="1477825" y="4315277"/>
            <a:ext cx="1199128" cy="738633"/>
          </a:xfrm>
          <a:prstGeom prst="rect">
            <a:avLst/>
          </a:prstGeom>
          <a:noFill/>
          <a:ln w="12700"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Лазерные сканеры, </a:t>
            </a:r>
          </a:p>
          <a:p>
            <a:pPr algn="ctr"/>
            <a:r>
              <a:rPr lang="en-US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Lidar</a:t>
            </a:r>
            <a:endParaRPr lang="ru-RU" sz="1200" b="0" dirty="0">
              <a:solidFill>
                <a:schemeClr val="tx1"/>
              </a:solidFill>
              <a:latin typeface="+mn-lt"/>
              <a:ea typeface="Montserrat"/>
              <a:cs typeface="Montserrat"/>
              <a:sym typeface="Montserrat"/>
            </a:endParaRPr>
          </a:p>
        </p:txBody>
      </p:sp>
      <p:sp>
        <p:nvSpPr>
          <p:cNvPr id="399" name="Google Shape;397;p95">
            <a:extLst>
              <a:ext uri="{FF2B5EF4-FFF2-40B4-BE49-F238E27FC236}">
                <a16:creationId xmlns:a16="http://schemas.microsoft.com/office/drawing/2014/main" id="{8D99C1B6-2197-4605-148A-CE46EAA99713}"/>
              </a:ext>
            </a:extLst>
          </p:cNvPr>
          <p:cNvSpPr txBox="1">
            <a:spLocks/>
          </p:cNvSpPr>
          <p:nvPr/>
        </p:nvSpPr>
        <p:spPr>
          <a:xfrm>
            <a:off x="4653875" y="4328457"/>
            <a:ext cx="2217143" cy="738633"/>
          </a:xfrm>
          <a:prstGeom prst="rect">
            <a:avLst/>
          </a:prstGeom>
          <a:noFill/>
          <a:ln w="12700"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Датчики положения (инклинометры / энкодеры, линейные и угловые)</a:t>
            </a:r>
          </a:p>
        </p:txBody>
      </p:sp>
      <p:sp>
        <p:nvSpPr>
          <p:cNvPr id="400" name="Google Shape;397;p95">
            <a:extLst>
              <a:ext uri="{FF2B5EF4-FFF2-40B4-BE49-F238E27FC236}">
                <a16:creationId xmlns:a16="http://schemas.microsoft.com/office/drawing/2014/main" id="{BAF261CC-A183-DCC0-02FE-3C3A3125A2B7}"/>
              </a:ext>
            </a:extLst>
          </p:cNvPr>
          <p:cNvSpPr txBox="1">
            <a:spLocks/>
          </p:cNvSpPr>
          <p:nvPr/>
        </p:nvSpPr>
        <p:spPr>
          <a:xfrm>
            <a:off x="6818749" y="4321120"/>
            <a:ext cx="2217143" cy="738633"/>
          </a:xfrm>
          <a:prstGeom prst="rect">
            <a:avLst/>
          </a:prstGeom>
          <a:noFill/>
          <a:ln w="12700"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Математическая модель машины, локальный сервер обработки вычислений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5D88DEBD-7D1E-8310-7D0D-EFBBE7EC3BA9}"/>
              </a:ext>
            </a:extLst>
          </p:cNvPr>
          <p:cNvCxnSpPr>
            <a:stCxn id="4" idx="3"/>
            <a:endCxn id="3" idx="1"/>
          </p:cNvCxnSpPr>
          <p:nvPr/>
        </p:nvCxnSpPr>
        <p:spPr>
          <a:xfrm flipV="1">
            <a:off x="5504603" y="2387091"/>
            <a:ext cx="249904" cy="1"/>
          </a:xfrm>
          <a:prstGeom prst="straightConnector1">
            <a:avLst/>
          </a:prstGeom>
          <a:ln w="190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9D4D127A-EEA8-701C-127C-90E236AD7C4A}"/>
              </a:ext>
            </a:extLst>
          </p:cNvPr>
          <p:cNvCxnSpPr>
            <a:cxnSpLocks/>
          </p:cNvCxnSpPr>
          <p:nvPr/>
        </p:nvCxnSpPr>
        <p:spPr>
          <a:xfrm flipV="1">
            <a:off x="4408067" y="1694616"/>
            <a:ext cx="0" cy="230826"/>
          </a:xfrm>
          <a:prstGeom prst="straightConnector1">
            <a:avLst/>
          </a:prstGeom>
          <a:ln w="19050">
            <a:solidFill>
              <a:srgbClr val="00206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DB91D7E7-A1C8-0E74-1159-0FF3DB249FDD}"/>
              </a:ext>
            </a:extLst>
          </p:cNvPr>
          <p:cNvCxnSpPr>
            <a:cxnSpLocks/>
          </p:cNvCxnSpPr>
          <p:nvPr/>
        </p:nvCxnSpPr>
        <p:spPr>
          <a:xfrm>
            <a:off x="4436772" y="2848741"/>
            <a:ext cx="0" cy="250559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0BCE7BBF-9DF3-8EE4-D224-F9AC2E908F8A}"/>
              </a:ext>
            </a:extLst>
          </p:cNvPr>
          <p:cNvCxnSpPr/>
          <p:nvPr/>
        </p:nvCxnSpPr>
        <p:spPr>
          <a:xfrm flipV="1">
            <a:off x="3166608" y="2372724"/>
            <a:ext cx="249904" cy="1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Google Shape;397;p95">
            <a:extLst>
              <a:ext uri="{FF2B5EF4-FFF2-40B4-BE49-F238E27FC236}">
                <a16:creationId xmlns:a16="http://schemas.microsoft.com/office/drawing/2014/main" id="{4609C620-F636-1AE7-7CD2-C0C18DB49381}"/>
              </a:ext>
            </a:extLst>
          </p:cNvPr>
          <p:cNvSpPr txBox="1">
            <a:spLocks/>
          </p:cNvSpPr>
          <p:nvPr/>
        </p:nvSpPr>
        <p:spPr>
          <a:xfrm>
            <a:off x="2489000" y="4321120"/>
            <a:ext cx="2217143" cy="738633"/>
          </a:xfrm>
          <a:prstGeom prst="rect">
            <a:avLst/>
          </a:prstGeom>
          <a:noFill/>
          <a:ln w="12700"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b="0" dirty="0">
                <a:solidFill>
                  <a:schemeClr val="tx1"/>
                </a:solidFill>
                <a:latin typeface="+mn-lt"/>
                <a:ea typeface="Montserrat"/>
                <a:cs typeface="Montserrat"/>
                <a:sym typeface="Montserrat"/>
              </a:rPr>
              <a:t>Оборудование навигации машины относительно маркшейдерской сети</a:t>
            </a:r>
          </a:p>
        </p:txBody>
      </p:sp>
    </p:spTree>
    <p:extLst>
      <p:ext uri="{BB962C8B-B14F-4D97-AF65-F5344CB8AC3E}">
        <p14:creationId xmlns:p14="http://schemas.microsoft.com/office/powerpoint/2010/main" val="357409500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WINbd template">
  <a:themeElements>
    <a:clrScheme name="Streamline">
      <a:dk1>
        <a:srgbClr val="000000"/>
      </a:dk1>
      <a:lt1>
        <a:srgbClr val="FFFFFF"/>
      </a:lt1>
      <a:dk2>
        <a:srgbClr val="01C601"/>
      </a:dk2>
      <a:lt2>
        <a:srgbClr val="FFFFFF"/>
      </a:lt2>
      <a:accent1>
        <a:srgbClr val="434343"/>
      </a:accent1>
      <a:accent2>
        <a:srgbClr val="666666"/>
      </a:accent2>
      <a:accent3>
        <a:srgbClr val="04C601"/>
      </a:accent3>
      <a:accent4>
        <a:srgbClr val="F7F7F7"/>
      </a:accent4>
      <a:accent5>
        <a:srgbClr val="117A11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4817</TotalTime>
  <Words>1417</Words>
  <Application>Microsoft Office PowerPoint</Application>
  <PresentationFormat>Экран (16:9)</PresentationFormat>
  <Paragraphs>205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Arial Black</vt:lpstr>
      <vt:lpstr>Helvetica Neue</vt:lpstr>
      <vt:lpstr>Monotype Sorts</vt:lpstr>
      <vt:lpstr>Montserrat</vt:lpstr>
      <vt:lpstr>Wingdings</vt:lpstr>
      <vt:lpstr>Simple Light</vt:lpstr>
      <vt:lpstr>2_WINbd template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Постановка задачи: уровни автоматизации</vt:lpstr>
      <vt:lpstr>Этап 1. Прототип (MVP). Функционал</vt:lpstr>
      <vt:lpstr>Этап 1. Прототип (MVP). Исходные данные</vt:lpstr>
      <vt:lpstr>Этап 1. Прототип (MVP). Уровень 2. Программа работ</vt:lpstr>
      <vt:lpstr>Этап 1. Прототип (MVP). Структура </vt:lpstr>
      <vt:lpstr>Этап 1. Прототип (MVP). Заключение</vt:lpstr>
      <vt:lpstr>Презентация PowerPoint</vt:lpstr>
      <vt:lpstr>Презентация PowerPoint</vt:lpstr>
      <vt:lpstr>Прототип (MVP): Уровень 3 и 4</vt:lpstr>
      <vt:lpstr>Паспорт бурения: MVP и Целевая система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ннн ннн</dc:creator>
  <cp:lastModifiedBy>user</cp:lastModifiedBy>
  <cp:revision>532</cp:revision>
  <dcterms:modified xsi:type="dcterms:W3CDTF">2026-03-13T05:02:34Z</dcterms:modified>
</cp:coreProperties>
</file>