
<file path=[Content_Types].xml><?xml version="1.0" encoding="utf-8"?>
<Types xmlns="http://schemas.openxmlformats.org/package/2006/content-types">
  <Default Extension="mp4" ContentType="video/unknown"/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emf" ContentType="image/x-emf"/>
  <Default Extension="rels" ContentType="application/vnd.openxmlformats-package.relationships+xml"/>
  <Default Extension="bin" ContentType="application/vnd.openxmlformats-officedocument.oleObject"/>
  <Override PartName="/ppt/slides/slide19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20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autoCompressPictures="0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12192000" cy="6858000"/>
  <p:defaultTextStyle>
    <a:defPPr>
      <a:defRPr lang="en-US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+mn-cs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+mn-cs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+mn-cs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+mn-cs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Calibri"/>
        <a:ea typeface="+mn-ea"/>
        <a:cs typeface="+mn-cs"/>
      </a:defRPr>
    </a:lvl5pPr>
    <a:lvl6pPr marL="2286000" algn="l" defTabSz="914400">
      <a:defRPr>
        <a:solidFill>
          <a:schemeClr val="tx1"/>
        </a:solidFill>
        <a:latin typeface="Calibri"/>
        <a:ea typeface="+mn-ea"/>
        <a:cs typeface="+mn-cs"/>
      </a:defRPr>
    </a:lvl6pPr>
    <a:lvl7pPr marL="2743200" algn="l" defTabSz="914400">
      <a:defRPr>
        <a:solidFill>
          <a:schemeClr val="tx1"/>
        </a:solidFill>
        <a:latin typeface="Calibri"/>
        <a:ea typeface="+mn-ea"/>
        <a:cs typeface="+mn-cs"/>
      </a:defRPr>
    </a:lvl7pPr>
    <a:lvl8pPr marL="3200400" algn="l" defTabSz="914400">
      <a:defRPr>
        <a:solidFill>
          <a:schemeClr val="tx1"/>
        </a:solidFill>
        <a:latin typeface="Calibri"/>
        <a:ea typeface="+mn-ea"/>
        <a:cs typeface="+mn-cs"/>
      </a:defRPr>
    </a:lvl8pPr>
    <a:lvl9pPr marL="3657600" algn="l" defTabSz="914400">
      <a:defRPr>
        <a:solidFill>
          <a:schemeClr val="tx1"/>
        </a:solidFill>
        <a:latin typeface="Calibri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 snapToObjects="1">
      <p:cViewPr varScale="1">
        <p:scale>
          <a:sx n="78" d="100"/>
          <a:sy n="78" d="100"/>
        </p:scale>
        <p:origin x="132" y="64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presProps" Target="presProps.xml" /><Relationship Id="rId24" Type="http://schemas.openxmlformats.org/officeDocument/2006/relationships/tableStyles" Target="tableStyles.xml" /><Relationship Id="rId25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DB78D63-E430-4EB3-AA85-F09A65252A4E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81551DA-841F-4EBE-9E60-0E32C76CE894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56594E17-369F-47EB-9AA8-849A85E6DFD4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361EB4C-B0D0-4078-AE8A-50A2FC383A42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5438E93-C3FA-46A5-87E1-F8DEAAEE4A4E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2A3AD9CD-88D7-4FA8-B2E0-193F6BC88FBF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DCA172FF-3327-4D92-8BD2-19D7175B355F}" type="datetimeFigureOut">
              <a:rPr/>
              <a:t/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06C87FD-3B30-4037-B65A-28B9B1326BA0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B6C9CCC-7836-4B68-B3EC-8AD7BF20EA30}" type="datetimeFigureOut">
              <a:rPr/>
              <a:t/>
            </a:fld>
            <a:endParaRPr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9EF718B-36A5-43E2-9780-A9E41109339A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0C468480-24CE-4948-B79D-978029E6C527}" type="datetimeFigureOut">
              <a:rPr/>
              <a:t/>
            </a:fld>
            <a:endParaRPr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64F1888D-3BEB-4A29-845D-B364D5A70066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FE84A37-5F93-47AD-B2A1-42FA3708413F}" type="datetimeFigureOut">
              <a:rPr/>
              <a:t/>
            </a:fld>
            <a:endParaRPr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23BD091-136F-402F-9260-2CBBA37E0AF8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F6F8240D-D751-4BFA-ACC5-5F3A91B87F2F}" type="datetimeFigureOut">
              <a:rPr/>
              <a:t/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48F6CDA6-1FF6-4FB9-B45B-B2E431D30167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>
              <a:defRPr/>
            </a:pPr>
            <a:r>
              <a:rPr lang="ru-RU"/>
              <a:t>Вставка рисунка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CB07582-5C86-4C95-ADC4-1B11D4860778}" type="datetimeFigureOut">
              <a:rPr/>
              <a:t/>
            </a:fld>
            <a:endParaRPr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EFCC7B7F-77D1-40BD-A6F7-955D9BBD22FD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381CB08E-9230-4F72-B8F8-445DB7E8BC0A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9661C7D0-CD97-4CF9-AF24-B71F1E019C17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171BF88C-AD56-42D6-9958-40D5D7FB5B04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fld id="{C908B292-3A8F-4A09-BEA3-0E2CDD88E0A4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ChangeArrowheads="1"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Text Placeholder 2"/>
          <p:cNvSpPr>
            <a:spLocks noChangeArrowheads="1"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BE803E-4FAF-4580-A46E-593F58CC6600}" type="datetimeFigureOut">
              <a:rPr/>
              <a:t/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ED91B6C-48B5-4BFF-8E8D-CF62EC90F59F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2pPr>
      <a:lvl3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3pPr>
      <a:lvl4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4pPr>
      <a:lvl5pPr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5pPr>
      <a:lvl6pPr marL="4572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6pPr>
      <a:lvl7pPr marL="9144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7pPr>
      <a:lvl8pPr marL="13716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8pPr>
      <a:lvl9pPr marL="1828800" algn="l">
        <a:lnSpc>
          <a:spcPct val="90000"/>
        </a:lnSpc>
        <a:spcBef>
          <a:spcPts val="0"/>
        </a:spcBef>
        <a:spcAft>
          <a:spcPts val="0"/>
        </a:spcAft>
        <a:defRPr sz="4400">
          <a:solidFill>
            <a:schemeClr val="tx1"/>
          </a:solidFill>
          <a:latin typeface="Calibri Light"/>
        </a:defRPr>
      </a:lvl9pPr>
    </p:titleStyle>
    <p:bodyStyle>
      <a:lvl1pPr marL="228600" indent="-228600" algn="l">
        <a:lnSpc>
          <a:spcPct val="90000"/>
        </a:lnSpc>
        <a:spcBef>
          <a:spcPts val="1000"/>
        </a:spcBef>
        <a:spcAft>
          <a:spcPts val="0"/>
        </a:spcAft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>
        <a:lnSpc>
          <a:spcPct val="90000"/>
        </a:lnSpc>
        <a:spcBef>
          <a:spcPts val="500"/>
        </a:spcBef>
        <a:spcAft>
          <a:spcPts val="0"/>
        </a:spcAft>
        <a:buFont typeface="Arial"/>
        <a:buChar char="•"/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emf"/><Relationship Id="rId6" Type="http://schemas.openxmlformats.org/officeDocument/2006/relationships/oleObject" Target="../embeddings/oleObject1.bin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emf"/><Relationship Id="rId3" Type="http://schemas.openxmlformats.org/officeDocument/2006/relationships/oleObject" Target="../embeddings/oleObject2.bin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3" Type="http://schemas.microsoft.com/office/2007/relationships/media" Target="../media/media3.mp4"/><Relationship Id="rId4" Type="http://schemas.openxmlformats.org/officeDocument/2006/relationships/video" Target="../media/media3.mp4" /><Relationship Id="rId5" Type="http://schemas.openxmlformats.org/officeDocument/2006/relationships/image" Target="../media/image12.png"/><Relationship Id="rId6" Type="http://schemas.openxmlformats.org/officeDocument/2006/relationships/image" Target="../media/image13.emf"/><Relationship Id="rId7" Type="http://schemas.openxmlformats.org/officeDocument/2006/relationships/oleObject" Target="../embeddings/oleObject4.bin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image" Target="../media/image24.png"/><Relationship Id="rId13" Type="http://schemas.openxmlformats.org/officeDocument/2006/relationships/image" Target="../media/image25.png"/><Relationship Id="rId14" Type="http://schemas.openxmlformats.org/officeDocument/2006/relationships/image" Target="../media/image26.png"/><Relationship Id="rId15" Type="http://schemas.openxmlformats.org/officeDocument/2006/relationships/image" Target="../media/image6.emf"/><Relationship Id="rId16" Type="http://schemas.openxmlformats.org/officeDocument/2006/relationships/oleObject" Target="../embeddings/oleObject1.bin"/><Relationship Id="rId17" Type="http://schemas.openxmlformats.org/officeDocument/2006/relationships/image" Target="../media/image27.png"/><Relationship Id="rId18" Type="http://schemas.openxmlformats.org/officeDocument/2006/relationships/image" Target="../media/image28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oleObject" Target="../embeddings/oleObject5.bin"/><Relationship Id="rId4" Type="http://schemas.openxmlformats.org/officeDocument/2006/relationships/image" Target="../media/image30.png"/><Relationship Id="rId5" Type="http://schemas.openxmlformats.org/officeDocument/2006/relationships/image" Target="../media/image31.jp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Relationship Id="rId3" Type="http://schemas.openxmlformats.org/officeDocument/2006/relationships/oleObject" Target="../embeddings/oleObject6.bin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emf"/><Relationship Id="rId3" Type="http://schemas.openxmlformats.org/officeDocument/2006/relationships/oleObject" Target="../embeddings/oleObject5.bin"/><Relationship Id="rId4" Type="http://schemas.openxmlformats.org/officeDocument/2006/relationships/image" Target="../media/image35.png"/><Relationship Id="rId5" Type="http://schemas.openxmlformats.org/officeDocument/2006/relationships/image" Target="../media/image36.jp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emf"/><Relationship Id="rId3" Type="http://schemas.openxmlformats.org/officeDocument/2006/relationships/oleObject" Target="../embeddings/oleObject6.bin"/><Relationship Id="rId4" Type="http://schemas.openxmlformats.org/officeDocument/2006/relationships/image" Target="../media/image37.png"/><Relationship Id="rId5" Type="http://schemas.openxmlformats.org/officeDocument/2006/relationships/image" Target="../media/image35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emf"/><Relationship Id="rId3" Type="http://schemas.openxmlformats.org/officeDocument/2006/relationships/oleObject" Target="../embeddings/oleObject7.bin"/><Relationship Id="rId4" Type="http://schemas.openxmlformats.org/officeDocument/2006/relationships/image" Target="../media/image39.png"/><Relationship Id="rId5" Type="http://schemas.openxmlformats.org/officeDocument/2006/relationships/image" Target="../media/image40.jpg"/><Relationship Id="rId6" Type="http://schemas.openxmlformats.org/officeDocument/2006/relationships/image" Target="../media/image19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Relationship Id="rId3" Type="http://schemas.openxmlformats.org/officeDocument/2006/relationships/oleObject" Target="../embeddings/oleObject8.bin"/><Relationship Id="rId4" Type="http://schemas.openxmlformats.org/officeDocument/2006/relationships/image" Target="../media/image39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oleObject" Target="../embeddings/oleObject1.bin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png"/><Relationship Id="rId3" Type="http://schemas.openxmlformats.org/officeDocument/2006/relationships/image" Target="../media/image43.png"/><Relationship Id="rId4" Type="http://schemas.openxmlformats.org/officeDocument/2006/relationships/image" Target="../media/image22.png"/><Relationship Id="rId5" Type="http://schemas.openxmlformats.org/officeDocument/2006/relationships/image" Target="../media/image44.emf"/><Relationship Id="rId6" Type="http://schemas.openxmlformats.org/officeDocument/2006/relationships/oleObject" Target="../embeddings/oleObject9.bin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6.emf"/><Relationship Id="rId9" Type="http://schemas.openxmlformats.org/officeDocument/2006/relationships/oleObject" Target="../embeddings/oleObject1.bin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Relationship Id="rId3" Type="http://schemas.openxmlformats.org/officeDocument/2006/relationships/image" Target="../media/image6.emf"/><Relationship Id="rId4" Type="http://schemas.openxmlformats.org/officeDocument/2006/relationships/oleObject" Target="../embeddings/oleObject1.bin"/><Relationship Id="rId5" Type="http://schemas.openxmlformats.org/officeDocument/2006/relationships/image" Target="../media/image52.png"/><Relationship Id="rId6" Type="http://schemas.openxmlformats.org/officeDocument/2006/relationships/image" Target="../media/image53.png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6.emf"/><Relationship Id="rId7" Type="http://schemas.openxmlformats.org/officeDocument/2006/relationships/oleObject" Target="../embeddings/oleObject1.bin"/><Relationship Id="rId8" Type="http://schemas.openxmlformats.org/officeDocument/2006/relationships/image" Target="../media/image27.png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emf"/><Relationship Id="rId3" Type="http://schemas.openxmlformats.org/officeDocument/2006/relationships/oleObject" Target="../embeddings/oleObject1.bin"/><Relationship Id="rId4" Type="http://schemas.openxmlformats.org/officeDocument/2006/relationships/image" Target="../media/image58.png"/><Relationship Id="rId5" Type="http://schemas.openxmlformats.org/officeDocument/2006/relationships/image" Target="../media/image59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emf"/><Relationship Id="rId3" Type="http://schemas.openxmlformats.org/officeDocument/2006/relationships/oleObject" Target="../embeddings/oleObject8.bin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4.png"/><Relationship Id="rId3" Type="http://schemas.openxmlformats.org/officeDocument/2006/relationships/image" Target="../media/image65.png"/><Relationship Id="rId4" Type="http://schemas.openxmlformats.org/officeDocument/2006/relationships/image" Target="../media/image28.png"/><Relationship Id="rId5" Type="http://schemas.openxmlformats.org/officeDocument/2006/relationships/image" Target="../media/image6.emf"/><Relationship Id="rId6" Type="http://schemas.openxmlformats.org/officeDocument/2006/relationships/oleObject" Target="../embeddings/oleObject1.bin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info@okp-perm.ru" TargetMode="External"/><Relationship Id="rId3" Type="http://schemas.openxmlformats.org/officeDocument/2006/relationships/image" Target="../media/image66.png"/><Relationship Id="rId4" Type="http://schemas.openxmlformats.org/officeDocument/2006/relationships/image" Target="../media/image67.emf"/><Relationship Id="rId5" Type="http://schemas.openxmlformats.org/officeDocument/2006/relationships/oleObject" Target="../embeddings/oleObject10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solidFill>
          <a:srgbClr val="FF000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" y="-645459"/>
            <a:ext cx="12207688" cy="8138458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 bwMode="auto">
          <a:xfrm>
            <a:off x="1823981" y="1948834"/>
            <a:ext cx="4348123" cy="3878767"/>
          </a:xfrm>
          <a:prstGeom prst="rect">
            <a:avLst/>
          </a:prstGeom>
          <a:solidFill>
            <a:srgbClr val="002060">
              <a:alpha val="91000"/>
            </a:srgb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2000" b="1">
              <a:ln w="10160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229415" y="2603630"/>
            <a:ext cx="3537255" cy="594866"/>
          </a:xfrm>
          <a:prstGeom prst="rect">
            <a:avLst/>
          </a:prstGeom>
        </p:spPr>
      </p:pic>
      <p:sp>
        <p:nvSpPr>
          <p:cNvPr id="16" name="Заголовок 1"/>
          <p:cNvSpPr txBox="1"/>
          <p:nvPr/>
        </p:nvSpPr>
        <p:spPr bwMode="auto">
          <a:xfrm>
            <a:off x="3049055" y="5389803"/>
            <a:ext cx="1897975" cy="25425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/>
            <a:normAutofit fontScale="67500" lnSpcReduction="20000"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 algn="ctr">
              <a:defRPr/>
            </a:pPr>
            <a:r>
              <a:rPr lang="ru-RU" sz="2000" b="1">
                <a:solidFill>
                  <a:schemeClr val="bg1"/>
                </a:solidFill>
                <a:latin typeface="+mn-lt"/>
              </a:rPr>
              <a:t>ПЕРМЬ-2026</a:t>
            </a:r>
            <a:endParaRPr/>
          </a:p>
        </p:txBody>
      </p:sp>
      <p:sp>
        <p:nvSpPr>
          <p:cNvPr id="17" name="Заголовок 1"/>
          <p:cNvSpPr txBox="1"/>
          <p:nvPr/>
        </p:nvSpPr>
        <p:spPr bwMode="auto">
          <a:xfrm>
            <a:off x="1972173" y="4168231"/>
            <a:ext cx="4051738" cy="9387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>
              <a:lnSpc>
                <a:spcPct val="90000"/>
              </a:lnSpc>
              <a:spcBef>
                <a:spcPts val="0"/>
              </a:spcBef>
              <a:buNone/>
              <a:defRPr sz="60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defRPr/>
            </a:pPr>
            <a:r>
              <a:rPr lang="ru-RU" sz="2000" b="1">
                <a:solidFill>
                  <a:schemeClr val="bg1"/>
                </a:solidFill>
              </a:rPr>
              <a:t>КАБЕЛЬНАЯ ПРОДУКЦИЯ ДЛЯ ГОРНОРУДНОЙ ПРОМЫШЛЕННОСТИ: ИМПОРТОЗАМЕЩЕНИЕ, ИННОВАЦИОННЫЕ РАЗРАБОТКИ</a:t>
            </a:r>
            <a:endParaRPr lang="ru-RU" sz="2000" b="1">
              <a:ln w="10160">
                <a:noFill/>
                <a:prstDash val="solid"/>
              </a:ln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-2" y="0"/>
            <a:ext cx="3145873" cy="6857652"/>
          </a:xfrm>
          <a:prstGeom prst="rect">
            <a:avLst/>
          </a:prstGeom>
        </p:spPr>
      </p:pic>
      <p:sp>
        <p:nvSpPr>
          <p:cNvPr id="17" name="object 14"/>
          <p:cNvSpPr/>
          <p:nvPr/>
        </p:nvSpPr>
        <p:spPr bwMode="auto">
          <a:xfrm flipH="1">
            <a:off x="0" y="-75"/>
            <a:ext cx="6838072" cy="635263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3557203" y="90847"/>
            <a:ext cx="23650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</a:rPr>
              <a:t>ИСТОРИЯ</a:t>
            </a:r>
            <a:endParaRPr/>
          </a:p>
        </p:txBody>
      </p:sp>
      <p:sp>
        <p:nvSpPr>
          <p:cNvPr id="19" name="object 14"/>
          <p:cNvSpPr/>
          <p:nvPr/>
        </p:nvSpPr>
        <p:spPr bwMode="auto">
          <a:xfrm flipH="1">
            <a:off x="-2" y="-75"/>
            <a:ext cx="3133725" cy="635263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FE7402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9195263" y="565265"/>
            <a:ext cx="1349297" cy="40095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955892" y="249232"/>
            <a:ext cx="630523" cy="834887"/>
          </a:xfrm>
          <a:prstGeom prst="rect">
            <a:avLst/>
          </a:prstGeom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6" imgW="2812415" imgH="487045" progId="CorelDraw.Graphic.20">
              <p:embed/>
              <p:pic>
                <p:nvPicPr>
                  <p:cNvPr id="1028" name=""/>
                  <p:cNvPicPr/>
                  <p:nvPr/>
                </p:nvPicPr>
                <p:blipFill>
                  <a:blip r:embed="rId5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10" name="Прямоугольник 9"/>
          <p:cNvSpPr/>
          <p:nvPr/>
        </p:nvSpPr>
        <p:spPr bwMode="auto">
          <a:xfrm>
            <a:off x="3557203" y="1003667"/>
            <a:ext cx="7993338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2000" b="1">
                <a:solidFill>
                  <a:srgbClr val="FE7402"/>
                </a:solidFill>
              </a:rPr>
              <a:t>2013 </a:t>
            </a:r>
            <a:r>
              <a:rPr lang="ru-RU">
                <a:solidFill>
                  <a:srgbClr val="261D60"/>
                </a:solidFill>
              </a:rPr>
              <a:t>Создание ООО «ОКП «ЭЛКА-Кабель»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2000" b="1">
                <a:solidFill>
                  <a:srgbClr val="FE7402"/>
                </a:solidFill>
              </a:rPr>
              <a:t>2014</a:t>
            </a: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>
                <a:solidFill>
                  <a:srgbClr val="261D60"/>
                </a:solidFill>
              </a:rPr>
              <a:t>Первые разработки в рамках </a:t>
            </a:r>
            <a:r>
              <a:rPr lang="ru-RU">
                <a:solidFill>
                  <a:srgbClr val="261D60"/>
                </a:solidFill>
              </a:rPr>
              <a:t>импортозамещения</a:t>
            </a:r>
            <a:endParaRPr lang="ru-RU">
              <a:solidFill>
                <a:srgbClr val="261D60"/>
              </a:solidFill>
            </a:endParaRPr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2000" b="1">
                <a:solidFill>
                  <a:srgbClr val="FE7402"/>
                </a:solidFill>
              </a:rPr>
              <a:t>2016 </a:t>
            </a:r>
            <a:r>
              <a:rPr lang="ru-RU">
                <a:solidFill>
                  <a:srgbClr val="352D74"/>
                </a:solidFill>
              </a:rPr>
              <a:t>Создание СП с «ОК «РУСАЛ»  - «Богословский кабельный завод»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2000" b="1">
                <a:solidFill>
                  <a:srgbClr val="FE7402"/>
                </a:solidFill>
              </a:rPr>
              <a:t>2018 </a:t>
            </a:r>
            <a:r>
              <a:rPr lang="ru-RU">
                <a:solidFill>
                  <a:srgbClr val="352D74"/>
                </a:solidFill>
              </a:rPr>
              <a:t>Запуск производства в г. Краснотурьинск (Свердловская область)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2000" b="1">
                <a:solidFill>
                  <a:srgbClr val="FE7402"/>
                </a:solidFill>
              </a:rPr>
              <a:t>2019 – 2022 </a:t>
            </a:r>
            <a:r>
              <a:rPr lang="ru-RU">
                <a:solidFill>
                  <a:srgbClr val="352D74"/>
                </a:solidFill>
              </a:rPr>
              <a:t>Строительство 1-й производственной очереди в г. Пермь,</a:t>
            </a:r>
            <a:br>
              <a:rPr lang="ru-RU">
                <a:solidFill>
                  <a:srgbClr val="352D74"/>
                </a:solidFill>
              </a:rPr>
            </a:br>
            <a:r>
              <a:rPr lang="ru-RU">
                <a:solidFill>
                  <a:srgbClr val="352D74"/>
                </a:solidFill>
              </a:rPr>
              <a:t>площадь 1500 м²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2000" b="1">
                <a:solidFill>
                  <a:srgbClr val="FE7402"/>
                </a:solidFill>
              </a:rPr>
              <a:t>2022 </a:t>
            </a:r>
            <a:r>
              <a:rPr lang="ru-RU">
                <a:solidFill>
                  <a:srgbClr val="352D74"/>
                </a:solidFill>
              </a:rPr>
              <a:t>Заключение соглашения с правительством Пермского края о присвоении статуса «Приоритетного инвестиционного проекта» проекту расширения производственных мощностей, получение поддержки от «Фонда развития промышленности»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2000" b="1">
                <a:solidFill>
                  <a:srgbClr val="FE7402"/>
                </a:solidFill>
              </a:rPr>
              <a:t>2023 – 2024 </a:t>
            </a:r>
            <a:r>
              <a:rPr lang="ru-RU">
                <a:solidFill>
                  <a:srgbClr val="352D74"/>
                </a:solidFill>
              </a:rPr>
              <a:t>Строительство 2-й производственной очереди в г. Пермь</a:t>
            </a:r>
            <a:br>
              <a:rPr lang="ru-RU">
                <a:solidFill>
                  <a:srgbClr val="352D74"/>
                </a:solidFill>
              </a:rPr>
            </a:br>
            <a:r>
              <a:rPr lang="ru-RU">
                <a:solidFill>
                  <a:srgbClr val="352D74"/>
                </a:solidFill>
              </a:rPr>
              <a:t>площадь 1500 м² 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2000" b="1">
                <a:solidFill>
                  <a:srgbClr val="FE7402"/>
                </a:solidFill>
              </a:rPr>
              <a:t>2024 – 2025 </a:t>
            </a:r>
            <a:r>
              <a:rPr lang="ru-RU">
                <a:solidFill>
                  <a:srgbClr val="352D74"/>
                </a:solidFill>
              </a:rPr>
              <a:t>Строительство 3-й производственной очереди в г. Пермь, площадь 7000 м². Реализация проекта с поддержкой ФРП</a:t>
            </a:r>
            <a:endParaRPr/>
          </a:p>
          <a:p>
            <a:pPr marL="285750" indent="-285750">
              <a:spcBef>
                <a:spcPts val="600"/>
              </a:spcBef>
              <a:buFont typeface="Arial"/>
              <a:buChar char="•"/>
              <a:defRPr/>
            </a:pPr>
            <a:r>
              <a:rPr lang="ru-RU" sz="2000" b="1">
                <a:solidFill>
                  <a:srgbClr val="FE7402"/>
                </a:solidFill>
              </a:rPr>
              <a:t>Январь 2026 </a:t>
            </a:r>
            <a:r>
              <a:rPr lang="ru-RU">
                <a:solidFill>
                  <a:srgbClr val="352D74"/>
                </a:solidFill>
              </a:rPr>
              <a:t>Запуск 3-й производственной очереди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Расширение производственных мощностей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96031" y="1115970"/>
            <a:ext cx="77722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 b="1">
                <a:solidFill>
                  <a:srgbClr val="FE7402"/>
                </a:solidFill>
                <a:cs typeface="Times New Roman"/>
              </a:rPr>
              <a:t>ЗАПУСК НОВОГО ЦЕХА – январь 2026 г.</a:t>
            </a:r>
            <a:endParaRPr lang="ru-RU" sz="3200" b="1">
              <a:solidFill>
                <a:srgbClr val="FE7402"/>
              </a:solidFill>
            </a:endParaRPr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1029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8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838200" y="1571277"/>
            <a:ext cx="811131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ru-RU" sz="2400" b="1">
                <a:solidFill>
                  <a:srgbClr val="261D60"/>
                </a:solidFill>
                <a:cs typeface="Times New Roman"/>
              </a:rPr>
              <a:t>Увеличение производственных площадей в 3 раза</a:t>
            </a:r>
            <a:br>
              <a:rPr lang="ru-RU" sz="2400" b="1">
                <a:solidFill>
                  <a:srgbClr val="261D60"/>
                </a:solidFill>
                <a:cs typeface="Times New Roman"/>
              </a:rPr>
            </a:br>
            <a:r>
              <a:rPr lang="ru-RU" sz="2400" b="1">
                <a:solidFill>
                  <a:srgbClr val="261D60"/>
                </a:solidFill>
                <a:cs typeface="Times New Roman"/>
              </a:rPr>
              <a:t>7 новых технологических линий:</a:t>
            </a:r>
            <a:endParaRPr/>
          </a:p>
          <a:p>
            <a:pPr marL="342900" lvl="0" indent="-342900">
              <a:buFont typeface="Arial"/>
              <a:buChar char="•"/>
              <a:defRPr/>
            </a:pPr>
            <a:r>
              <a:rPr lang="ru-RU" sz="2400">
                <a:solidFill>
                  <a:srgbClr val="261D60"/>
                </a:solidFill>
                <a:cs typeface="Times New Roman"/>
              </a:rPr>
              <a:t>Электролитическое лужение</a:t>
            </a:r>
            <a:endParaRPr/>
          </a:p>
          <a:p>
            <a:pPr marL="342900" lvl="0" indent="-342900">
              <a:buFont typeface="Arial"/>
              <a:buChar char="•"/>
              <a:defRPr/>
            </a:pPr>
            <a:r>
              <a:rPr lang="ru-RU" sz="2400">
                <a:solidFill>
                  <a:srgbClr val="261D60"/>
                </a:solidFill>
                <a:cs typeface="Times New Roman"/>
              </a:rPr>
              <a:t>Две экструзионных линии с возможностью наложения трехслойной изоляции </a:t>
            </a:r>
            <a:endParaRPr/>
          </a:p>
          <a:p>
            <a:pPr marL="342900" lvl="0" indent="-342900">
              <a:buFont typeface="Arial"/>
              <a:buChar char="•"/>
              <a:defRPr/>
            </a:pPr>
            <a:r>
              <a:rPr lang="ru-RU" sz="2400">
                <a:solidFill>
                  <a:srgbClr val="261D60"/>
                </a:solidFill>
                <a:cs typeface="Times New Roman"/>
              </a:rPr>
              <a:t>Ленточное и проволочное бронирование</a:t>
            </a:r>
            <a:endParaRPr/>
          </a:p>
          <a:p>
            <a:pPr marL="342900" lvl="0" indent="-342900">
              <a:buFont typeface="Arial"/>
              <a:buChar char="•"/>
              <a:defRPr/>
            </a:pPr>
            <a:r>
              <a:rPr lang="ru-RU" sz="2400">
                <a:solidFill>
                  <a:srgbClr val="261D60"/>
                </a:solidFill>
                <a:cs typeface="Times New Roman"/>
              </a:rPr>
              <a:t>Линии скрутки многожильных кабелей мелких и крупных сечений </a:t>
            </a:r>
            <a:endParaRPr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9014108" y="743216"/>
            <a:ext cx="3174995" cy="494390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 bwMode="auto">
          <a:xfrm>
            <a:off x="550333" y="5163900"/>
            <a:ext cx="2068627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>
                <a:solidFill>
                  <a:srgbClr val="FE7402"/>
                </a:solidFill>
                <a:cs typeface="Times New Roman"/>
              </a:rPr>
              <a:t>0,</a:t>
            </a:r>
            <a:r>
              <a:rPr lang="en-US" sz="3000" b="1">
                <a:solidFill>
                  <a:srgbClr val="FE7402"/>
                </a:solidFill>
                <a:cs typeface="Times New Roman"/>
              </a:rPr>
              <a:t>35</a:t>
            </a:r>
            <a:r>
              <a:rPr lang="ru-RU" sz="3000" b="1">
                <a:solidFill>
                  <a:srgbClr val="FE7402"/>
                </a:solidFill>
                <a:cs typeface="Times New Roman"/>
              </a:rPr>
              <a:t>-400</a:t>
            </a:r>
            <a:r>
              <a:rPr lang="ru-RU" sz="3200" b="1">
                <a:solidFill>
                  <a:srgbClr val="FE7402"/>
                </a:solidFill>
                <a:cs typeface="Times New Roman"/>
              </a:rPr>
              <a:t> </a:t>
            </a:r>
            <a:r>
              <a:rPr lang="ru-RU" b="1">
                <a:solidFill>
                  <a:srgbClr val="FE7402"/>
                </a:solidFill>
                <a:cs typeface="Times New Roman"/>
              </a:rPr>
              <a:t>мм</a:t>
            </a:r>
            <a:r>
              <a:rPr lang="ru-RU" b="1" baseline="30000">
                <a:solidFill>
                  <a:srgbClr val="FE7402"/>
                </a:solidFill>
                <a:cs typeface="Times New Roman"/>
              </a:rPr>
              <a:t>2</a:t>
            </a:r>
            <a:endParaRPr/>
          </a:p>
          <a:p>
            <a:pPr algn="ctr">
              <a:defRPr/>
            </a:pPr>
            <a:r>
              <a:rPr lang="ru-RU">
                <a:solidFill>
                  <a:srgbClr val="261D60"/>
                </a:solidFill>
                <a:cs typeface="Times New Roman"/>
              </a:rPr>
              <a:t>Номинальное</a:t>
            </a:r>
            <a:endParaRPr/>
          </a:p>
          <a:p>
            <a:pPr algn="ctr">
              <a:defRPr/>
            </a:pPr>
            <a:r>
              <a:rPr lang="ru-RU">
                <a:solidFill>
                  <a:srgbClr val="261D60"/>
                </a:solidFill>
                <a:cs typeface="Times New Roman"/>
              </a:rPr>
              <a:t>сечение кабеля</a:t>
            </a:r>
            <a:endParaRPr lang="ru-RU" b="1" baseline="30000">
              <a:solidFill>
                <a:srgbClr val="FE7402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3251233" y="5195809"/>
            <a:ext cx="193195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000" b="1">
                <a:solidFill>
                  <a:srgbClr val="FE7402"/>
                </a:solidFill>
                <a:cs typeface="Times New Roman"/>
              </a:rPr>
              <a:t>0,38-10 </a:t>
            </a:r>
            <a:r>
              <a:rPr lang="ru-RU" b="1">
                <a:solidFill>
                  <a:srgbClr val="FE7402"/>
                </a:solidFill>
                <a:cs typeface="Times New Roman"/>
              </a:rPr>
              <a:t>кВ</a:t>
            </a:r>
            <a:endParaRPr lang="ru-RU" b="1" baseline="30000">
              <a:solidFill>
                <a:srgbClr val="FE7402"/>
              </a:solidFill>
              <a:cs typeface="Times New Roman"/>
            </a:endParaRPr>
          </a:p>
          <a:p>
            <a:pPr algn="ctr">
              <a:defRPr/>
            </a:pPr>
            <a:r>
              <a:rPr lang="ru-RU">
                <a:solidFill>
                  <a:srgbClr val="261D60"/>
                </a:solidFill>
                <a:cs typeface="Times New Roman"/>
              </a:rPr>
              <a:t>Напряжение</a:t>
            </a:r>
            <a:endParaRPr/>
          </a:p>
          <a:p>
            <a:pPr algn="ctr">
              <a:defRPr/>
            </a:pPr>
            <a:r>
              <a:rPr lang="ru-RU">
                <a:solidFill>
                  <a:srgbClr val="261D60"/>
                </a:solidFill>
                <a:cs typeface="Times New Roman"/>
              </a:rPr>
              <a:t>кабеля</a:t>
            </a:r>
            <a:endParaRPr lang="ru-RU" b="1" baseline="30000">
              <a:solidFill>
                <a:srgbClr val="FE7402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94673" y="4894080"/>
            <a:ext cx="1075220" cy="31950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632856" y="472506"/>
            <a:ext cx="802548" cy="1509193"/>
          </a:xfrm>
          <a:prstGeom prst="rect">
            <a:avLst/>
          </a:prstGeom>
        </p:spPr>
      </p:pic>
      <p:sp>
        <p:nvSpPr>
          <p:cNvPr id="15" name="Заголовок 1"/>
          <p:cNvSpPr txBox="1"/>
          <p:nvPr/>
        </p:nvSpPr>
        <p:spPr bwMode="auto">
          <a:xfrm>
            <a:off x="9228738" y="141654"/>
            <a:ext cx="2929320" cy="4908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/>
            <a:no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>
              <a:defRPr/>
            </a:pPr>
            <a:r>
              <a:rPr lang="ru-RU" sz="1400" b="1">
                <a:solidFill>
                  <a:schemeClr val="bg1"/>
                </a:solidFill>
                <a:latin typeface="+mn-lt"/>
              </a:rPr>
              <a:t>Приоритетный инвестиционный</a:t>
            </a:r>
            <a:endParaRPr/>
          </a:p>
          <a:p>
            <a:pPr>
              <a:defRPr/>
            </a:pPr>
            <a:r>
              <a:rPr lang="ru-RU" sz="1400" b="1">
                <a:solidFill>
                  <a:schemeClr val="bg1"/>
                </a:solidFill>
                <a:latin typeface="+mn-lt"/>
              </a:rPr>
              <a:t>проект Пермского края</a:t>
            </a:r>
            <a:endParaRPr lang="en-US" sz="14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5629193" y="5163900"/>
            <a:ext cx="2749659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>
                <a:solidFill>
                  <a:srgbClr val="FE7402"/>
                </a:solidFill>
                <a:cs typeface="Times New Roman"/>
              </a:rPr>
              <a:t>около</a:t>
            </a:r>
            <a:r>
              <a:rPr lang="ru-RU" sz="3200" b="1">
                <a:solidFill>
                  <a:srgbClr val="FE7402"/>
                </a:solidFill>
                <a:cs typeface="Times New Roman"/>
              </a:rPr>
              <a:t> </a:t>
            </a:r>
            <a:r>
              <a:rPr lang="ru-RU" sz="3000" b="1">
                <a:solidFill>
                  <a:srgbClr val="FE7402"/>
                </a:solidFill>
                <a:cs typeface="Times New Roman"/>
              </a:rPr>
              <a:t>10 000 </a:t>
            </a:r>
            <a:r>
              <a:rPr lang="ru-RU" b="1">
                <a:solidFill>
                  <a:srgbClr val="FE7402"/>
                </a:solidFill>
                <a:cs typeface="Times New Roman"/>
              </a:rPr>
              <a:t>км</a:t>
            </a:r>
            <a:endParaRPr/>
          </a:p>
          <a:p>
            <a:pPr algn="ctr">
              <a:defRPr/>
            </a:pPr>
            <a:r>
              <a:rPr lang="ru-RU">
                <a:solidFill>
                  <a:srgbClr val="261D60"/>
                </a:solidFill>
                <a:cs typeface="Times New Roman"/>
              </a:rPr>
              <a:t>Возможность выпуска кабельно-проводниковой продукции в год</a:t>
            </a:r>
            <a:endParaRPr lang="ru-RU" b="1" baseline="30000">
              <a:solidFill>
                <a:srgbClr val="FE740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" name="Видео для презентации - новый цех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"/>
          <a:stretch/>
        </p:blipFill>
        <p:spPr bwMode="auto">
          <a:xfrm>
            <a:off x="-23980" y="765572"/>
            <a:ext cx="9077884" cy="5106310"/>
          </a:xfrm>
          <a:prstGeom prst="rect">
            <a:avLst/>
          </a:prstGeom>
        </p:spPr>
      </p:pic>
      <p:sp>
        <p:nvSpPr>
          <p:cNvPr id="17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18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Расширение производственных мощностей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19" name="object 14"/>
          <p:cNvSpPr/>
          <p:nvPr/>
        </p:nvSpPr>
        <p:spPr bwMode="auto">
          <a:xfrm flipV="1">
            <a:off x="9014110" y="752167"/>
            <a:ext cx="3177890" cy="5170782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425989" y="6066780"/>
            <a:ext cx="2080242" cy="618159"/>
          </a:xfrm>
          <a:prstGeom prst="rect">
            <a:avLst/>
          </a:prstGeom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70345" y="173060"/>
          <a:ext cx="2635379" cy="456581"/>
        </p:xfrm>
        <a:graphic>
          <a:graphicData uri="http://schemas.openxmlformats.org/presentationml/2006/ole">
            <p:oleObj name="oleObj" r:id="rId7" imgW="2812415" imgH="487045" progId="CorelDraw.Graphic.20">
              <p:embed/>
              <p:pic>
                <p:nvPicPr>
                  <p:cNvPr id="1030" name=""/>
                  <p:cNvPicPr/>
                  <p:nvPr/>
                </p:nvPicPr>
                <p:blipFill>
                  <a:blip r:embed="rId6"/>
                  <a:stretch/>
                </p:blipFill>
                <p:spPr bwMode="auto">
                  <a:xfrm>
                    <a:off x="9270345" y="173060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22" name="Прямоугольник 21"/>
          <p:cNvSpPr/>
          <p:nvPr/>
        </p:nvSpPr>
        <p:spPr bwMode="auto">
          <a:xfrm>
            <a:off x="9262308" y="5025368"/>
            <a:ext cx="26434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b="1">
                <a:solidFill>
                  <a:srgbClr val="002060"/>
                </a:solidFill>
                <a:cs typeface="Times New Roman"/>
              </a:rPr>
              <a:t>ЗАПУСК НОВОГО ЦЕХА – </a:t>
            </a:r>
            <a:endParaRPr lang="en-US" b="1">
              <a:solidFill>
                <a:srgbClr val="002060"/>
              </a:solidFill>
              <a:cs typeface="Times New Roman"/>
            </a:endParaRPr>
          </a:p>
          <a:p>
            <a:pPr lvl="0">
              <a:defRPr/>
            </a:pPr>
            <a:r>
              <a:rPr lang="ru-RU" b="1">
                <a:solidFill>
                  <a:srgbClr val="002060"/>
                </a:solidFill>
                <a:cs typeface="Times New Roman"/>
              </a:rPr>
              <a:t>январь 2026 г.</a:t>
            </a:r>
            <a:endParaRPr lang="ru-RU" b="1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77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ОСНОВНЫЕ ГРУППЫ ВЫПУСКАЕМОЙ ПРОДУКЦИИ</a:t>
            </a:r>
            <a:endParaRPr/>
          </a:p>
        </p:txBody>
      </p:sp>
      <p:grpSp>
        <p:nvGrpSpPr>
          <p:cNvPr id="60" name="Группа 59"/>
          <p:cNvGrpSpPr/>
          <p:nvPr/>
        </p:nvGrpSpPr>
        <p:grpSpPr bwMode="auto">
          <a:xfrm>
            <a:off x="6455917" y="3348081"/>
            <a:ext cx="2527488" cy="2214671"/>
            <a:chOff x="6463373" y="1080299"/>
            <a:chExt cx="2527488" cy="2214671"/>
          </a:xfrm>
        </p:grpSpPr>
        <p:sp>
          <p:nvSpPr>
            <p:cNvPr id="20" name="Прямоугольник 19"/>
            <p:cNvSpPr/>
            <p:nvPr/>
          </p:nvSpPr>
          <p:spPr bwMode="auto">
            <a:xfrm>
              <a:off x="6466042" y="1298150"/>
              <a:ext cx="2524819" cy="7521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1" name="TextBox 20"/>
            <p:cNvSpPr txBox="1"/>
            <p:nvPr/>
          </p:nvSpPr>
          <p:spPr bwMode="auto">
            <a:xfrm>
              <a:off x="6464953" y="2279307"/>
              <a:ext cx="246556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002060"/>
                  </a:solidFill>
                </a:rPr>
                <a:t>FC</a:t>
              </a:r>
              <a:endParaRPr/>
            </a:p>
            <a:p>
              <a:pPr>
                <a:defRPr/>
              </a:pPr>
              <a:r>
                <a:rPr lang="ru-RU" sz="1200">
                  <a:solidFill>
                    <a:srgbClr val="002060"/>
                  </a:solidFill>
                </a:rPr>
                <a:t>Кабели защищенные </a:t>
              </a:r>
              <a:br>
                <a:rPr lang="ru-RU" sz="1200">
                  <a:solidFill>
                    <a:srgbClr val="002060"/>
                  </a:solidFill>
                </a:rPr>
              </a:br>
              <a:r>
                <a:rPr lang="ru-RU" sz="1200">
                  <a:solidFill>
                    <a:srgbClr val="002060"/>
                  </a:solidFill>
                </a:rPr>
                <a:t>для подключения к частотным преобразователям</a:t>
              </a:r>
              <a:endParaRPr/>
            </a:p>
          </p:txBody>
        </p:sp>
        <p:sp>
          <p:nvSpPr>
            <p:cNvPr id="22" name="Прямоугольник 21"/>
            <p:cNvSpPr/>
            <p:nvPr/>
          </p:nvSpPr>
          <p:spPr bwMode="auto">
            <a:xfrm>
              <a:off x="6466042" y="1298150"/>
              <a:ext cx="686387" cy="793510"/>
            </a:xfrm>
            <a:prstGeom prst="rect">
              <a:avLst/>
            </a:prstGeom>
            <a:solidFill>
              <a:srgbClr val="FE7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23" name="Группа 22"/>
            <p:cNvGrpSpPr/>
            <p:nvPr/>
          </p:nvGrpSpPr>
          <p:grpSpPr bwMode="auto">
            <a:xfrm>
              <a:off x="6463373" y="1837249"/>
              <a:ext cx="2414375" cy="467592"/>
              <a:chOff x="6463372" y="2896498"/>
              <a:chExt cx="4692293" cy="908757"/>
            </a:xfrm>
          </p:grpSpPr>
          <p:pic>
            <p:nvPicPr>
              <p:cNvPr id="24" name="Рисунок 23"/>
              <p:cNvPicPr>
                <a:picLocks noChangeAspect="1"/>
              </p:cNvPicPr>
              <p:nvPr/>
            </p:nvPicPr>
            <p:blipFill>
              <a:blip r:embed="rId2"/>
              <a:stretch/>
            </p:blipFill>
            <p:spPr bwMode="auto">
              <a:xfrm rot="10800000" flipH="1">
                <a:off x="7520646" y="2896500"/>
                <a:ext cx="3635019" cy="908755"/>
              </a:xfrm>
              <a:prstGeom prst="rect">
                <a:avLst/>
              </a:prstGeom>
            </p:spPr>
          </p:pic>
          <p:pic>
            <p:nvPicPr>
              <p:cNvPr id="25" name="Рисунок 24"/>
              <p:cNvPicPr>
                <a:picLocks noChangeAspect="1"/>
              </p:cNvPicPr>
              <p:nvPr/>
            </p:nvPicPr>
            <p:blipFill>
              <a:blip r:embed="rId3"/>
              <a:stretch/>
            </p:blipFill>
            <p:spPr bwMode="auto">
              <a:xfrm rot="10800000" flipH="1">
                <a:off x="6463372" y="2896498"/>
                <a:ext cx="1210374" cy="908755"/>
              </a:xfrm>
              <a:prstGeom prst="rect">
                <a:avLst/>
              </a:prstGeom>
            </p:spPr>
          </p:pic>
        </p:grpSp>
        <p:pic>
          <p:nvPicPr>
            <p:cNvPr id="26" name="Рисунок 25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6552518" y="1080299"/>
              <a:ext cx="866590" cy="967729"/>
            </a:xfrm>
            <a:prstGeom prst="rect">
              <a:avLst/>
            </a:prstGeom>
          </p:spPr>
        </p:pic>
      </p:grpSp>
      <p:grpSp>
        <p:nvGrpSpPr>
          <p:cNvPr id="59" name="Группа 58"/>
          <p:cNvGrpSpPr/>
          <p:nvPr/>
        </p:nvGrpSpPr>
        <p:grpSpPr bwMode="auto">
          <a:xfrm>
            <a:off x="714007" y="3304066"/>
            <a:ext cx="2551615" cy="2070229"/>
            <a:chOff x="3734325" y="1080299"/>
            <a:chExt cx="2551615" cy="2070229"/>
          </a:xfrm>
        </p:grpSpPr>
        <p:sp>
          <p:nvSpPr>
            <p:cNvPr id="32" name="Прямоугольник 31"/>
            <p:cNvSpPr/>
            <p:nvPr/>
          </p:nvSpPr>
          <p:spPr bwMode="auto">
            <a:xfrm>
              <a:off x="3734325" y="1298150"/>
              <a:ext cx="2551615" cy="7601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TextBox 32"/>
            <p:cNvSpPr txBox="1"/>
            <p:nvPr/>
          </p:nvSpPr>
          <p:spPr bwMode="auto">
            <a:xfrm>
              <a:off x="3741767" y="2319531"/>
              <a:ext cx="23372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002060"/>
                  </a:solidFill>
                </a:rPr>
                <a:t>ELKAPOWER</a:t>
              </a:r>
              <a:endParaRPr/>
            </a:p>
            <a:p>
              <a:pPr>
                <a:defRPr/>
              </a:pPr>
              <a:r>
                <a:rPr lang="ru-RU" sz="1200">
                  <a:solidFill>
                    <a:srgbClr val="002060"/>
                  </a:solidFill>
                </a:rPr>
                <a:t>Кабель силовой </a:t>
              </a:r>
              <a:br>
                <a:rPr lang="ru-RU" sz="1200">
                  <a:solidFill>
                    <a:srgbClr val="002060"/>
                  </a:solidFill>
                </a:rPr>
              </a:br>
              <a:r>
                <a:rPr lang="ru-RU" sz="1200">
                  <a:solidFill>
                    <a:srgbClr val="002060"/>
                  </a:solidFill>
                </a:rPr>
                <a:t>на напряжение 1-3 </a:t>
              </a:r>
              <a:r>
                <a:rPr lang="ru-RU" sz="1200">
                  <a:solidFill>
                    <a:srgbClr val="002060"/>
                  </a:solidFill>
                </a:rPr>
                <a:t>кВ</a:t>
              </a:r>
              <a:endParaRPr lang="ru-RU" sz="1200">
                <a:solidFill>
                  <a:srgbClr val="002060"/>
                </a:solidFill>
              </a:endParaRPr>
            </a:p>
          </p:txBody>
        </p:sp>
        <p:sp>
          <p:nvSpPr>
            <p:cNvPr id="34" name="Прямоугольник 33"/>
            <p:cNvSpPr/>
            <p:nvPr/>
          </p:nvSpPr>
          <p:spPr bwMode="auto">
            <a:xfrm>
              <a:off x="3734325" y="1298150"/>
              <a:ext cx="693672" cy="801931"/>
            </a:xfrm>
            <a:prstGeom prst="rect">
              <a:avLst/>
            </a:prstGeom>
            <a:solidFill>
              <a:srgbClr val="FE7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35" name="Группа 34"/>
            <p:cNvGrpSpPr/>
            <p:nvPr/>
          </p:nvGrpSpPr>
          <p:grpSpPr bwMode="auto">
            <a:xfrm>
              <a:off x="3734325" y="1727100"/>
              <a:ext cx="2538306" cy="641014"/>
              <a:chOff x="829760" y="2432178"/>
              <a:chExt cx="4881342" cy="1232716"/>
            </a:xfrm>
          </p:grpSpPr>
          <p:pic>
            <p:nvPicPr>
              <p:cNvPr id="36" name="Рисунок 35"/>
              <p:cNvPicPr>
                <a:picLocks noChangeAspect="1"/>
              </p:cNvPicPr>
              <p:nvPr/>
            </p:nvPicPr>
            <p:blipFill>
              <a:blip r:embed="rId5"/>
              <a:stretch/>
            </p:blipFill>
            <p:spPr bwMode="auto">
              <a:xfrm>
                <a:off x="1888208" y="2432178"/>
                <a:ext cx="3822894" cy="1232716"/>
              </a:xfrm>
              <a:prstGeom prst="rect">
                <a:avLst/>
              </a:prstGeom>
            </p:spPr>
          </p:pic>
          <p:pic>
            <p:nvPicPr>
              <p:cNvPr id="37" name="Рисунок 36"/>
              <p:cNvPicPr>
                <a:picLocks noChangeAspect="1"/>
              </p:cNvPicPr>
              <p:nvPr/>
            </p:nvPicPr>
            <p:blipFill>
              <a:blip r:embed="rId6"/>
              <a:srcRect l="-3" t="0" r="0" b="0"/>
              <a:stretch/>
            </p:blipFill>
            <p:spPr bwMode="auto">
              <a:xfrm>
                <a:off x="829760" y="2432178"/>
                <a:ext cx="1375960" cy="1232716"/>
              </a:xfrm>
              <a:prstGeom prst="rect">
                <a:avLst/>
              </a:prstGeom>
            </p:spPr>
          </p:pic>
        </p:grpSp>
        <p:pic>
          <p:nvPicPr>
            <p:cNvPr id="38" name="Рисунок 37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3821719" y="1080299"/>
              <a:ext cx="875787" cy="978000"/>
            </a:xfrm>
            <a:prstGeom prst="rect">
              <a:avLst/>
            </a:prstGeom>
          </p:spPr>
        </p:pic>
      </p:grpSp>
      <p:grpSp>
        <p:nvGrpSpPr>
          <p:cNvPr id="63" name="Группа 62"/>
          <p:cNvGrpSpPr/>
          <p:nvPr/>
        </p:nvGrpSpPr>
        <p:grpSpPr bwMode="auto">
          <a:xfrm>
            <a:off x="3552832" y="3565932"/>
            <a:ext cx="2615875" cy="1797668"/>
            <a:chOff x="3705493" y="3685002"/>
            <a:chExt cx="2615875" cy="1797668"/>
          </a:xfrm>
        </p:grpSpPr>
        <p:sp>
          <p:nvSpPr>
            <p:cNvPr id="46" name="Прямоугольник 45"/>
            <p:cNvSpPr/>
            <p:nvPr/>
          </p:nvSpPr>
          <p:spPr bwMode="auto">
            <a:xfrm>
              <a:off x="3720486" y="3685002"/>
              <a:ext cx="2551615" cy="7601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7" name="TextBox 46"/>
            <p:cNvSpPr txBox="1"/>
            <p:nvPr/>
          </p:nvSpPr>
          <p:spPr bwMode="auto">
            <a:xfrm>
              <a:off x="3727926" y="4651673"/>
              <a:ext cx="246354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002060"/>
                  </a:solidFill>
                </a:rPr>
                <a:t>ПАРМА</a:t>
              </a:r>
              <a:endParaRPr/>
            </a:p>
            <a:p>
              <a:pPr>
                <a:defRPr/>
              </a:pPr>
              <a:r>
                <a:rPr lang="ru-RU" sz="1200">
                  <a:solidFill>
                    <a:srgbClr val="002060"/>
                  </a:solidFill>
                </a:rPr>
                <a:t>Кабели силовые с композитной изоляцией на напряжение 6-35 </a:t>
              </a:r>
              <a:r>
                <a:rPr lang="ru-RU" sz="1200">
                  <a:solidFill>
                    <a:srgbClr val="002060"/>
                  </a:solidFill>
                </a:rPr>
                <a:t>кВ</a:t>
              </a:r>
              <a:endParaRPr lang="ru-RU" sz="1200">
                <a:solidFill>
                  <a:srgbClr val="002060"/>
                </a:solidFill>
              </a:endParaRPr>
            </a:p>
          </p:txBody>
        </p:sp>
        <p:sp>
          <p:nvSpPr>
            <p:cNvPr id="48" name="Прямоугольник 47"/>
            <p:cNvSpPr/>
            <p:nvPr/>
          </p:nvSpPr>
          <p:spPr bwMode="auto">
            <a:xfrm>
              <a:off x="3720486" y="3685002"/>
              <a:ext cx="693672" cy="801931"/>
            </a:xfrm>
            <a:prstGeom prst="rect">
              <a:avLst/>
            </a:prstGeom>
            <a:solidFill>
              <a:srgbClr val="FE7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49" name="Группа 48"/>
            <p:cNvGrpSpPr/>
            <p:nvPr/>
          </p:nvGrpSpPr>
          <p:grpSpPr bwMode="auto">
            <a:xfrm>
              <a:off x="3705493" y="4157003"/>
              <a:ext cx="2615875" cy="515814"/>
              <a:chOff x="829760" y="5167954"/>
              <a:chExt cx="5030514" cy="991947"/>
            </a:xfrm>
          </p:grpSpPr>
          <p:sp>
            <p:nvSpPr>
              <p:cNvPr id="50" name="object 15"/>
              <p:cNvSpPr/>
              <p:nvPr/>
            </p:nvSpPr>
            <p:spPr bwMode="auto">
              <a:xfrm>
                <a:off x="2343307" y="5167954"/>
                <a:ext cx="3516967" cy="981679"/>
              </a:xfrm>
              <a:prstGeom prst="rect">
                <a:avLst/>
              </a:prstGeom>
              <a:blipFill>
                <a:blip r:embed="rId8"/>
                <a:stretch/>
              </a:blipFill>
            </p:spPr>
            <p:txBody>
              <a:bodyPr wrap="square" lIns="0" tIns="0" rIns="0" bIns="0" rtlCol="0">
                <a:noAutofit/>
              </a:bodyPr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/>
              </a:p>
            </p:txBody>
          </p:sp>
          <p:sp>
            <p:nvSpPr>
              <p:cNvPr id="51" name="object 15"/>
              <p:cNvSpPr/>
              <p:nvPr/>
            </p:nvSpPr>
            <p:spPr bwMode="auto">
              <a:xfrm>
                <a:off x="829760" y="5178221"/>
                <a:ext cx="2351185" cy="981679"/>
              </a:xfrm>
              <a:prstGeom prst="rect">
                <a:avLst/>
              </a:prstGeom>
              <a:blipFill>
                <a:blip r:embed="rId9"/>
                <a:stretch/>
              </a:blipFill>
            </p:spPr>
            <p:txBody>
              <a:bodyPr wrap="square" lIns="0" tIns="0" rIns="0" bIns="0" rtlCol="0">
                <a:noAutofit/>
              </a:bodyPr>
              <a:lstStyle>
                <a:defPPr>
                  <a:defRPr lang="ru-RU"/>
                </a:defPPr>
                <a:lvl1pPr marL="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>
                  <a:defRPr sz="18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/>
              </a:p>
            </p:txBody>
          </p:sp>
        </p:grpSp>
        <p:pic>
          <p:nvPicPr>
            <p:cNvPr id="52" name="Рисунок 51"/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 rot="20097855">
              <a:off x="3780593" y="3757548"/>
              <a:ext cx="1167613" cy="462262"/>
            </a:xfrm>
            <a:prstGeom prst="rect">
              <a:avLst/>
            </a:prstGeom>
          </p:spPr>
        </p:pic>
      </p:grpSp>
      <p:sp>
        <p:nvSpPr>
          <p:cNvPr id="53" name="Прямоугольник 52"/>
          <p:cNvSpPr/>
          <p:nvPr/>
        </p:nvSpPr>
        <p:spPr bwMode="auto">
          <a:xfrm>
            <a:off x="788399" y="5845747"/>
            <a:ext cx="70915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600" b="1">
                <a:solidFill>
                  <a:srgbClr val="002060"/>
                </a:solidFill>
              </a:rPr>
              <a:t>Вся номенклатура включена в Реестр российской промышленной продукции согласно постановлению ППРФ №719 «О подтверждении производства российской промышленной продукции»</a:t>
            </a:r>
            <a:endParaRPr/>
          </a:p>
        </p:txBody>
      </p:sp>
      <p:grpSp>
        <p:nvGrpSpPr>
          <p:cNvPr id="66" name="Группа 65"/>
          <p:cNvGrpSpPr/>
          <p:nvPr/>
        </p:nvGrpSpPr>
        <p:grpSpPr bwMode="auto">
          <a:xfrm>
            <a:off x="6419752" y="1050453"/>
            <a:ext cx="2525907" cy="2214672"/>
            <a:chOff x="828268" y="1080299"/>
            <a:chExt cx="2525907" cy="2214672"/>
          </a:xfrm>
        </p:grpSpPr>
        <p:sp>
          <p:nvSpPr>
            <p:cNvPr id="7" name="Прямоугольник 6"/>
            <p:cNvSpPr/>
            <p:nvPr/>
          </p:nvSpPr>
          <p:spPr bwMode="auto">
            <a:xfrm>
              <a:off x="829357" y="1298150"/>
              <a:ext cx="2524818" cy="7521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grpSp>
          <p:nvGrpSpPr>
            <p:cNvPr id="2" name="Группа 1"/>
            <p:cNvGrpSpPr/>
            <p:nvPr/>
          </p:nvGrpSpPr>
          <p:grpSpPr bwMode="auto">
            <a:xfrm>
              <a:off x="828268" y="1080299"/>
              <a:ext cx="2447131" cy="2214672"/>
              <a:chOff x="828268" y="1080299"/>
              <a:chExt cx="2447131" cy="2214672"/>
            </a:xfrm>
          </p:grpSpPr>
          <p:sp>
            <p:nvSpPr>
              <p:cNvPr id="8" name="TextBox 7"/>
              <p:cNvSpPr txBox="1"/>
              <p:nvPr/>
            </p:nvSpPr>
            <p:spPr bwMode="auto">
              <a:xfrm>
                <a:off x="828268" y="2279308"/>
                <a:ext cx="231272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defRPr/>
                </a:pPr>
                <a:r>
                  <a:rPr lang="en-US" sz="2400" b="1">
                    <a:solidFill>
                      <a:srgbClr val="002060"/>
                    </a:solidFill>
                  </a:rPr>
                  <a:t>SERVO </a:t>
                </a:r>
                <a:endParaRPr/>
              </a:p>
              <a:p>
                <a:pPr>
                  <a:defRPr/>
                </a:pPr>
                <a:r>
                  <a:rPr lang="ru-RU" sz="1200">
                    <a:solidFill>
                      <a:srgbClr val="002060"/>
                    </a:solidFill>
                  </a:rPr>
                  <a:t>Кабели гибкие специального назначения для тяжелых условий эксплуатации</a:t>
                </a:r>
                <a:endParaRPr/>
              </a:p>
            </p:txBody>
          </p:sp>
          <p:sp>
            <p:nvSpPr>
              <p:cNvPr id="9" name="Прямоугольник 8"/>
              <p:cNvSpPr/>
              <p:nvPr/>
            </p:nvSpPr>
            <p:spPr bwMode="auto">
              <a:xfrm>
                <a:off x="829357" y="1298150"/>
                <a:ext cx="686387" cy="793509"/>
              </a:xfrm>
              <a:prstGeom prst="rect">
                <a:avLst/>
              </a:prstGeom>
              <a:solidFill>
                <a:srgbClr val="FE740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ru-RU"/>
              </a:p>
            </p:txBody>
          </p:sp>
          <p:grpSp>
            <p:nvGrpSpPr>
              <p:cNvPr id="10" name="Группа 9"/>
              <p:cNvGrpSpPr/>
              <p:nvPr/>
            </p:nvGrpSpPr>
            <p:grpSpPr bwMode="auto">
              <a:xfrm>
                <a:off x="828929" y="1843756"/>
                <a:ext cx="2446470" cy="447816"/>
                <a:chOff x="-1285875" y="2909144"/>
                <a:chExt cx="5422447" cy="992555"/>
              </a:xfrm>
            </p:grpSpPr>
            <p:pic>
              <p:nvPicPr>
                <p:cNvPr id="11" name="Рисунок 10"/>
                <p:cNvPicPr>
                  <a:picLocks noChangeAspect="1"/>
                </p:cNvPicPr>
                <p:nvPr/>
              </p:nvPicPr>
              <p:blipFill>
                <a:blip r:embed="rId11"/>
                <a:stretch/>
              </p:blipFill>
              <p:spPr bwMode="auto">
                <a:xfrm rot="10800000" flipH="1">
                  <a:off x="525101" y="2909146"/>
                  <a:ext cx="3611471" cy="992553"/>
                </a:xfrm>
                <a:prstGeom prst="rect">
                  <a:avLst/>
                </a:prstGeom>
              </p:spPr>
            </p:pic>
            <p:pic>
              <p:nvPicPr>
                <p:cNvPr id="13" name="Рисунок 12"/>
                <p:cNvPicPr>
                  <a:picLocks noChangeAspect="1"/>
                </p:cNvPicPr>
                <p:nvPr/>
              </p:nvPicPr>
              <p:blipFill>
                <a:blip r:embed="rId12"/>
                <a:stretch/>
              </p:blipFill>
              <p:spPr bwMode="auto">
                <a:xfrm rot="10800000" flipH="1">
                  <a:off x="-1285875" y="2909144"/>
                  <a:ext cx="1961751" cy="992553"/>
                </a:xfrm>
                <a:prstGeom prst="rect">
                  <a:avLst/>
                </a:prstGeom>
              </p:spPr>
            </p:pic>
          </p:grpSp>
          <p:pic>
            <p:nvPicPr>
              <p:cNvPr id="14" name="Рисунок 13"/>
              <p:cNvPicPr>
                <a:picLocks noChangeAspect="1"/>
              </p:cNvPicPr>
              <p:nvPr/>
            </p:nvPicPr>
            <p:blipFill>
              <a:blip r:embed="rId4"/>
              <a:stretch/>
            </p:blipFill>
            <p:spPr bwMode="auto">
              <a:xfrm>
                <a:off x="915832" y="1080299"/>
                <a:ext cx="866590" cy="967729"/>
              </a:xfrm>
              <a:prstGeom prst="rect">
                <a:avLst/>
              </a:prstGeom>
            </p:spPr>
          </p:pic>
        </p:grpSp>
      </p:grpSp>
      <p:grpSp>
        <p:nvGrpSpPr>
          <p:cNvPr id="64" name="Группа 63"/>
          <p:cNvGrpSpPr/>
          <p:nvPr/>
        </p:nvGrpSpPr>
        <p:grpSpPr bwMode="auto">
          <a:xfrm>
            <a:off x="728969" y="1285306"/>
            <a:ext cx="2525907" cy="1982334"/>
            <a:chOff x="6476997" y="3685002"/>
            <a:chExt cx="2525907" cy="1982334"/>
          </a:xfrm>
        </p:grpSpPr>
        <p:sp>
          <p:nvSpPr>
            <p:cNvPr id="27" name="Прямоугольник 26"/>
            <p:cNvSpPr/>
            <p:nvPr/>
          </p:nvSpPr>
          <p:spPr bwMode="auto">
            <a:xfrm>
              <a:off x="6478086" y="3685002"/>
              <a:ext cx="2524818" cy="75216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 bwMode="auto">
            <a:xfrm>
              <a:off x="6476997" y="4651673"/>
              <a:ext cx="251386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002060"/>
                  </a:solidFill>
                </a:rPr>
                <a:t>ELKAFLEX</a:t>
              </a:r>
              <a:endParaRPr/>
            </a:p>
            <a:p>
              <a:pPr>
                <a:defRPr/>
              </a:pPr>
              <a:r>
                <a:rPr lang="ru-RU" sz="1200">
                  <a:solidFill>
                    <a:srgbClr val="002060"/>
                  </a:solidFill>
                </a:rPr>
                <a:t>Кабель силовой гибкий </a:t>
              </a:r>
              <a:br>
                <a:rPr lang="ru-RU" sz="1200">
                  <a:solidFill>
                    <a:srgbClr val="002060"/>
                  </a:solidFill>
                </a:rPr>
              </a:br>
              <a:r>
                <a:rPr lang="ru-RU" sz="1200">
                  <a:solidFill>
                    <a:srgbClr val="002060"/>
                  </a:solidFill>
                </a:rPr>
                <a:t>с изоляцией из термопластичного эластомера</a:t>
              </a:r>
              <a:endParaRPr/>
            </a:p>
          </p:txBody>
        </p:sp>
        <p:sp>
          <p:nvSpPr>
            <p:cNvPr id="29" name="Прямоугольник 28"/>
            <p:cNvSpPr/>
            <p:nvPr/>
          </p:nvSpPr>
          <p:spPr bwMode="auto">
            <a:xfrm>
              <a:off x="6478086" y="3685002"/>
              <a:ext cx="686387" cy="793509"/>
            </a:xfrm>
            <a:prstGeom prst="rect">
              <a:avLst/>
            </a:prstGeom>
            <a:solidFill>
              <a:srgbClr val="FE7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30" name="Рисунок 29"/>
            <p:cNvPicPr>
              <a:picLocks noChangeAspect="1"/>
            </p:cNvPicPr>
            <p:nvPr/>
          </p:nvPicPr>
          <p:blipFill>
            <a:blip r:embed="rId13"/>
            <a:stretch/>
          </p:blipFill>
          <p:spPr bwMode="auto">
            <a:xfrm>
              <a:off x="6478086" y="4312419"/>
              <a:ext cx="2234298" cy="258459"/>
            </a:xfrm>
            <a:prstGeom prst="rect">
              <a:avLst/>
            </a:prstGeom>
          </p:spPr>
        </p:pic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10"/>
            <a:stretch/>
          </p:blipFill>
          <p:spPr bwMode="auto">
            <a:xfrm rot="20097855">
              <a:off x="6557959" y="3762543"/>
              <a:ext cx="1155350" cy="457408"/>
            </a:xfrm>
            <a:prstGeom prst="rect">
              <a:avLst/>
            </a:prstGeom>
          </p:spPr>
        </p:pic>
      </p:grpSp>
      <p:grpSp>
        <p:nvGrpSpPr>
          <p:cNvPr id="65" name="Группа 64"/>
          <p:cNvGrpSpPr/>
          <p:nvPr/>
        </p:nvGrpSpPr>
        <p:grpSpPr bwMode="auto">
          <a:xfrm>
            <a:off x="9298255" y="942273"/>
            <a:ext cx="2561668" cy="2100626"/>
            <a:chOff x="9363072" y="3382044"/>
            <a:chExt cx="2561668" cy="2100626"/>
          </a:xfrm>
        </p:grpSpPr>
        <p:sp>
          <p:nvSpPr>
            <p:cNvPr id="44" name="Прямоугольник 43"/>
            <p:cNvSpPr/>
            <p:nvPr/>
          </p:nvSpPr>
          <p:spPr bwMode="auto">
            <a:xfrm>
              <a:off x="9373125" y="3685002"/>
              <a:ext cx="2551615" cy="7601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5" name="Прямоугольник 44"/>
            <p:cNvSpPr/>
            <p:nvPr/>
          </p:nvSpPr>
          <p:spPr bwMode="auto">
            <a:xfrm>
              <a:off x="9373125" y="3685002"/>
              <a:ext cx="693672" cy="801931"/>
            </a:xfrm>
            <a:prstGeom prst="rect">
              <a:avLst/>
            </a:prstGeom>
            <a:solidFill>
              <a:srgbClr val="FE7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 bwMode="auto">
            <a:xfrm>
              <a:off x="9363072" y="4651673"/>
              <a:ext cx="251386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nl-NL" sz="2400" b="1">
                  <a:solidFill>
                    <a:srgbClr val="002060"/>
                  </a:solidFill>
                </a:rPr>
                <a:t>ELKAMINE </a:t>
              </a:r>
              <a:br>
                <a:rPr lang="ru-RU" sz="2400" b="1">
                  <a:solidFill>
                    <a:srgbClr val="002060"/>
                  </a:solidFill>
                </a:rPr>
              </a:br>
              <a:r>
                <a:rPr lang="ru-RU" sz="1200">
                  <a:solidFill>
                    <a:srgbClr val="002060"/>
                  </a:solidFill>
                </a:rPr>
                <a:t>Кабель шахтный специальный барабанный</a:t>
              </a:r>
              <a:endParaRPr/>
            </a:p>
          </p:txBody>
        </p:sp>
        <p:pic>
          <p:nvPicPr>
            <p:cNvPr id="55" name="Рисунок 54"/>
            <p:cNvPicPr>
              <a:picLocks noChangeAspect="1"/>
            </p:cNvPicPr>
            <p:nvPr/>
          </p:nvPicPr>
          <p:blipFill>
            <a:blip r:embed="rId14"/>
            <a:stretch/>
          </p:blipFill>
          <p:spPr bwMode="auto">
            <a:xfrm>
              <a:off x="9374558" y="4082058"/>
              <a:ext cx="2463549" cy="615888"/>
            </a:xfrm>
            <a:prstGeom prst="rect">
              <a:avLst/>
            </a:prstGeom>
          </p:spPr>
        </p:pic>
        <p:pic>
          <p:nvPicPr>
            <p:cNvPr id="56" name="Рисунок 55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9460519" y="3382044"/>
              <a:ext cx="875787" cy="978000"/>
            </a:xfrm>
            <a:prstGeom prst="rect">
              <a:avLst/>
            </a:prstGeom>
          </p:spPr>
        </p:pic>
      </p:grpSp>
      <p:sp>
        <p:nvSpPr>
          <p:cNvPr id="57" name="object 14"/>
          <p:cNvSpPr/>
          <p:nvPr/>
        </p:nvSpPr>
        <p:spPr bwMode="auto">
          <a:xfrm>
            <a:off x="0" y="5676527"/>
            <a:ext cx="12192000" cy="45719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FE7402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16" imgW="2812415" imgH="487045" progId="CorelDraw.Graphic.20">
              <p:embed/>
              <p:pic>
                <p:nvPicPr>
                  <p:cNvPr id="1031" name=""/>
                  <p:cNvPicPr/>
                  <p:nvPr/>
                </p:nvPicPr>
                <p:blipFill>
                  <a:blip r:embed="rId15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grpSp>
        <p:nvGrpSpPr>
          <p:cNvPr id="3" name="Группа 2"/>
          <p:cNvGrpSpPr/>
          <p:nvPr/>
        </p:nvGrpSpPr>
        <p:grpSpPr bwMode="auto">
          <a:xfrm>
            <a:off x="3549923" y="942273"/>
            <a:ext cx="2532017" cy="2100626"/>
            <a:chOff x="3549923" y="942273"/>
            <a:chExt cx="2532017" cy="2100626"/>
          </a:xfrm>
        </p:grpSpPr>
        <p:sp>
          <p:nvSpPr>
            <p:cNvPr id="15" name="Прямоугольник 14"/>
            <p:cNvSpPr/>
            <p:nvPr/>
          </p:nvSpPr>
          <p:spPr bwMode="auto">
            <a:xfrm>
              <a:off x="3557123" y="1245231"/>
              <a:ext cx="2524817" cy="75216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16" name="TextBox 15"/>
            <p:cNvSpPr txBox="1"/>
            <p:nvPr/>
          </p:nvSpPr>
          <p:spPr bwMode="auto">
            <a:xfrm>
              <a:off x="3556033" y="2211902"/>
              <a:ext cx="243767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002060"/>
                  </a:solidFill>
                </a:rPr>
                <a:t>CRANE </a:t>
              </a:r>
              <a:endParaRPr/>
            </a:p>
            <a:p>
              <a:pPr>
                <a:defRPr/>
              </a:pPr>
              <a:r>
                <a:rPr lang="ru-RU" sz="1200">
                  <a:solidFill>
                    <a:srgbClr val="002060"/>
                  </a:solidFill>
                </a:rPr>
                <a:t>Кабели силовые гибкие до 1кВ включительно</a:t>
              </a:r>
              <a:endParaRPr/>
            </a:p>
          </p:txBody>
        </p:sp>
        <p:sp>
          <p:nvSpPr>
            <p:cNvPr id="17" name="Прямоугольник 16"/>
            <p:cNvSpPr/>
            <p:nvPr/>
          </p:nvSpPr>
          <p:spPr bwMode="auto">
            <a:xfrm>
              <a:off x="3557123" y="1245231"/>
              <a:ext cx="686387" cy="793509"/>
            </a:xfrm>
            <a:prstGeom prst="rect">
              <a:avLst/>
            </a:prstGeom>
            <a:solidFill>
              <a:srgbClr val="FE7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69" name="Рисунок 68"/>
            <p:cNvPicPr>
              <a:picLocks noChangeAspect="1"/>
            </p:cNvPicPr>
            <p:nvPr/>
          </p:nvPicPr>
          <p:blipFill>
            <a:blip r:embed="rId17"/>
            <a:stretch/>
          </p:blipFill>
          <p:spPr bwMode="auto">
            <a:xfrm>
              <a:off x="3549923" y="1757770"/>
              <a:ext cx="2525151" cy="557802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3643598" y="942273"/>
              <a:ext cx="866590" cy="967729"/>
            </a:xfrm>
            <a:prstGeom prst="rect">
              <a:avLst/>
            </a:prstGeom>
          </p:spPr>
        </p:pic>
      </p:grpSp>
      <p:grpSp>
        <p:nvGrpSpPr>
          <p:cNvPr id="12" name="Группа 11"/>
          <p:cNvGrpSpPr/>
          <p:nvPr/>
        </p:nvGrpSpPr>
        <p:grpSpPr bwMode="auto">
          <a:xfrm>
            <a:off x="9270614" y="3363094"/>
            <a:ext cx="2617989" cy="2004470"/>
            <a:chOff x="9270614" y="3363094"/>
            <a:chExt cx="2617989" cy="2004470"/>
          </a:xfrm>
        </p:grpSpPr>
        <p:sp>
          <p:nvSpPr>
            <p:cNvPr id="39" name="Прямоугольник 38"/>
            <p:cNvSpPr/>
            <p:nvPr/>
          </p:nvSpPr>
          <p:spPr bwMode="auto">
            <a:xfrm>
              <a:off x="9294446" y="3580945"/>
              <a:ext cx="2551615" cy="7601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0" name="TextBox 39"/>
            <p:cNvSpPr txBox="1"/>
            <p:nvPr/>
          </p:nvSpPr>
          <p:spPr bwMode="auto">
            <a:xfrm>
              <a:off x="9270614" y="4536567"/>
              <a:ext cx="261798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sz="2400" b="1">
                  <a:solidFill>
                    <a:srgbClr val="002060"/>
                  </a:solidFill>
                </a:rPr>
                <a:t>ELKAKIP</a:t>
              </a:r>
              <a:br>
                <a:rPr lang="ru-RU" sz="2400" b="1">
                  <a:solidFill>
                    <a:srgbClr val="002060"/>
                  </a:solidFill>
                </a:rPr>
              </a:br>
              <a:r>
                <a:rPr lang="ru-RU" sz="1200">
                  <a:solidFill>
                    <a:srgbClr val="002060"/>
                  </a:solidFill>
                </a:rPr>
                <a:t>Кабели управления и передачи данных (КУПД)</a:t>
              </a:r>
              <a:endParaRPr/>
            </a:p>
          </p:txBody>
        </p:sp>
        <p:sp>
          <p:nvSpPr>
            <p:cNvPr id="41" name="Прямоугольник 40"/>
            <p:cNvSpPr/>
            <p:nvPr/>
          </p:nvSpPr>
          <p:spPr bwMode="auto">
            <a:xfrm>
              <a:off x="9294446" y="3580945"/>
              <a:ext cx="693672" cy="801931"/>
            </a:xfrm>
            <a:prstGeom prst="rect">
              <a:avLst/>
            </a:prstGeom>
            <a:solidFill>
              <a:srgbClr val="FE74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18"/>
            <a:stretch/>
          </p:blipFill>
          <p:spPr bwMode="auto">
            <a:xfrm rot="5400000">
              <a:off x="10209968" y="3097969"/>
              <a:ext cx="641494" cy="2485151"/>
            </a:xfrm>
            <a:prstGeom prst="rect">
              <a:avLst/>
            </a:prstGeom>
          </p:spPr>
        </p:pic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7"/>
            <a:stretch/>
          </p:blipFill>
          <p:spPr bwMode="auto">
            <a:xfrm>
              <a:off x="9381840" y="3363094"/>
              <a:ext cx="875787" cy="978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для горнорудной промышленности 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96033" y="802703"/>
            <a:ext cx="722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>
                <a:solidFill>
                  <a:srgbClr val="261D60"/>
                </a:solidFill>
                <a:cs typeface="Times New Roman"/>
              </a:rPr>
              <a:t>ELKAFLEX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1032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10" name="Прямоугольник 9"/>
          <p:cNvSpPr/>
          <p:nvPr/>
        </p:nvSpPr>
        <p:spPr bwMode="auto">
          <a:xfrm>
            <a:off x="731617" y="5149489"/>
            <a:ext cx="81953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>
                <a:solidFill>
                  <a:srgbClr val="002060"/>
                </a:solidFill>
              </a:rPr>
              <a:t>Кабели предназначены для подключения экскаваторов и других передвижные механизмов в сетях с изолированной нейтралью, оборудованных аппаратурой автоматического отключения при однофазном замыкании на землю на номинальное переменное напряжение основных жил 6 </a:t>
            </a:r>
            <a:r>
              <a:rPr lang="ru-RU">
                <a:solidFill>
                  <a:srgbClr val="002060"/>
                </a:solidFill>
              </a:rPr>
              <a:t>кВ</a:t>
            </a:r>
            <a:r>
              <a:rPr lang="ru-RU">
                <a:solidFill>
                  <a:srgbClr val="002060"/>
                </a:solidFill>
              </a:rPr>
              <a:t> вспомогательной </a:t>
            </a:r>
            <a:br>
              <a:rPr lang="ru-RU">
                <a:solidFill>
                  <a:srgbClr val="002060"/>
                </a:solidFill>
              </a:rPr>
            </a:br>
            <a:r>
              <a:rPr lang="ru-RU">
                <a:solidFill>
                  <a:srgbClr val="002060"/>
                </a:solidFill>
              </a:rPr>
              <a:t>до 380 В номинальной частоты 50 Гц. </a:t>
            </a:r>
            <a:endParaRPr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862921" y="1709910"/>
            <a:ext cx="8258501" cy="1173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b="1">
                <a:solidFill>
                  <a:srgbClr val="002060"/>
                </a:solidFill>
                <a:ea typeface="Calibri"/>
                <a:cs typeface="Times New Roman"/>
              </a:rPr>
              <a:t>ГИБКИЙ ТЕПЛОСТОЙКИЙ ЭКСКАВАТОРНЫЙ КАБЕЛЬ на напряжение 6000 В</a:t>
            </a:r>
            <a:endParaRPr/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>
                <a:solidFill>
                  <a:srgbClr val="002060"/>
                </a:solidFill>
                <a:ea typeface="Calibri"/>
                <a:cs typeface="Times New Roman"/>
              </a:rPr>
              <a:t>ELKAFLEX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КГЭТН-УХЛ, КГЭТНО-УХЛ, КГЭТ-ХЛ, КГЭТ-УХЛ, КГЭТО-УХЛ</a:t>
            </a:r>
            <a:endParaRPr/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>
                <a:solidFill>
                  <a:srgbClr val="002060"/>
                </a:solidFill>
                <a:ea typeface="Calibri"/>
                <a:cs typeface="Times New Roman"/>
              </a:rPr>
              <a:t>ELKAFLEX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АсКГЭТН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-УХЛ,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АсКГЭТНО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-УХЛ,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АсКГЭТ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-ХЛ,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АсКГЭТ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-УХЛ,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АсКГЭТО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-УХЛ</a:t>
            </a:r>
            <a:endParaRPr/>
          </a:p>
        </p:txBody>
      </p:sp>
      <p:pic>
        <p:nvPicPr>
          <p:cNvPr id="14" name="Рисунок 13" descr="C:\Users\ДавыдоваВА\Desktop\картинки\Шахтные\ELKAMINE КГЭТ-ХЛ-L 3х95 1х25 1х16.png"/>
          <p:cNvPicPr/>
          <p:nvPr/>
        </p:nvPicPr>
        <p:blipFill>
          <a:blip r:embed="rId4"/>
          <a:stretch/>
        </p:blipFill>
        <p:spPr bwMode="auto">
          <a:xfrm>
            <a:off x="0" y="2963857"/>
            <a:ext cx="8258501" cy="20565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88" name="Picture 12" descr="Picture background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 flipH="1">
            <a:off x="9015550" y="752167"/>
            <a:ext cx="3176449" cy="5012306"/>
          </a:xfrm>
          <a:prstGeom prst="rect">
            <a:avLst/>
          </a:prstGeom>
          <a:noFill/>
        </p:spPr>
      </p:pic>
      <p:sp>
        <p:nvSpPr>
          <p:cNvPr id="12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object 14"/>
          <p:cNvSpPr/>
          <p:nvPr/>
        </p:nvSpPr>
        <p:spPr bwMode="auto">
          <a:xfrm flipV="1">
            <a:off x="9014110" y="728133"/>
            <a:ext cx="3177890" cy="5130800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для горнорудной промышленности 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96033" y="802703"/>
            <a:ext cx="722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>
                <a:solidFill>
                  <a:srgbClr val="261D60"/>
                </a:solidFill>
                <a:cs typeface="Times New Roman"/>
              </a:rPr>
              <a:t>ELKAFLEX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24589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12" name="Прямоугольник 11"/>
          <p:cNvSpPr/>
          <p:nvPr/>
        </p:nvSpPr>
        <p:spPr bwMode="auto">
          <a:xfrm>
            <a:off x="5106974" y="2438997"/>
            <a:ext cx="3258093" cy="866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ru-RU" sz="1500" b="1">
                <a:solidFill>
                  <a:srgbClr val="002060"/>
                </a:solidFill>
              </a:rPr>
              <a:t>Конструкция со </a:t>
            </a:r>
            <a:r>
              <a:rPr lang="ru-RU" sz="1500" b="1">
                <a:solidFill>
                  <a:srgbClr val="002060"/>
                </a:solidFill>
              </a:rPr>
              <a:t>световозвращающей</a:t>
            </a:r>
            <a:r>
              <a:rPr lang="ru-RU" sz="1500" b="1">
                <a:solidFill>
                  <a:srgbClr val="002060"/>
                </a:solidFill>
              </a:rPr>
              <a:t> лентой и прозрачной полиуретановой оболочкой  </a:t>
            </a:r>
            <a:endParaRPr/>
          </a:p>
        </p:txBody>
      </p:sp>
      <p:pic>
        <p:nvPicPr>
          <p:cNvPr id="13" name="Рисунок 12" descr="C:\Users\ДавыдоваВА\Desktop\картинки\Шахтные\ELKAMINE КГЭТ-ХЛ-L 3х95 1х25 1х16.png"/>
          <p:cNvPicPr/>
          <p:nvPr/>
        </p:nvPicPr>
        <p:blipFill>
          <a:blip r:embed="rId4"/>
          <a:stretch/>
        </p:blipFill>
        <p:spPr bwMode="auto">
          <a:xfrm>
            <a:off x="0" y="2252227"/>
            <a:ext cx="4993761" cy="1324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C:\Users\ДавыдоваВА\Desktop\картинки\Шахтные\ELKAMINE КГЭТО-УХЛ 3х95 1х25 1х16.png"/>
          <p:cNvPicPr/>
          <p:nvPr/>
        </p:nvPicPr>
        <p:blipFill>
          <a:blip r:embed="rId5"/>
          <a:stretch/>
        </p:blipFill>
        <p:spPr bwMode="auto">
          <a:xfrm>
            <a:off x="-1" y="3833205"/>
            <a:ext cx="4993761" cy="133789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Прямоугольник 17"/>
          <p:cNvSpPr/>
          <p:nvPr/>
        </p:nvSpPr>
        <p:spPr bwMode="auto">
          <a:xfrm>
            <a:off x="5106974" y="4200336"/>
            <a:ext cx="3181892" cy="603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ru-RU" sz="1500" b="1">
                <a:solidFill>
                  <a:srgbClr val="002060"/>
                </a:solidFill>
              </a:rPr>
              <a:t>Конструкция с упрочняющей оплеткой из полиэфирных нитей </a:t>
            </a:r>
            <a:endParaRPr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9090310" y="1050661"/>
            <a:ext cx="3181892" cy="456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>
              <a:lnSpc>
                <a:spcPct val="113999"/>
              </a:lnSpc>
              <a:defRPr/>
            </a:pPr>
            <a:r>
              <a:rPr lang="ru-RU" sz="1400" b="1">
                <a:solidFill>
                  <a:srgbClr val="002060"/>
                </a:solidFill>
              </a:rPr>
              <a:t>Максимальная рабочая</a:t>
            </a:r>
            <a:br>
              <a:rPr lang="ru-RU" sz="1400" b="1">
                <a:solidFill>
                  <a:srgbClr val="002060"/>
                </a:solidFill>
              </a:rPr>
            </a:br>
            <a:r>
              <a:rPr lang="ru-RU" sz="1400" b="1">
                <a:solidFill>
                  <a:srgbClr val="002060"/>
                </a:solidFill>
              </a:rPr>
              <a:t>температура жилы</a:t>
            </a:r>
            <a:br>
              <a:rPr lang="ru-RU" sz="1400" b="1">
                <a:solidFill>
                  <a:srgbClr val="002060"/>
                </a:solidFill>
              </a:rPr>
            </a:br>
            <a:endParaRPr lang="ru-RU" sz="1400" b="1">
              <a:solidFill>
                <a:srgbClr val="002060"/>
              </a:solidFill>
            </a:endParaRPr>
          </a:p>
          <a:p>
            <a:pPr lvl="2">
              <a:lnSpc>
                <a:spcPct val="113999"/>
              </a:lnSpc>
              <a:defRPr/>
            </a:pPr>
            <a:endParaRPr lang="ru-RU" sz="1400" b="1">
              <a:solidFill>
                <a:srgbClr val="002060"/>
              </a:solidFill>
            </a:endParaRPr>
          </a:p>
          <a:p>
            <a:pPr>
              <a:lnSpc>
                <a:spcPct val="113999"/>
              </a:lnSpc>
              <a:defRPr/>
            </a:pPr>
            <a:r>
              <a:rPr lang="ru-RU" sz="1400" b="1">
                <a:solidFill>
                  <a:srgbClr val="002060"/>
                </a:solidFill>
              </a:rPr>
              <a:t>Температура окружающей среды</a:t>
            </a:r>
            <a:br>
              <a:rPr lang="ru-RU" sz="1400" b="1">
                <a:solidFill>
                  <a:srgbClr val="002060"/>
                </a:solidFill>
              </a:rPr>
            </a:br>
            <a:r>
              <a:rPr lang="ru-RU" sz="1400" b="1">
                <a:solidFill>
                  <a:srgbClr val="002060"/>
                </a:solidFill>
              </a:rPr>
              <a:t>при монтаже и эксплуатации: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lang="ru-RU" sz="2400" b="1">
                <a:solidFill>
                  <a:srgbClr val="002060"/>
                </a:solidFill>
              </a:rPr>
              <a:t>от -60°С до +60°С </a:t>
            </a:r>
            <a:r>
              <a:rPr lang="ru-RU" sz="1600" b="1">
                <a:solidFill>
                  <a:srgbClr val="002060"/>
                </a:solidFill>
              </a:rPr>
              <a:t>- </a:t>
            </a:r>
            <a:r>
              <a:rPr lang="ru-RU" sz="1600">
                <a:solidFill>
                  <a:srgbClr val="002060"/>
                </a:solidFill>
              </a:rPr>
              <a:t>«ХЛ» </a:t>
            </a:r>
            <a:br>
              <a:rPr lang="ru-RU" sz="1500" b="1">
                <a:solidFill>
                  <a:srgbClr val="002060"/>
                </a:solidFill>
              </a:rPr>
            </a:br>
            <a:r>
              <a:rPr lang="ru-RU" sz="2400" b="1">
                <a:solidFill>
                  <a:srgbClr val="002060"/>
                </a:solidFill>
              </a:rPr>
              <a:t>от -50°С до +70°С </a:t>
            </a:r>
            <a:r>
              <a:rPr lang="ru-RU" sz="1600" b="1">
                <a:solidFill>
                  <a:srgbClr val="002060"/>
                </a:solidFill>
              </a:rPr>
              <a:t>- </a:t>
            </a:r>
            <a:r>
              <a:rPr lang="ru-RU" sz="1600">
                <a:solidFill>
                  <a:srgbClr val="002060"/>
                </a:solidFill>
              </a:rPr>
              <a:t>«УХЛ» </a:t>
            </a:r>
            <a:br>
              <a:rPr lang="ru-RU" sz="1500" b="1">
                <a:solidFill>
                  <a:srgbClr val="002060"/>
                </a:solidFill>
              </a:rPr>
            </a:br>
            <a:r>
              <a:rPr lang="ru-RU" sz="2400" b="1">
                <a:solidFill>
                  <a:srgbClr val="002060"/>
                </a:solidFill>
              </a:rPr>
              <a:t>от -30°С до +60°С  </a:t>
            </a:r>
            <a:r>
              <a:rPr lang="ru-RU" sz="1600" b="1">
                <a:solidFill>
                  <a:srgbClr val="002060"/>
                </a:solidFill>
              </a:rPr>
              <a:t>- </a:t>
            </a:r>
            <a:r>
              <a:rPr lang="ru-RU" sz="1600">
                <a:solidFill>
                  <a:srgbClr val="002060"/>
                </a:solidFill>
              </a:rPr>
              <a:t>др. 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ru-RU" sz="1500" b="1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ru-RU" sz="1500" b="1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1400" b="1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Минимальный радиус изгиба: 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400" b="1">
                <a:solidFill>
                  <a:srgbClr val="002060"/>
                </a:solidFill>
              </a:rPr>
              <a:t>6∙</a:t>
            </a:r>
            <a:r>
              <a:rPr lang="en-US" sz="2400" b="1">
                <a:solidFill>
                  <a:srgbClr val="002060"/>
                </a:solidFill>
              </a:rPr>
              <a:t>D</a:t>
            </a:r>
            <a:r>
              <a:rPr lang="ru-RU" sz="2400" b="1" baseline="-25000">
                <a:solidFill>
                  <a:srgbClr val="002060"/>
                </a:solidFill>
              </a:rPr>
              <a:t>н </a:t>
            </a:r>
            <a:r>
              <a:rPr lang="ru-RU" sz="1400">
                <a:solidFill>
                  <a:srgbClr val="002060"/>
                </a:solidFill>
              </a:rPr>
              <a:t>– при монтаже и эксплуатации</a:t>
            </a:r>
            <a:endParaRPr lang="ru-RU" sz="2400" b="1" baseline="-25000">
              <a:solidFill>
                <a:srgbClr val="002060"/>
              </a:solidFill>
            </a:endParaRPr>
          </a:p>
          <a:p>
            <a:pPr>
              <a:lnSpc>
                <a:spcPct val="107000"/>
              </a:lnSpc>
              <a:defRPr/>
            </a:pPr>
            <a:r>
              <a:rPr lang="ru-RU" sz="2400" b="1">
                <a:solidFill>
                  <a:srgbClr val="002060"/>
                </a:solidFill>
              </a:rPr>
              <a:t>10∙</a:t>
            </a:r>
            <a:r>
              <a:rPr lang="en-US" sz="2400" b="1">
                <a:solidFill>
                  <a:srgbClr val="002060"/>
                </a:solidFill>
              </a:rPr>
              <a:t>D</a:t>
            </a:r>
            <a:r>
              <a:rPr lang="ru-RU" sz="2400" b="1" baseline="-25000">
                <a:solidFill>
                  <a:srgbClr val="002060"/>
                </a:solidFill>
              </a:rPr>
              <a:t>н </a:t>
            </a:r>
            <a:r>
              <a:rPr lang="ru-RU" sz="1400">
                <a:solidFill>
                  <a:srgbClr val="002060"/>
                </a:solidFill>
              </a:rPr>
              <a:t>– при разматывании и наматывании на барабан</a:t>
            </a:r>
            <a:endParaRPr/>
          </a:p>
        </p:txBody>
      </p:sp>
      <p:sp>
        <p:nvSpPr>
          <p:cNvPr id="14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9070977" y="1085375"/>
            <a:ext cx="918841" cy="4893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ru-RU" sz="2400" b="1">
                <a:solidFill>
                  <a:srgbClr val="002060"/>
                </a:solidFill>
              </a:rPr>
              <a:t>+90°С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для горнорудной промышленности 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96033" y="802703"/>
            <a:ext cx="722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>
                <a:solidFill>
                  <a:srgbClr val="261D60"/>
                </a:solidFill>
                <a:cs typeface="Times New Roman"/>
              </a:rPr>
              <a:t>ELKAMINE 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24590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10" name="Прямоугольник 9"/>
          <p:cNvSpPr/>
          <p:nvPr/>
        </p:nvSpPr>
        <p:spPr bwMode="auto">
          <a:xfrm>
            <a:off x="731617" y="5149489"/>
            <a:ext cx="81953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>
                <a:solidFill>
                  <a:srgbClr val="002060"/>
                </a:solidFill>
              </a:rPr>
              <a:t>Кабели предназначены для прокладки по горизонтальным, наклонным и вертикальным выработкам шахт, рудников, открытых карьеров, в том числе опасных по газу и пыли, в электрических сетях на номинальное </a:t>
            </a:r>
            <a:r>
              <a:rPr lang="ru-RU">
                <a:solidFill>
                  <a:srgbClr val="002060"/>
                </a:solidFill>
              </a:rPr>
              <a:t>переменое</a:t>
            </a:r>
            <a:r>
              <a:rPr lang="ru-RU">
                <a:solidFill>
                  <a:srgbClr val="002060"/>
                </a:solidFill>
              </a:rPr>
              <a:t> напряжение 1,14 и 6 </a:t>
            </a:r>
            <a:r>
              <a:rPr lang="ru-RU">
                <a:solidFill>
                  <a:srgbClr val="002060"/>
                </a:solidFill>
              </a:rPr>
              <a:t>кВ</a:t>
            </a:r>
            <a:r>
              <a:rPr lang="ru-RU">
                <a:solidFill>
                  <a:srgbClr val="002060"/>
                </a:solidFill>
              </a:rPr>
              <a:t> на основных жилах и до 220 В на вспомогательных жилах частотой 50 Гц .</a:t>
            </a:r>
            <a:endParaRPr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862921" y="1709910"/>
            <a:ext cx="8258501" cy="1585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b="1">
                <a:solidFill>
                  <a:srgbClr val="002060"/>
                </a:solidFill>
                <a:ea typeface="Calibri"/>
                <a:cs typeface="Times New Roman"/>
              </a:rPr>
              <a:t>КАБЕЛИ СИЛОВЫЕ ШАХТНЫЕ ДЛЯ СТАЦИОНАРНОЙ ПРОКЛАДКИ </a:t>
            </a:r>
            <a:endParaRPr/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b="1">
                <a:solidFill>
                  <a:srgbClr val="002060"/>
                </a:solidFill>
                <a:ea typeface="Calibri"/>
                <a:cs typeface="Times New Roman"/>
              </a:rPr>
              <a:t>на напряжение 1,14 и 6 </a:t>
            </a:r>
            <a:r>
              <a:rPr lang="ru-RU" b="1">
                <a:solidFill>
                  <a:srgbClr val="002060"/>
                </a:solidFill>
                <a:ea typeface="Calibri"/>
                <a:cs typeface="Times New Roman"/>
              </a:rPr>
              <a:t>кВ</a:t>
            </a:r>
            <a:r>
              <a:rPr lang="ru-RU" b="1">
                <a:solidFill>
                  <a:srgbClr val="002060"/>
                </a:solidFill>
                <a:ea typeface="Calibri"/>
                <a:cs typeface="Times New Roman"/>
              </a:rPr>
              <a:t> </a:t>
            </a:r>
            <a:endParaRPr/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>
                <a:solidFill>
                  <a:srgbClr val="002060"/>
                </a:solidFill>
                <a:ea typeface="Calibri"/>
                <a:cs typeface="Times New Roman"/>
              </a:rPr>
              <a:t>ELKAFLEX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КШТЭБбШв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КШТЭПбШв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КШТЭБбШнг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(В)-</a:t>
            </a:r>
            <a:r>
              <a:rPr lang="en-US">
                <a:solidFill>
                  <a:srgbClr val="002060"/>
                </a:solidFill>
                <a:ea typeface="Calibri"/>
                <a:cs typeface="Times New Roman"/>
              </a:rPr>
              <a:t>LS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КШТЭПбШнг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(В)-</a:t>
            </a:r>
            <a:r>
              <a:rPr lang="en-US">
                <a:solidFill>
                  <a:srgbClr val="002060"/>
                </a:solidFill>
                <a:ea typeface="Calibri"/>
                <a:cs typeface="Times New Roman"/>
              </a:rPr>
              <a:t>LS,</a:t>
            </a:r>
            <a:endParaRPr/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КШВЭБбШв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КШВЭПбШв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КШВЭБбШнг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(В)-</a:t>
            </a:r>
            <a:r>
              <a:rPr lang="en-US">
                <a:solidFill>
                  <a:srgbClr val="002060"/>
                </a:solidFill>
                <a:ea typeface="Calibri"/>
                <a:cs typeface="Times New Roman"/>
              </a:rPr>
              <a:t>LS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,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КШВЭПбШнг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(В)-</a:t>
            </a:r>
            <a:r>
              <a:rPr lang="en-US">
                <a:solidFill>
                  <a:srgbClr val="002060"/>
                </a:solidFill>
                <a:ea typeface="Calibri"/>
                <a:cs typeface="Times New Roman"/>
              </a:rPr>
              <a:t>LS</a:t>
            </a:r>
            <a:endParaRPr/>
          </a:p>
        </p:txBody>
      </p:sp>
      <p:sp>
        <p:nvSpPr>
          <p:cNvPr id="12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3227013"/>
            <a:ext cx="6766560" cy="1691640"/>
          </a:xfrm>
          <a:prstGeom prst="rect">
            <a:avLst/>
          </a:prstGeom>
        </p:spPr>
      </p:pic>
      <p:pic>
        <p:nvPicPr>
          <p:cNvPr id="29710" name="Picture 14" descr="Picture background"/>
          <p:cNvPicPr>
            <a:picLocks noChangeAspect="1" noChangeArrowheads="1"/>
          </p:cNvPicPr>
          <p:nvPr/>
        </p:nvPicPr>
        <p:blipFill>
          <a:blip r:embed="rId5"/>
          <a:srcRect l="24662" t="15291" r="33799" b="0"/>
          <a:stretch/>
        </p:blipFill>
        <p:spPr bwMode="auto">
          <a:xfrm>
            <a:off x="9014110" y="752167"/>
            <a:ext cx="3182049" cy="483583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" name="object 14"/>
          <p:cNvSpPr/>
          <p:nvPr/>
        </p:nvSpPr>
        <p:spPr bwMode="auto">
          <a:xfrm flipV="1">
            <a:off x="9014110" y="728133"/>
            <a:ext cx="3177890" cy="5130800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для горнорудной промышленности 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96033" y="802703"/>
            <a:ext cx="722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>
                <a:solidFill>
                  <a:srgbClr val="261D60"/>
                </a:solidFill>
                <a:cs typeface="Times New Roman"/>
              </a:rPr>
              <a:t>ELKAMINE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29711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18" name="Прямоугольник 17"/>
          <p:cNvSpPr/>
          <p:nvPr/>
        </p:nvSpPr>
        <p:spPr bwMode="auto">
          <a:xfrm>
            <a:off x="5655732" y="2628818"/>
            <a:ext cx="2929467" cy="32301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ru-RU" sz="2000" b="1">
                <a:solidFill>
                  <a:srgbClr val="002060"/>
                </a:solidFill>
              </a:rPr>
              <a:t>токопроводящие жилы: </a:t>
            </a:r>
            <a:br>
              <a:rPr lang="ru-RU" sz="2000" b="1">
                <a:solidFill>
                  <a:srgbClr val="002060"/>
                </a:solidFill>
              </a:rPr>
            </a:br>
            <a:r>
              <a:rPr lang="ru-RU" sz="2000">
                <a:solidFill>
                  <a:srgbClr val="002060"/>
                </a:solidFill>
              </a:rPr>
              <a:t>круглые, секторные</a:t>
            </a:r>
            <a:endParaRPr/>
          </a:p>
          <a:p>
            <a:pPr>
              <a:lnSpc>
                <a:spcPct val="113999"/>
              </a:lnSpc>
              <a:defRPr/>
            </a:pPr>
            <a:endParaRPr lang="ru-RU" sz="2000" b="1">
              <a:solidFill>
                <a:srgbClr val="002060"/>
              </a:solidFill>
            </a:endParaRPr>
          </a:p>
          <a:p>
            <a:pPr>
              <a:lnSpc>
                <a:spcPct val="113999"/>
              </a:lnSpc>
              <a:defRPr/>
            </a:pPr>
            <a:r>
              <a:rPr lang="ru-RU" sz="2000" b="1">
                <a:solidFill>
                  <a:srgbClr val="002060"/>
                </a:solidFill>
              </a:rPr>
              <a:t>броня: </a:t>
            </a:r>
            <a:br>
              <a:rPr lang="ru-RU" sz="2000" b="1">
                <a:solidFill>
                  <a:srgbClr val="002060"/>
                </a:solidFill>
              </a:rPr>
            </a:br>
            <a:r>
              <a:rPr lang="ru-RU" sz="2000">
                <a:solidFill>
                  <a:srgbClr val="002060"/>
                </a:solidFill>
              </a:rPr>
              <a:t>проволочная, ленточная </a:t>
            </a:r>
            <a:endParaRPr/>
          </a:p>
          <a:p>
            <a:pPr>
              <a:lnSpc>
                <a:spcPct val="113999"/>
              </a:lnSpc>
              <a:defRPr/>
            </a:pPr>
            <a:endParaRPr lang="ru-RU" sz="2000" b="1">
              <a:solidFill>
                <a:srgbClr val="002060"/>
              </a:solidFill>
            </a:endParaRPr>
          </a:p>
          <a:p>
            <a:pPr>
              <a:lnSpc>
                <a:spcPct val="113999"/>
              </a:lnSpc>
              <a:defRPr/>
            </a:pPr>
            <a:r>
              <a:rPr lang="ru-RU" sz="2000" b="1">
                <a:solidFill>
                  <a:srgbClr val="002060"/>
                </a:solidFill>
              </a:rPr>
              <a:t>изоляция:  </a:t>
            </a:r>
            <a:br>
              <a:rPr lang="ru-RU" sz="2000" b="1">
                <a:solidFill>
                  <a:srgbClr val="002060"/>
                </a:solidFill>
              </a:rPr>
            </a:br>
            <a:r>
              <a:rPr lang="ru-RU" sz="2000">
                <a:solidFill>
                  <a:srgbClr val="002060"/>
                </a:solidFill>
              </a:rPr>
              <a:t>ПВХ-пластикаты, термоэластопласты</a:t>
            </a:r>
            <a:endParaRPr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9090311" y="1050661"/>
            <a:ext cx="3101690" cy="462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>
              <a:lnSpc>
                <a:spcPct val="113999"/>
              </a:lnSpc>
              <a:defRPr/>
            </a:pPr>
            <a:r>
              <a:rPr lang="ru-RU" sz="1400" b="1">
                <a:solidFill>
                  <a:srgbClr val="002060"/>
                </a:solidFill>
              </a:rPr>
              <a:t>Максимальная рабочая темпера-тура жилы:</a:t>
            </a:r>
            <a:endParaRPr/>
          </a:p>
          <a:p>
            <a:pPr lvl="2">
              <a:lnSpc>
                <a:spcPct val="113999"/>
              </a:lnSpc>
              <a:defRPr/>
            </a:pPr>
            <a:r>
              <a:rPr lang="ru-RU" sz="1400" b="1">
                <a:solidFill>
                  <a:srgbClr val="002060"/>
                </a:solidFill>
              </a:rPr>
              <a:t>- с изоляцией из ПВХ-пластикатов </a:t>
            </a:r>
            <a:endParaRPr/>
          </a:p>
          <a:p>
            <a:pPr lvl="2">
              <a:lnSpc>
                <a:spcPct val="113999"/>
              </a:lnSpc>
              <a:defRPr/>
            </a:pPr>
            <a:r>
              <a:rPr lang="ru-RU" sz="1400" b="1">
                <a:solidFill>
                  <a:srgbClr val="002060"/>
                </a:solidFill>
              </a:rPr>
              <a:t>- с изоляцией из термоэластопластов </a:t>
            </a:r>
            <a:endParaRPr/>
          </a:p>
          <a:p>
            <a:pPr lvl="2">
              <a:lnSpc>
                <a:spcPct val="113999"/>
              </a:lnSpc>
              <a:defRPr/>
            </a:pPr>
            <a:endParaRPr lang="ru-RU" sz="1400" b="1">
              <a:solidFill>
                <a:srgbClr val="002060"/>
              </a:solidFill>
            </a:endParaRPr>
          </a:p>
          <a:p>
            <a:pPr>
              <a:lnSpc>
                <a:spcPct val="113999"/>
              </a:lnSpc>
              <a:defRPr/>
            </a:pPr>
            <a:r>
              <a:rPr lang="ru-RU" sz="1400" b="1">
                <a:solidFill>
                  <a:srgbClr val="002060"/>
                </a:solidFill>
              </a:rPr>
              <a:t>Температура окружающей среды</a:t>
            </a:r>
            <a:br>
              <a:rPr lang="ru-RU" sz="1400" b="1">
                <a:solidFill>
                  <a:srgbClr val="002060"/>
                </a:solidFill>
              </a:rPr>
            </a:br>
            <a:r>
              <a:rPr lang="ru-RU" sz="1400" b="1">
                <a:solidFill>
                  <a:srgbClr val="002060"/>
                </a:solidFill>
              </a:rPr>
              <a:t>при монтаже и эксплуатации:</a:t>
            </a:r>
            <a:endParaRPr/>
          </a:p>
          <a:p>
            <a:pPr>
              <a:lnSpc>
                <a:spcPct val="113999"/>
              </a:lnSpc>
              <a:defRPr/>
            </a:pPr>
            <a:r>
              <a:rPr lang="ru-RU" sz="2400" b="1">
                <a:solidFill>
                  <a:srgbClr val="002060"/>
                </a:solidFill>
              </a:rPr>
              <a:t>от -60°С до +50°С </a:t>
            </a:r>
            <a:r>
              <a:rPr lang="ru-RU" sz="1600" b="1">
                <a:solidFill>
                  <a:srgbClr val="002060"/>
                </a:solidFill>
              </a:rPr>
              <a:t>- </a:t>
            </a:r>
            <a:r>
              <a:rPr lang="ru-RU" sz="1600">
                <a:solidFill>
                  <a:srgbClr val="002060"/>
                </a:solidFill>
              </a:rPr>
              <a:t>«ХЛ» </a:t>
            </a:r>
            <a:br>
              <a:rPr lang="ru-RU" sz="1500" b="1">
                <a:solidFill>
                  <a:srgbClr val="002060"/>
                </a:solidFill>
              </a:rPr>
            </a:br>
            <a:r>
              <a:rPr lang="ru-RU" sz="2400" b="1">
                <a:solidFill>
                  <a:srgbClr val="002060"/>
                </a:solidFill>
              </a:rPr>
              <a:t>от -30°С до +50°С  </a:t>
            </a:r>
            <a:r>
              <a:rPr lang="ru-RU" sz="1600" b="1">
                <a:solidFill>
                  <a:srgbClr val="002060"/>
                </a:solidFill>
              </a:rPr>
              <a:t>- </a:t>
            </a:r>
            <a:r>
              <a:rPr lang="ru-RU" sz="1600">
                <a:solidFill>
                  <a:srgbClr val="002060"/>
                </a:solidFill>
              </a:rPr>
              <a:t>др. 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ru-RU" sz="1500" b="1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1400" b="1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Гарантийный срок эксплуатации 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400" b="1">
                <a:solidFill>
                  <a:srgbClr val="002060"/>
                </a:solidFill>
              </a:rPr>
              <a:t>5 лет 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1400" b="1">
                <a:solidFill>
                  <a:srgbClr val="002060"/>
                </a:solidFill>
                <a:ea typeface="Calibri"/>
                <a:cs typeface="Times New Roman"/>
              </a:rPr>
              <a:t>Срок службы 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400" b="1">
                <a:solidFill>
                  <a:srgbClr val="002060"/>
                </a:solidFill>
              </a:rPr>
              <a:t>30 лет</a:t>
            </a:r>
            <a:endParaRPr lang="ru-RU" sz="1400">
              <a:solidFill>
                <a:srgbClr val="002060"/>
              </a:solidFill>
            </a:endParaRPr>
          </a:p>
        </p:txBody>
      </p:sp>
      <p:sp>
        <p:nvSpPr>
          <p:cNvPr id="14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9087040" y="1529401"/>
            <a:ext cx="918841" cy="4893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ru-RU" sz="2400" b="1">
                <a:solidFill>
                  <a:srgbClr val="002060"/>
                </a:solidFill>
              </a:rPr>
              <a:t>+90°С</a:t>
            </a:r>
            <a:endParaRPr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2793725"/>
            <a:ext cx="5119340" cy="127983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-23980" y="4332789"/>
            <a:ext cx="5316920" cy="132923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 bwMode="auto">
          <a:xfrm>
            <a:off x="796033" y="1640322"/>
            <a:ext cx="4947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>
                <a:solidFill>
                  <a:srgbClr val="002060"/>
                </a:solidFill>
              </a:rPr>
              <a:t>Множество вариаций конструкций </a:t>
            </a:r>
            <a:endParaRPr lang="ru-RU" sz="2400"/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9090310" y="2027911"/>
            <a:ext cx="918841" cy="4893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3999"/>
              </a:lnSpc>
              <a:defRPr/>
            </a:pPr>
            <a:r>
              <a:rPr lang="ru-RU" sz="2400" b="1">
                <a:solidFill>
                  <a:srgbClr val="002060"/>
                </a:solidFill>
              </a:rPr>
              <a:t>+70°С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для горнорудной промышленности 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96033" y="802703"/>
            <a:ext cx="722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>
                <a:solidFill>
                  <a:srgbClr val="261D60"/>
                </a:solidFill>
                <a:cs typeface="Times New Roman"/>
              </a:rPr>
              <a:t>ELKAMINE</a:t>
            </a:r>
            <a:r>
              <a:rPr lang="ru-RU" sz="5400" b="1">
                <a:solidFill>
                  <a:srgbClr val="261D60"/>
                </a:solidFill>
                <a:cs typeface="Times New Roman"/>
              </a:rPr>
              <a:t> </a:t>
            </a:r>
            <a:r>
              <a:rPr lang="en-US" sz="5400" b="1">
                <a:solidFill>
                  <a:srgbClr val="261D60"/>
                </a:solidFill>
                <a:cs typeface="Times New Roman"/>
              </a:rPr>
              <a:t>NSSHCGEOU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29712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2323774"/>
            <a:ext cx="8314660" cy="207866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 bwMode="auto">
          <a:xfrm>
            <a:off x="683137" y="4546936"/>
            <a:ext cx="819539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>
                <a:solidFill>
                  <a:srgbClr val="002060"/>
                </a:solidFill>
              </a:rPr>
              <a:t>Предназначен для подключения самоходных вагонов к электрическим и обеспечения электропитания и выполнения соединений в оборудовании в подземных выработках, где есть быстро изменяющиеся динамические нагрузки. </a:t>
            </a:r>
            <a:endParaRPr/>
          </a:p>
          <a:p>
            <a:pPr>
              <a:defRPr/>
            </a:pPr>
            <a:r>
              <a:rPr lang="ru-RU">
                <a:solidFill>
                  <a:srgbClr val="002060"/>
                </a:solidFill>
              </a:rPr>
              <a:t>Кабель выдерживает высокие механические нагрузки, возникающие при намотке/смотке с барабана, а также сильное трение при его волочении. Может применяться как на однорядных, так и на многорядных цилиндрических барабанах </a:t>
            </a:r>
            <a:endParaRPr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796031" y="1823258"/>
            <a:ext cx="7518628" cy="375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b="1">
                <a:solidFill>
                  <a:srgbClr val="002060"/>
                </a:solidFill>
                <a:ea typeface="Calibri"/>
                <a:cs typeface="Times New Roman"/>
              </a:rPr>
              <a:t>Специальный барабанный кабель для подземных самоходных вагонов</a:t>
            </a:r>
            <a:endParaRPr lang="ru-RU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pic>
        <p:nvPicPr>
          <p:cNvPr id="22544" name="Picture 16" descr="Picture background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9008090" y="752168"/>
            <a:ext cx="3183910" cy="4920500"/>
          </a:xfrm>
          <a:prstGeom prst="rect">
            <a:avLst/>
          </a:prstGeom>
          <a:noFill/>
        </p:spPr>
      </p:pic>
      <p:sp>
        <p:nvSpPr>
          <p:cNvPr id="12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432802" y="2448465"/>
            <a:ext cx="1260531" cy="14076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" name="object 14"/>
          <p:cNvSpPr/>
          <p:nvPr/>
        </p:nvSpPr>
        <p:spPr bwMode="auto">
          <a:xfrm flipV="1">
            <a:off x="9020175" y="752167"/>
            <a:ext cx="3177890" cy="5130800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для горнорудной промышленности 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96033" y="802703"/>
            <a:ext cx="722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>
                <a:solidFill>
                  <a:srgbClr val="261D60"/>
                </a:solidFill>
                <a:cs typeface="Times New Roman"/>
              </a:rPr>
              <a:t>ELKAMINE</a:t>
            </a:r>
            <a:r>
              <a:rPr lang="ru-RU" sz="5400" b="1">
                <a:solidFill>
                  <a:srgbClr val="261D60"/>
                </a:solidFill>
                <a:cs typeface="Times New Roman"/>
              </a:rPr>
              <a:t> </a:t>
            </a:r>
            <a:r>
              <a:rPr lang="en-US" sz="5400" b="1">
                <a:solidFill>
                  <a:srgbClr val="261D60"/>
                </a:solidFill>
                <a:cs typeface="Times New Roman"/>
              </a:rPr>
              <a:t>NSSHCGEOU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29713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12" name="Прямоугольник 11"/>
          <p:cNvSpPr/>
          <p:nvPr/>
        </p:nvSpPr>
        <p:spPr bwMode="auto">
          <a:xfrm>
            <a:off x="9014110" y="1494825"/>
            <a:ext cx="3254408" cy="3638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1400" b="1">
                <a:solidFill>
                  <a:srgbClr val="002060"/>
                </a:solidFill>
              </a:rPr>
              <a:t>Температура окружающей среды </a:t>
            </a:r>
            <a:br>
              <a:rPr lang="ru-RU" sz="1400" b="1">
                <a:solidFill>
                  <a:srgbClr val="002060"/>
                </a:solidFill>
              </a:rPr>
            </a:br>
            <a:r>
              <a:rPr lang="ru-RU" sz="1400" b="1">
                <a:solidFill>
                  <a:srgbClr val="002060"/>
                </a:solidFill>
              </a:rPr>
              <a:t>при эксплуатации: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400" b="1">
                <a:solidFill>
                  <a:srgbClr val="002060"/>
                </a:solidFill>
              </a:rPr>
              <a:t>от -60°С до +80°С </a:t>
            </a:r>
            <a:r>
              <a:rPr lang="ru-RU" sz="1400">
                <a:solidFill>
                  <a:srgbClr val="002060"/>
                </a:solidFill>
              </a:rPr>
              <a:t>– </a:t>
            </a:r>
            <a:br>
              <a:rPr lang="ru-RU" sz="1400">
                <a:solidFill>
                  <a:srgbClr val="002060"/>
                </a:solidFill>
              </a:rPr>
            </a:br>
            <a:r>
              <a:rPr lang="ru-RU" sz="1400">
                <a:solidFill>
                  <a:srgbClr val="002060"/>
                </a:solidFill>
              </a:rPr>
              <a:t>для стационарной прокладки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400" b="1">
                <a:solidFill>
                  <a:srgbClr val="002060"/>
                </a:solidFill>
              </a:rPr>
              <a:t>от -45°С до +70°С</a:t>
            </a:r>
            <a:r>
              <a:rPr lang="ru-RU" sz="1400" b="1">
                <a:solidFill>
                  <a:srgbClr val="002060"/>
                </a:solidFill>
              </a:rPr>
              <a:t> </a:t>
            </a:r>
            <a:r>
              <a:rPr lang="ru-RU" sz="1400">
                <a:solidFill>
                  <a:srgbClr val="002060"/>
                </a:solidFill>
              </a:rPr>
              <a:t>–</a:t>
            </a:r>
            <a:r>
              <a:rPr lang="ru-RU" sz="1400" b="1">
                <a:solidFill>
                  <a:srgbClr val="002060"/>
                </a:solidFill>
              </a:rPr>
              <a:t> </a:t>
            </a:r>
            <a:br>
              <a:rPr lang="ru-RU" sz="1400" b="1">
                <a:solidFill>
                  <a:srgbClr val="FF0000"/>
                </a:solidFill>
              </a:rPr>
            </a:br>
            <a:r>
              <a:rPr lang="ru-RU" sz="1400">
                <a:solidFill>
                  <a:srgbClr val="002060"/>
                </a:solidFill>
              </a:rPr>
              <a:t>при подвижной эксплуатации</a:t>
            </a:r>
            <a:endParaRPr lang="ru-RU">
              <a:solidFill>
                <a:srgbClr val="002060"/>
              </a:solidFill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ru-RU" b="1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ru-RU" b="1">
              <a:solidFill>
                <a:srgbClr val="002060"/>
              </a:solidFill>
              <a:latin typeface="Calibri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1400" b="1">
                <a:solidFill>
                  <a:srgbClr val="002060"/>
                </a:solidFill>
                <a:latin typeface="Calibri"/>
                <a:ea typeface="Calibri"/>
                <a:cs typeface="Times New Roman"/>
              </a:rPr>
              <a:t>Минимальный радиус изгиба: 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400" b="1">
                <a:solidFill>
                  <a:srgbClr val="002060"/>
                </a:solidFill>
              </a:rPr>
              <a:t>4∙</a:t>
            </a:r>
            <a:r>
              <a:rPr lang="en-US" sz="2400" b="1">
                <a:solidFill>
                  <a:srgbClr val="002060"/>
                </a:solidFill>
              </a:rPr>
              <a:t> D</a:t>
            </a:r>
            <a:r>
              <a:rPr lang="ru-RU" sz="2400" b="1" baseline="-25000">
                <a:solidFill>
                  <a:srgbClr val="002060"/>
                </a:solidFill>
              </a:rPr>
              <a:t>н </a:t>
            </a:r>
            <a:r>
              <a:rPr lang="ru-RU" sz="1400">
                <a:solidFill>
                  <a:srgbClr val="002060"/>
                </a:solidFill>
              </a:rPr>
              <a:t>- для стационарной прокладки</a:t>
            </a:r>
            <a:endParaRPr/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ru-RU" sz="2400" b="1">
                <a:solidFill>
                  <a:srgbClr val="002060"/>
                </a:solidFill>
              </a:rPr>
              <a:t>7,5∙</a:t>
            </a:r>
            <a:r>
              <a:rPr lang="en-US" sz="2400" b="1">
                <a:solidFill>
                  <a:srgbClr val="002060"/>
                </a:solidFill>
              </a:rPr>
              <a:t> D</a:t>
            </a:r>
            <a:r>
              <a:rPr lang="ru-RU" sz="2400" b="1" baseline="-25000">
                <a:solidFill>
                  <a:srgbClr val="002060"/>
                </a:solidFill>
              </a:rPr>
              <a:t>н </a:t>
            </a:r>
            <a:r>
              <a:rPr lang="ru-RU" sz="1400">
                <a:solidFill>
                  <a:srgbClr val="002060"/>
                </a:solidFill>
              </a:rPr>
              <a:t>- при подвижной эксплуатации</a:t>
            </a:r>
            <a:endParaRPr lang="ru-RU" sz="1400">
              <a:latin typeface="Calibri"/>
              <a:ea typeface="Calibri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643054" y="1776569"/>
            <a:ext cx="7849013" cy="2461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/>
              <a:buChar char="•"/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Специально разработанная конструкция с усиливающими элементами устойчива к изгибам и перегибам  </a:t>
            </a:r>
            <a:endParaRPr/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/>
              <a:buChar char="•"/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Теплостойкая изоляция на основе этиленпропиленовой резины </a:t>
            </a:r>
            <a:endParaRPr/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/>
              <a:buChar char="•"/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Сердечник на основе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арамидного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 жгута и оплетка из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арамидных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 нитей обеспечивают устойчивость к растягивающим нагрузкам </a:t>
            </a:r>
            <a:endParaRPr/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/>
              <a:buChar char="•"/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Оболочка на основе полиуретана устойчива к воздействию маслам и дизельного топлива </a:t>
            </a:r>
            <a:endParaRPr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0" y="4415042"/>
            <a:ext cx="8314660" cy="2078663"/>
          </a:xfrm>
          <a:prstGeom prst="rect">
            <a:avLst/>
          </a:prstGeom>
        </p:spPr>
      </p:pic>
      <p:sp>
        <p:nvSpPr>
          <p:cNvPr id="15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12" name="Заголовок 1"/>
          <p:cNvSpPr txBox="1"/>
          <p:nvPr/>
        </p:nvSpPr>
        <p:spPr bwMode="auto">
          <a:xfrm>
            <a:off x="838200" y="117211"/>
            <a:ext cx="8040329" cy="568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/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Преимущества кабеля </a:t>
            </a:r>
            <a:r>
              <a:rPr lang="en-US" sz="2800" b="1">
                <a:solidFill>
                  <a:schemeClr val="bg1"/>
                </a:solidFill>
                <a:latin typeface="+mn-lt"/>
              </a:rPr>
              <a:t>ELKAMINE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29714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37" name="Прямоугольник 36"/>
          <p:cNvSpPr/>
          <p:nvPr/>
        </p:nvSpPr>
        <p:spPr bwMode="auto">
          <a:xfrm>
            <a:off x="838200" y="1978098"/>
            <a:ext cx="10783301" cy="391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ru-RU" sz="2400" b="1">
                <a:solidFill>
                  <a:srgbClr val="002060"/>
                </a:solidFill>
                <a:ea typeface="Calibri"/>
                <a:cs typeface="Times New Roman"/>
              </a:rPr>
              <a:t>Выгода: </a:t>
            </a:r>
            <a:r>
              <a:rPr lang="ru-RU" sz="2400">
                <a:solidFill>
                  <a:srgbClr val="002060"/>
                </a:solidFill>
                <a:ea typeface="Calibri"/>
                <a:cs typeface="Times New Roman"/>
              </a:rPr>
              <a:t>дешевле импортных аналогов до 15%</a:t>
            </a:r>
            <a:endParaRPr/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ru-RU" sz="2400" b="1">
                <a:solidFill>
                  <a:srgbClr val="002060"/>
                </a:solidFill>
                <a:ea typeface="Calibri"/>
                <a:cs typeface="Times New Roman"/>
              </a:rPr>
              <a:t>Долговечность: </a:t>
            </a:r>
            <a:r>
              <a:rPr lang="ru-RU" sz="2400">
                <a:solidFill>
                  <a:srgbClr val="002060"/>
                </a:solidFill>
                <a:ea typeface="Calibri"/>
                <a:cs typeface="Times New Roman"/>
              </a:rPr>
              <a:t>увеличение срока эксплуатации в сравнении с КГЭС до 3 раз</a:t>
            </a:r>
            <a:endParaRPr/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ru-RU" sz="2400" b="1">
                <a:solidFill>
                  <a:srgbClr val="002060"/>
                </a:solidFill>
                <a:ea typeface="Calibri"/>
                <a:cs typeface="Times New Roman"/>
              </a:rPr>
              <a:t>Скорость: </a:t>
            </a:r>
            <a:r>
              <a:rPr lang="ru-RU" sz="2400">
                <a:solidFill>
                  <a:srgbClr val="002060"/>
                </a:solidFill>
                <a:ea typeface="Calibri"/>
                <a:cs typeface="Times New Roman"/>
              </a:rPr>
              <a:t>удобная локация производственной площадки с полным циклом – снижение стоимости на логистику и сокращение сроков производства </a:t>
            </a:r>
            <a:endParaRPr/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ru-RU" sz="2400" b="1">
                <a:solidFill>
                  <a:srgbClr val="002060"/>
                </a:solidFill>
                <a:ea typeface="Calibri"/>
                <a:cs typeface="Times New Roman"/>
              </a:rPr>
              <a:t>Запас: </a:t>
            </a:r>
            <a:r>
              <a:rPr lang="ru-RU" sz="2400">
                <a:solidFill>
                  <a:srgbClr val="002060"/>
                </a:solidFill>
                <a:ea typeface="Calibri"/>
                <a:cs typeface="Times New Roman"/>
              </a:rPr>
              <a:t>возможность резервирования складского запаса</a:t>
            </a:r>
            <a:endParaRPr/>
          </a:p>
          <a:p>
            <a:pPr marL="285750" lvl="0" indent="-285750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ru-RU" sz="2400" b="1">
                <a:solidFill>
                  <a:srgbClr val="002060"/>
                </a:solidFill>
                <a:ea typeface="Calibri"/>
                <a:cs typeface="Times New Roman"/>
              </a:rPr>
              <a:t>Индивидуальный подход: </a:t>
            </a:r>
            <a:r>
              <a:rPr lang="ru-RU" sz="2400">
                <a:solidFill>
                  <a:srgbClr val="002060"/>
                </a:solidFill>
                <a:ea typeface="Calibri"/>
                <a:cs typeface="Times New Roman"/>
              </a:rPr>
              <a:t>возможность разработки конструкций под требования заказчика </a:t>
            </a:r>
            <a:endParaRPr/>
          </a:p>
        </p:txBody>
      </p:sp>
      <p:sp>
        <p:nvSpPr>
          <p:cNvPr id="40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2" name="Прямоугольник 1"/>
          <p:cNvSpPr/>
          <p:nvPr/>
        </p:nvSpPr>
        <p:spPr bwMode="auto">
          <a:xfrm>
            <a:off x="838200" y="1248726"/>
            <a:ext cx="1120210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000" b="1">
                <a:solidFill>
                  <a:srgbClr val="FE7402"/>
                </a:solidFill>
                <a:ea typeface="Calibri"/>
                <a:cs typeface="Times New Roman"/>
              </a:rPr>
              <a:t>Выбирая кабель </a:t>
            </a:r>
            <a:r>
              <a:rPr lang="en-US" sz="3000" b="1">
                <a:solidFill>
                  <a:srgbClr val="FE7402"/>
                </a:solidFill>
                <a:ea typeface="Calibri"/>
                <a:cs typeface="Times New Roman"/>
              </a:rPr>
              <a:t>ELKAMINE</a:t>
            </a:r>
            <a:r>
              <a:rPr lang="ru-RU" sz="3000" b="1">
                <a:solidFill>
                  <a:srgbClr val="FE7402"/>
                </a:solidFill>
                <a:ea typeface="Calibri"/>
                <a:cs typeface="Times New Roman"/>
              </a:rPr>
              <a:t> от ОКП «ЭЛКА-Кабель», Вы получаете:</a:t>
            </a:r>
            <a:endParaRPr lang="ru-RU" sz="3000" b="1">
              <a:solidFill>
                <a:srgbClr val="FE7402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object 14"/>
          <p:cNvSpPr/>
          <p:nvPr/>
        </p:nvSpPr>
        <p:spPr bwMode="auto">
          <a:xfrm flipV="1">
            <a:off x="9014110" y="728133"/>
            <a:ext cx="3177890" cy="6176722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силовые стационарные на среднее напряжение </a:t>
            </a:r>
            <a:endParaRPr/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838198" y="1737838"/>
            <a:ext cx="794173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>
                <a:solidFill>
                  <a:srgbClr val="002060"/>
                </a:solidFill>
              </a:rPr>
              <a:t>Кабели силовые стационарные с алюминиевыми или из </a:t>
            </a:r>
            <a:r>
              <a:rPr lang="ru-RU">
                <a:solidFill>
                  <a:srgbClr val="002060"/>
                </a:solidFill>
              </a:rPr>
              <a:t>термокоррозионного</a:t>
            </a:r>
            <a:r>
              <a:rPr lang="ru-RU">
                <a:solidFill>
                  <a:srgbClr val="002060"/>
                </a:solidFill>
              </a:rPr>
              <a:t> алюминиевого сплава (ТАС), или медными жилами с теплостойкой, пропитанной не стекающим составом изоляцией из электроизоляционного композиционного материала с многослойным микропористым полимерным покрытием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ru-RU">
                <a:solidFill>
                  <a:srgbClr val="002060"/>
                </a:solidFill>
              </a:rPr>
              <a:t>на напряжение  6-35 </a:t>
            </a:r>
            <a:r>
              <a:rPr lang="ru-RU">
                <a:solidFill>
                  <a:srgbClr val="002060"/>
                </a:solidFill>
              </a:rPr>
              <a:t>кВ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796033" y="802703"/>
            <a:ext cx="11285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5400" b="1">
                <a:solidFill>
                  <a:srgbClr val="002060"/>
                </a:solidFill>
                <a:cs typeface="Times New Roman"/>
              </a:rPr>
              <a:t>ПАРМА </a:t>
            </a:r>
            <a:r>
              <a:rPr lang="ru-RU" sz="3200" b="1">
                <a:solidFill>
                  <a:srgbClr val="002060"/>
                </a:solidFill>
              </a:rPr>
              <a:t>– 100 % российские материалы</a:t>
            </a:r>
            <a:endParaRPr/>
          </a:p>
        </p:txBody>
      </p:sp>
      <p:sp>
        <p:nvSpPr>
          <p:cNvPr id="13" name="AutoShape 13" descr="File:Lapp-Kabel-Logo.svg - Wikimedia Commons"/>
          <p:cNvSpPr>
            <a:spLocks noChangeArrowheads="1" noChangeAspect="1"/>
          </p:cNvSpPr>
          <p:nvPr/>
        </p:nvSpPr>
        <p:spPr bwMode="auto">
          <a:xfrm>
            <a:off x="1216025" y="593824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4" name="AutoShape 18" descr="Файл:Prysmian Logo.svg — Википедия"/>
          <p:cNvSpPr>
            <a:spLocks noChangeArrowheads="1" noChangeAspect="1"/>
          </p:cNvSpPr>
          <p:nvPr/>
        </p:nvSpPr>
        <p:spPr bwMode="auto">
          <a:xfrm>
            <a:off x="1216025" y="250923"/>
            <a:ext cx="4429125" cy="1028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15" name="Рисунок 14" descr="\\S01fs-01\общая папка\Обмен файлами\Логинова (Маркетинг)\МОДЕЛИ кабеля\ТААБВ.png"/>
          <p:cNvPicPr/>
          <p:nvPr/>
        </p:nvPicPr>
        <p:blipFill>
          <a:blip r:embed="rId2"/>
          <a:stretch/>
        </p:blipFill>
        <p:spPr bwMode="auto">
          <a:xfrm>
            <a:off x="2" y="4315018"/>
            <a:ext cx="8459098" cy="234501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Рисунок 15" descr="\\S01fs-01\общая папка\Обмен файлами\Логинова (Маркетинг)\МОДЕЛИ кабеля\ТАВ.png"/>
          <p:cNvPicPr/>
          <p:nvPr/>
        </p:nvPicPr>
        <p:blipFill>
          <a:blip r:embed="rId3"/>
          <a:stretch/>
        </p:blipFill>
        <p:spPr bwMode="auto">
          <a:xfrm>
            <a:off x="2" y="3242734"/>
            <a:ext cx="8459095" cy="2042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rot="20097855">
            <a:off x="462433" y="4115532"/>
            <a:ext cx="2322698" cy="919567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 bwMode="auto">
          <a:xfrm>
            <a:off x="9166638" y="1259432"/>
            <a:ext cx="2915295" cy="1601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6000"/>
              </a:lnSpc>
              <a:defRPr/>
            </a:pPr>
            <a:r>
              <a:rPr lang="en-US" sz="8000" b="1">
                <a:solidFill>
                  <a:srgbClr val="FE7402"/>
                </a:solidFill>
              </a:rPr>
              <a:t>7 </a:t>
            </a:r>
            <a:r>
              <a:rPr lang="ru-RU" sz="8000" b="1">
                <a:solidFill>
                  <a:srgbClr val="FE7402"/>
                </a:solidFill>
              </a:rPr>
              <a:t>ЛЕТ</a:t>
            </a:r>
            <a:endParaRPr/>
          </a:p>
          <a:p>
            <a:pPr algn="ctr">
              <a:lnSpc>
                <a:spcPts val="6000"/>
              </a:lnSpc>
              <a:defRPr/>
            </a:pPr>
            <a:r>
              <a:rPr lang="ru-RU" sz="4800" b="1">
                <a:solidFill>
                  <a:srgbClr val="FE7402"/>
                </a:solidFill>
              </a:rPr>
              <a:t>ГАРАНТИИ</a:t>
            </a:r>
            <a:endParaRPr lang="ru-RU" sz="4800">
              <a:solidFill>
                <a:srgbClr val="FE7402"/>
              </a:solidFill>
            </a:endParaRPr>
          </a:p>
        </p:txBody>
      </p:sp>
      <p:sp>
        <p:nvSpPr>
          <p:cNvPr id="21" name="Объект 2"/>
          <p:cNvSpPr>
            <a:spLocks noGrp="1"/>
          </p:cNvSpPr>
          <p:nvPr>
            <p:ph idx="1"/>
          </p:nvPr>
        </p:nvSpPr>
        <p:spPr bwMode="auto">
          <a:xfrm>
            <a:off x="9386549" y="3224834"/>
            <a:ext cx="2695384" cy="3401708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ru-RU" sz="1800">
                <a:solidFill>
                  <a:srgbClr val="002060"/>
                </a:solidFill>
              </a:rPr>
              <a:t>Предназначены для передачи и распределения электрической энергии в стационарных в электрических сетях на напряжение до 35 </a:t>
            </a:r>
            <a:r>
              <a:rPr lang="ru-RU" sz="1800">
                <a:solidFill>
                  <a:srgbClr val="002060"/>
                </a:solidFill>
              </a:rPr>
              <a:t>кВ</a:t>
            </a:r>
            <a:r>
              <a:rPr lang="ru-RU" sz="1800">
                <a:solidFill>
                  <a:srgbClr val="002060"/>
                </a:solidFill>
              </a:rPr>
              <a:t> переменного тока частотой 50 Гц, </a:t>
            </a:r>
            <a:br>
              <a:rPr lang="ru-RU" sz="1800">
                <a:solidFill>
                  <a:srgbClr val="002060"/>
                </a:solidFill>
              </a:rPr>
            </a:br>
            <a:r>
              <a:rPr lang="ru-RU" sz="1800">
                <a:solidFill>
                  <a:srgbClr val="002060"/>
                </a:solidFill>
              </a:rPr>
              <a:t>с длительно допустимой температурой нагрева жил кабелей до 90 </a:t>
            </a:r>
            <a:r>
              <a:rPr lang="ru-RU" sz="1800" baseline="30000">
                <a:solidFill>
                  <a:srgbClr val="002060"/>
                </a:solidFill>
              </a:rPr>
              <a:t>о</a:t>
            </a:r>
            <a:r>
              <a:rPr lang="ru-RU" sz="1800">
                <a:solidFill>
                  <a:srgbClr val="002060"/>
                </a:solidFill>
              </a:rPr>
              <a:t>С</a:t>
            </a:r>
            <a:r>
              <a:rPr lang="ru-RU" sz="1800">
                <a:solidFill>
                  <a:srgbClr val="002060"/>
                </a:solidFill>
              </a:rPr>
              <a:t>.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03267" y="180792"/>
          <a:ext cx="2676435" cy="463694"/>
        </p:xfrm>
        <a:graphic>
          <a:graphicData uri="http://schemas.openxmlformats.org/presentationml/2006/ole">
            <p:oleObj name="oleObj" r:id="rId6" imgW="2812415" imgH="487045" progId="CorelDraw.Graphic.20">
              <p:embed/>
              <p:pic>
                <p:nvPicPr>
                  <p:cNvPr id="29715" name=""/>
                  <p:cNvPicPr/>
                  <p:nvPr/>
                </p:nvPicPr>
                <p:blipFill>
                  <a:blip r:embed="rId5"/>
                  <a:stretch/>
                </p:blipFill>
                <p:spPr bwMode="auto">
                  <a:xfrm>
                    <a:off x="9203267" y="180792"/>
                    <a:ext cx="2676435" cy="463694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" name="Рисунок 18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317626" y="3426331"/>
            <a:ext cx="1566881" cy="157009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317626" y="1016400"/>
            <a:ext cx="1566881" cy="1569288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962353" y="985397"/>
            <a:ext cx="1566881" cy="156928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780698" y="3426331"/>
            <a:ext cx="1566881" cy="157009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1962353" y="3426331"/>
            <a:ext cx="1566881" cy="1570090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8780297" y="984430"/>
            <a:ext cx="1567683" cy="1570090"/>
          </a:xfrm>
          <a:prstGeom prst="rect">
            <a:avLst/>
          </a:prstGeom>
        </p:spPr>
      </p:pic>
      <p:sp>
        <p:nvSpPr>
          <p:cNvPr id="26" name="Объект 2"/>
          <p:cNvSpPr>
            <a:spLocks noGrp="1"/>
          </p:cNvSpPr>
          <p:nvPr>
            <p:ph idx="1"/>
          </p:nvPr>
        </p:nvSpPr>
        <p:spPr bwMode="auto">
          <a:xfrm>
            <a:off x="726423" y="5031824"/>
            <a:ext cx="4038740" cy="977089"/>
          </a:xfrm>
        </p:spPr>
        <p:txBody>
          <a:bodyPr>
            <a:noAutofit/>
          </a:bodyPr>
          <a:lstStyle/>
          <a:p>
            <a:pPr marL="0" lvl="0" indent="0" algn="ctr">
              <a:buNone/>
              <a:defRPr/>
            </a:pPr>
            <a:r>
              <a:rPr lang="ru-RU" sz="2400" b="1">
                <a:solidFill>
                  <a:srgbClr val="002060"/>
                </a:solidFill>
              </a:rPr>
              <a:t>Без ограничений </a:t>
            </a:r>
            <a:br>
              <a:rPr lang="ru-RU" sz="2400" b="1">
                <a:solidFill>
                  <a:srgbClr val="002060"/>
                </a:solidFill>
              </a:rPr>
            </a:br>
            <a:r>
              <a:rPr lang="ru-RU" sz="2400" b="1">
                <a:solidFill>
                  <a:srgbClr val="002060"/>
                </a:solidFill>
              </a:rPr>
              <a:t>разности уровней прокладки</a:t>
            </a:r>
            <a:endParaRPr/>
          </a:p>
        </p:txBody>
      </p:sp>
      <p:sp>
        <p:nvSpPr>
          <p:cNvPr id="27" name="Объект 2"/>
          <p:cNvSpPr txBox="1"/>
          <p:nvPr/>
        </p:nvSpPr>
        <p:spPr bwMode="auto">
          <a:xfrm>
            <a:off x="4585480" y="5031825"/>
            <a:ext cx="3031173" cy="753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ru-RU" sz="2400" b="1">
                <a:solidFill>
                  <a:srgbClr val="002060"/>
                </a:solidFill>
              </a:rPr>
              <a:t>Увеличение </a:t>
            </a:r>
            <a:br>
              <a:rPr lang="ru-RU" sz="2400" b="1">
                <a:solidFill>
                  <a:srgbClr val="002060"/>
                </a:solidFill>
              </a:rPr>
            </a:br>
            <a:r>
              <a:rPr lang="ru-RU" sz="2400" b="1">
                <a:solidFill>
                  <a:srgbClr val="002060"/>
                </a:solidFill>
              </a:rPr>
              <a:t>токовой нагрузки</a:t>
            </a:r>
            <a:endParaRPr/>
          </a:p>
        </p:txBody>
      </p:sp>
      <p:sp>
        <p:nvSpPr>
          <p:cNvPr id="28" name="Объект 2"/>
          <p:cNvSpPr txBox="1"/>
          <p:nvPr/>
        </p:nvSpPr>
        <p:spPr bwMode="auto">
          <a:xfrm>
            <a:off x="7450538" y="5031825"/>
            <a:ext cx="4227201" cy="7533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ru-RU" sz="2400" b="1">
                <a:solidFill>
                  <a:srgbClr val="002060"/>
                </a:solidFill>
              </a:rPr>
              <a:t>Повышенное электрическое сопротивление изоляции</a:t>
            </a:r>
            <a:endParaRPr/>
          </a:p>
        </p:txBody>
      </p:sp>
      <p:sp>
        <p:nvSpPr>
          <p:cNvPr id="29" name="Объект 2"/>
          <p:cNvSpPr txBox="1"/>
          <p:nvPr/>
        </p:nvSpPr>
        <p:spPr bwMode="auto">
          <a:xfrm>
            <a:off x="8454232" y="2676559"/>
            <a:ext cx="2219812" cy="3732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ru-RU" sz="2400" b="1">
                <a:solidFill>
                  <a:srgbClr val="002060"/>
                </a:solidFill>
              </a:rPr>
              <a:t>Ниже вес</a:t>
            </a:r>
            <a:endParaRPr/>
          </a:p>
        </p:txBody>
      </p:sp>
      <p:sp>
        <p:nvSpPr>
          <p:cNvPr id="30" name="Объект 2"/>
          <p:cNvSpPr txBox="1"/>
          <p:nvPr/>
        </p:nvSpPr>
        <p:spPr bwMode="auto">
          <a:xfrm>
            <a:off x="4694571" y="2676559"/>
            <a:ext cx="2812991" cy="358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  <a:defRPr/>
            </a:pPr>
            <a:r>
              <a:rPr lang="ru-RU" sz="2400" b="1">
                <a:solidFill>
                  <a:srgbClr val="002060"/>
                </a:solidFill>
              </a:rPr>
              <a:t>Самозалечивание</a:t>
            </a:r>
            <a:endParaRPr/>
          </a:p>
        </p:txBody>
      </p:sp>
      <p:sp>
        <p:nvSpPr>
          <p:cNvPr id="31" name="Объект 2"/>
          <p:cNvSpPr txBox="1"/>
          <p:nvPr/>
        </p:nvSpPr>
        <p:spPr bwMode="auto">
          <a:xfrm>
            <a:off x="889847" y="2676559"/>
            <a:ext cx="3711893" cy="3985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2400" b="1">
                <a:solidFill>
                  <a:srgbClr val="002060"/>
                </a:solidFill>
              </a:rPr>
              <a:t>Прочность изоляции</a:t>
            </a:r>
            <a:endParaRPr lang="ru-RU" sz="2400">
              <a:solidFill>
                <a:srgbClr val="002060"/>
              </a:solidFill>
            </a:endParaRPr>
          </a:p>
        </p:txBody>
      </p:sp>
      <p:sp>
        <p:nvSpPr>
          <p:cNvPr id="34" name="object 14"/>
          <p:cNvSpPr/>
          <p:nvPr/>
        </p:nvSpPr>
        <p:spPr bwMode="auto">
          <a:xfrm>
            <a:off x="1" y="6172200"/>
            <a:ext cx="8653486" cy="1608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FE7402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36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37" name="Заголовок 1"/>
          <p:cNvSpPr txBox="1"/>
          <p:nvPr/>
        </p:nvSpPr>
        <p:spPr bwMode="auto">
          <a:xfrm>
            <a:off x="838200" y="117211"/>
            <a:ext cx="8040329" cy="568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/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Преимущества кабеля ПАРМА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38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9" imgW="2812415" imgH="487045" progId="CorelDraw.Graphic.20">
              <p:embed/>
              <p:pic>
                <p:nvPicPr>
                  <p:cNvPr id="29716" name=""/>
                  <p:cNvPicPr/>
                  <p:nvPr/>
                </p:nvPicPr>
                <p:blipFill>
                  <a:blip r:embed="rId8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для подвижной прокладки 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96033" y="802703"/>
            <a:ext cx="722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>
                <a:solidFill>
                  <a:srgbClr val="261D60"/>
                </a:solidFill>
                <a:cs typeface="Times New Roman"/>
              </a:rPr>
              <a:t>ELKAFLEX</a:t>
            </a:r>
            <a:endParaRPr lang="ru-RU" sz="5400" b="1">
              <a:solidFill>
                <a:srgbClr val="261D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 bwMode="auto">
          <a:xfrm>
            <a:off x="796033" y="1726033"/>
            <a:ext cx="759362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Кабели предназначены для подключения переносных приборов, производственного оборудования, присоединения передвижных электродвигателей и механизмов к электрическим сетям на номинальное напряжение 0,38/0,66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кВ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 до 400 Гц или постоянное напряжение 1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кВ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, а также на номинальное переменное напряжение 0,6/1 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кВ</a:t>
            </a: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 частоты до 40 Гц или постоянное номинальное напряжение 1,5кВ.</a:t>
            </a:r>
            <a:endParaRPr lang="ru-RU" sz="160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009574" y="752167"/>
            <a:ext cx="3182426" cy="4910079"/>
          </a:xfrm>
          <a:prstGeom prst="rect">
            <a:avLst/>
          </a:prstGeom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4" imgW="2812415" imgH="487045" progId="CorelDraw.Graphic.20">
              <p:embed/>
              <p:pic>
                <p:nvPicPr>
                  <p:cNvPr id="29717" name=""/>
                  <p:cNvPicPr/>
                  <p:nvPr/>
                </p:nvPicPr>
                <p:blipFill>
                  <a:blip r:embed="rId3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10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38200" y="3331197"/>
            <a:ext cx="7551456" cy="188786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831108" y="4972319"/>
            <a:ext cx="7551457" cy="14420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для подвижной прокладки 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588187" y="931714"/>
            <a:ext cx="181983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rgbClr val="261D60"/>
                </a:solidFill>
                <a:cs typeface="Times New Roman"/>
              </a:rPr>
              <a:t>ELKAFLEX</a:t>
            </a:r>
            <a:endParaRPr lang="ru-RU" sz="3200" b="1">
              <a:solidFill>
                <a:srgbClr val="261D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588187" y="1905258"/>
            <a:ext cx="3971821" cy="99295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 bwMode="auto">
          <a:xfrm>
            <a:off x="613292" y="1440463"/>
            <a:ext cx="49211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defRPr/>
            </a:pPr>
            <a:r>
              <a:rPr lang="ru-RU" sz="1600" b="1">
                <a:solidFill>
                  <a:srgbClr val="261D60"/>
                </a:solidFill>
                <a:ea typeface="Calibri"/>
                <a:cs typeface="Times New Roman"/>
              </a:rPr>
              <a:t>с изоляцией из теплостойкого термоэластопласта, или из резины и оболочкой из термоэластопластов</a:t>
            </a:r>
            <a:endParaRPr/>
          </a:p>
          <a:p>
            <a:pPr lvl="0" algn="just">
              <a:spcAft>
                <a:spcPts val="0"/>
              </a:spcAft>
              <a:defRPr/>
            </a:pPr>
            <a:endParaRPr lang="ru-RU" sz="1600">
              <a:ea typeface="Calibri"/>
              <a:cs typeface="Times New Roman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88187" y="2799532"/>
            <a:ext cx="4222021" cy="73771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 bwMode="auto">
          <a:xfrm>
            <a:off x="605652" y="3815107"/>
            <a:ext cx="33811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rgbClr val="261D60"/>
                </a:solidFill>
                <a:cs typeface="Times New Roman"/>
              </a:rPr>
              <a:t>ELKAFLEX CLASSIC</a:t>
            </a:r>
            <a:endParaRPr lang="ru-RU" sz="3200" b="1">
              <a:solidFill>
                <a:srgbClr val="261D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auto">
          <a:xfrm>
            <a:off x="616299" y="4373476"/>
            <a:ext cx="47348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defRPr/>
            </a:pPr>
            <a:r>
              <a:rPr lang="ru-RU" sz="1600" b="1">
                <a:solidFill>
                  <a:srgbClr val="261D60"/>
                </a:solidFill>
                <a:ea typeface="Calibri"/>
                <a:cs typeface="Times New Roman"/>
              </a:rPr>
              <a:t>с изоляцией из поливинилхлоридного пластиката, с оболочкой из поливинилхлоридной композиции или термопластичного эластомера</a:t>
            </a:r>
            <a:endParaRPr lang="ru-RU" sz="1600">
              <a:ea typeface="Calibri"/>
              <a:cs typeface="Times New Roman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03385" y="5204473"/>
            <a:ext cx="4831286" cy="1207822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 bwMode="auto">
          <a:xfrm>
            <a:off x="648185" y="6390588"/>
            <a:ext cx="40340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defRPr/>
            </a:pPr>
            <a:r>
              <a:rPr lang="ru-RU" sz="1200" b="1">
                <a:solidFill>
                  <a:schemeClr val="accent2"/>
                </a:solidFill>
                <a:ea typeface="Calibri"/>
                <a:cs typeface="Times New Roman"/>
              </a:rPr>
              <a:t>Снижение стоимости за счет применения ПВХ-пластиката </a:t>
            </a:r>
            <a:endParaRPr lang="ru-RU" sz="1200">
              <a:solidFill>
                <a:schemeClr val="accent2"/>
              </a:solidFill>
              <a:ea typeface="Calibri"/>
              <a:cs typeface="Times New Roman"/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6096000" y="929647"/>
            <a:ext cx="366556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rgbClr val="261D60"/>
                </a:solidFill>
                <a:cs typeface="Times New Roman"/>
              </a:rPr>
              <a:t>ELKAFLEX</a:t>
            </a:r>
            <a:r>
              <a:rPr lang="ru-RU" sz="3200" b="1">
                <a:solidFill>
                  <a:srgbClr val="261D60"/>
                </a:solidFill>
                <a:cs typeface="Times New Roman"/>
              </a:rPr>
              <a:t> </a:t>
            </a:r>
            <a:r>
              <a:rPr lang="en-US" sz="3200" b="1">
                <a:solidFill>
                  <a:srgbClr val="261D60"/>
                </a:solidFill>
                <a:cs typeface="Times New Roman"/>
              </a:rPr>
              <a:t>SERVO</a:t>
            </a:r>
            <a:endParaRPr lang="ru-RU" sz="3200" b="1">
              <a:solidFill>
                <a:srgbClr val="261D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6092746" y="1425262"/>
            <a:ext cx="57476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defRPr/>
            </a:pPr>
            <a:r>
              <a:rPr lang="ru-RU" sz="1600" b="1">
                <a:solidFill>
                  <a:srgbClr val="261D60"/>
                </a:solidFill>
                <a:ea typeface="Calibri"/>
                <a:cs typeface="Times New Roman"/>
              </a:rPr>
              <a:t>с изоляцией из </a:t>
            </a:r>
            <a:r>
              <a:rPr lang="ru-RU" sz="1600" b="1">
                <a:solidFill>
                  <a:srgbClr val="261D60"/>
                </a:solidFill>
                <a:ea typeface="Calibri"/>
                <a:cs typeface="Times New Roman"/>
              </a:rPr>
              <a:t>алкендиенового</a:t>
            </a:r>
            <a:r>
              <a:rPr lang="ru-RU" sz="1600" b="1">
                <a:solidFill>
                  <a:srgbClr val="261D60"/>
                </a:solidFill>
                <a:ea typeface="Calibri"/>
                <a:cs typeface="Times New Roman"/>
              </a:rPr>
              <a:t> эластомера и износостойкой оболочкой из термоэластопласта на основе полиуретана </a:t>
            </a:r>
            <a:endParaRPr lang="ru-RU" sz="1600">
              <a:ea typeface="Calibri"/>
              <a:cs typeface="Times New Roman"/>
            </a:endParaRPr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6092747" y="2782669"/>
            <a:ext cx="582383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defRPr/>
            </a:pPr>
            <a:r>
              <a:rPr lang="ru-RU" sz="1200">
                <a:solidFill>
                  <a:srgbClr val="261D60"/>
                </a:solidFill>
                <a:ea typeface="Calibri"/>
                <a:cs typeface="Times New Roman"/>
              </a:rPr>
              <a:t>Предназначены для подключения промышленных машин и установок, кранового и подъемно-транспортного оборудования, передвижных механизмов и приводов, силовых и контрольных линий в условиях воздействия агрессивных сред и тяжелых механических нагрузок в широком диапазоне температур</a:t>
            </a:r>
            <a:endParaRPr lang="ru-RU" sz="1200">
              <a:ea typeface="Calibri"/>
              <a:cs typeface="Times New Roman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5949719" y="1894687"/>
            <a:ext cx="4167086" cy="1041772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 bwMode="auto">
          <a:xfrm>
            <a:off x="5984399" y="3815107"/>
            <a:ext cx="56019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3200" b="1">
                <a:solidFill>
                  <a:srgbClr val="261D60"/>
                </a:solidFill>
                <a:cs typeface="Times New Roman"/>
              </a:rPr>
              <a:t>ELKAFLEX</a:t>
            </a:r>
            <a:r>
              <a:rPr lang="ru-RU" sz="3200" b="1">
                <a:solidFill>
                  <a:srgbClr val="261D60"/>
                </a:solidFill>
                <a:cs typeface="Times New Roman"/>
              </a:rPr>
              <a:t> </a:t>
            </a:r>
            <a:r>
              <a:rPr lang="en-US" sz="3200" b="1">
                <a:solidFill>
                  <a:srgbClr val="261D60"/>
                </a:solidFill>
                <a:cs typeface="Times New Roman"/>
              </a:rPr>
              <a:t>CRANE</a:t>
            </a:r>
            <a:endParaRPr lang="ru-RU" sz="3200" b="1">
              <a:solidFill>
                <a:srgbClr val="261D6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 bwMode="auto">
          <a:xfrm>
            <a:off x="6068381" y="4346217"/>
            <a:ext cx="56116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defRPr/>
            </a:pPr>
            <a:r>
              <a:rPr lang="en-US" sz="1600" b="1">
                <a:solidFill>
                  <a:srgbClr val="261D60"/>
                </a:solidFill>
                <a:ea typeface="Calibri"/>
                <a:cs typeface="Times New Roman"/>
              </a:rPr>
              <a:t>c </a:t>
            </a:r>
            <a:r>
              <a:rPr lang="ru-RU" sz="1600" b="1">
                <a:solidFill>
                  <a:srgbClr val="261D60"/>
                </a:solidFill>
                <a:ea typeface="Calibri"/>
                <a:cs typeface="Times New Roman"/>
              </a:rPr>
              <a:t>изоляцией из теплостойкого термопластичного эластомера и оболочкой из </a:t>
            </a:r>
            <a:r>
              <a:rPr lang="ru-RU" sz="1600" b="1">
                <a:solidFill>
                  <a:srgbClr val="261D60"/>
                </a:solidFill>
                <a:ea typeface="Calibri"/>
                <a:cs typeface="Times New Roman"/>
              </a:rPr>
              <a:t>термоэластомера</a:t>
            </a:r>
            <a:r>
              <a:rPr lang="ru-RU" sz="1600" b="1">
                <a:solidFill>
                  <a:srgbClr val="261D60"/>
                </a:solidFill>
                <a:ea typeface="Calibri"/>
                <a:cs typeface="Times New Roman"/>
              </a:rPr>
              <a:t> </a:t>
            </a:r>
            <a:endParaRPr lang="ru-RU" sz="1600">
              <a:ea typeface="Calibri"/>
              <a:cs typeface="Times New Roman"/>
            </a:endParaRPr>
          </a:p>
        </p:txBody>
      </p:sp>
      <p:sp>
        <p:nvSpPr>
          <p:cNvPr id="22" name="Прямоугольник 21"/>
          <p:cNvSpPr/>
          <p:nvPr/>
        </p:nvSpPr>
        <p:spPr bwMode="auto">
          <a:xfrm>
            <a:off x="6115006" y="5934194"/>
            <a:ext cx="571969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  <a:defRPr/>
            </a:pPr>
            <a:r>
              <a:rPr lang="ru-RU" sz="1200">
                <a:solidFill>
                  <a:srgbClr val="261D60"/>
                </a:solidFill>
                <a:ea typeface="Calibri"/>
                <a:cs typeface="Times New Roman"/>
              </a:rPr>
              <a:t>Предназначены для подключения к электрическим сетям кранового и конвейерного оборудования</a:t>
            </a:r>
            <a:r>
              <a:rPr lang="en-US" sz="1200">
                <a:solidFill>
                  <a:srgbClr val="261D60"/>
                </a:solidFill>
                <a:ea typeface="Calibri"/>
                <a:cs typeface="Times New Roman"/>
              </a:rPr>
              <a:t>.</a:t>
            </a:r>
            <a:endParaRPr lang="ru-RU" sz="1200">
              <a:solidFill>
                <a:srgbClr val="261D60"/>
              </a:solidFill>
              <a:ea typeface="Calibri"/>
              <a:cs typeface="Times New Roman"/>
            </a:endParaRPr>
          </a:p>
          <a:p>
            <a:pPr lvl="0" algn="just">
              <a:spcAft>
                <a:spcPts val="0"/>
              </a:spcAft>
              <a:defRPr/>
            </a:pPr>
            <a:r>
              <a:rPr lang="ru-RU" sz="1200" b="1">
                <a:solidFill>
                  <a:schemeClr val="accent2"/>
                </a:solidFill>
                <a:ea typeface="Calibri"/>
                <a:cs typeface="Times New Roman"/>
              </a:rPr>
              <a:t>Конструкции кабеля содержат усиливающий элемент: оплетки из полимерных нитей, стальные тросы или сердечник. 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03267" y="180792"/>
          <a:ext cx="2676435" cy="463694"/>
        </p:xfrm>
        <a:graphic>
          <a:graphicData uri="http://schemas.openxmlformats.org/presentationml/2006/ole">
            <p:oleObj name="oleObj" r:id="rId7" imgW="2812415" imgH="487045" progId="CorelDraw.Graphic.20">
              <p:embed/>
              <p:pic>
                <p:nvPicPr>
                  <p:cNvPr id="29718" name=""/>
                  <p:cNvPicPr/>
                  <p:nvPr/>
                </p:nvPicPr>
                <p:blipFill>
                  <a:blip r:embed="rId6"/>
                  <a:stretch/>
                </p:blipFill>
                <p:spPr bwMode="auto">
                  <a:xfrm>
                    <a:off x="9203267" y="180792"/>
                    <a:ext cx="2676435" cy="463694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28" name="object 14"/>
          <p:cNvSpPr/>
          <p:nvPr/>
        </p:nvSpPr>
        <p:spPr bwMode="auto">
          <a:xfrm>
            <a:off x="511992" y="3961034"/>
            <a:ext cx="91393" cy="2617566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29" name="object 14"/>
          <p:cNvSpPr/>
          <p:nvPr/>
        </p:nvSpPr>
        <p:spPr bwMode="auto">
          <a:xfrm>
            <a:off x="511992" y="963834"/>
            <a:ext cx="91393" cy="2617566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30" name="object 14"/>
          <p:cNvSpPr/>
          <p:nvPr/>
        </p:nvSpPr>
        <p:spPr bwMode="auto">
          <a:xfrm>
            <a:off x="5871392" y="3961034"/>
            <a:ext cx="91393" cy="2617566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31" name="object 14"/>
          <p:cNvSpPr/>
          <p:nvPr/>
        </p:nvSpPr>
        <p:spPr bwMode="auto">
          <a:xfrm>
            <a:off x="5871392" y="963834"/>
            <a:ext cx="91393" cy="2617566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5951017" y="4930992"/>
            <a:ext cx="4590467" cy="10140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8913788" y="3552836"/>
            <a:ext cx="2763356" cy="705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3999"/>
              </a:lnSpc>
              <a:spcAft>
                <a:spcPts val="0"/>
              </a:spcAft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Устойчивы </a:t>
            </a:r>
            <a:br>
              <a:rPr lang="ru-RU">
                <a:solidFill>
                  <a:srgbClr val="002060"/>
                </a:solidFill>
                <a:ea typeface="Calibri"/>
                <a:cs typeface="Times New Roman"/>
              </a:rPr>
            </a:b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 УФ-излучению</a:t>
            </a:r>
            <a:endParaRPr lang="ru-RU" b="1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sp>
        <p:nvSpPr>
          <p:cNvPr id="11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12" name="Заголовок 1"/>
          <p:cNvSpPr txBox="1"/>
          <p:nvPr/>
        </p:nvSpPr>
        <p:spPr bwMode="auto">
          <a:xfrm>
            <a:off x="838200" y="117211"/>
            <a:ext cx="8040329" cy="56828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/>
            <a:normAutofit/>
          </a:bodyPr>
          <a:lstStyle>
            <a:lvl1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2pPr>
            <a:lvl3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3pPr>
            <a:lvl4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4pPr>
            <a:lvl5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5pPr>
            <a:lvl6pPr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6pPr>
            <a:lvl7pPr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7pPr>
            <a:lvl8pPr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8pPr>
            <a:lvl9pPr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4400">
                <a:solidFill>
                  <a:schemeClr val="tx1"/>
                </a:solidFill>
                <a:latin typeface="Calibri Light"/>
              </a:defRPr>
            </a:lvl9pPr>
          </a:lstStyle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Преимущества кабеля </a:t>
            </a:r>
            <a:r>
              <a:rPr lang="en-US" sz="2800" b="1">
                <a:solidFill>
                  <a:schemeClr val="bg1"/>
                </a:solidFill>
                <a:latin typeface="+mn-lt"/>
              </a:rPr>
              <a:t>ELKAFLEX</a:t>
            </a:r>
            <a:endParaRPr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29719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209884" y="1756199"/>
            <a:ext cx="1508763" cy="15087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3986951" y="1756199"/>
            <a:ext cx="1508763" cy="1508763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6764018" y="1753151"/>
            <a:ext cx="1508763" cy="1511811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9541085" y="1753151"/>
            <a:ext cx="1508763" cy="1508763"/>
          </a:xfrm>
          <a:prstGeom prst="rect">
            <a:avLst/>
          </a:prstGeom>
        </p:spPr>
      </p:pic>
      <p:sp>
        <p:nvSpPr>
          <p:cNvPr id="37" name="Прямоугольник 36"/>
          <p:cNvSpPr/>
          <p:nvPr/>
        </p:nvSpPr>
        <p:spPr bwMode="auto">
          <a:xfrm>
            <a:off x="643465" y="3552836"/>
            <a:ext cx="2641600" cy="1021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3999"/>
              </a:lnSpc>
              <a:spcAft>
                <a:spcPts val="0"/>
              </a:spcAft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Устойчивость </a:t>
            </a:r>
            <a:br>
              <a:rPr lang="ru-RU">
                <a:solidFill>
                  <a:srgbClr val="002060"/>
                </a:solidFill>
                <a:ea typeface="Calibri"/>
                <a:cs typeface="Times New Roman"/>
              </a:rPr>
            </a:b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 многократным перегибам</a:t>
            </a:r>
            <a:endParaRPr/>
          </a:p>
        </p:txBody>
      </p:sp>
      <p:sp>
        <p:nvSpPr>
          <p:cNvPr id="38" name="Прямоугольник 37"/>
          <p:cNvSpPr/>
          <p:nvPr/>
        </p:nvSpPr>
        <p:spPr bwMode="auto">
          <a:xfrm>
            <a:off x="3441698" y="3552836"/>
            <a:ext cx="2599267" cy="1337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3999"/>
              </a:lnSpc>
              <a:spcAft>
                <a:spcPts val="0"/>
              </a:spcAft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Для широкого диапазона температуры окружающей среды: </a:t>
            </a:r>
            <a:br>
              <a:rPr lang="ru-RU">
                <a:solidFill>
                  <a:srgbClr val="002060"/>
                </a:solidFill>
                <a:ea typeface="Calibri"/>
                <a:cs typeface="Times New Roman"/>
              </a:rPr>
            </a:br>
            <a:r>
              <a:rPr lang="ru-RU" b="1">
                <a:solidFill>
                  <a:srgbClr val="002060"/>
                </a:solidFill>
                <a:ea typeface="Calibri"/>
                <a:cs typeface="Times New Roman"/>
              </a:rPr>
              <a:t>от - 60°С до +90°С</a:t>
            </a:r>
            <a:endParaRPr/>
          </a:p>
        </p:txBody>
      </p:sp>
      <p:sp>
        <p:nvSpPr>
          <p:cNvPr id="39" name="Прямоугольник 38"/>
          <p:cNvSpPr/>
          <p:nvPr/>
        </p:nvSpPr>
        <p:spPr bwMode="auto">
          <a:xfrm>
            <a:off x="6218764" y="3552836"/>
            <a:ext cx="2599267" cy="13374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3999"/>
              </a:lnSpc>
              <a:spcAft>
                <a:spcPts val="0"/>
              </a:spcAft>
              <a:defRPr/>
            </a:pP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Устойчивы </a:t>
            </a:r>
            <a:br>
              <a:rPr lang="ru-RU">
                <a:solidFill>
                  <a:srgbClr val="002060"/>
                </a:solidFill>
                <a:ea typeface="Calibri"/>
                <a:cs typeface="Times New Roman"/>
              </a:rPr>
            </a:br>
            <a:r>
              <a:rPr lang="ru-RU">
                <a:solidFill>
                  <a:srgbClr val="002060"/>
                </a:solidFill>
                <a:ea typeface="Calibri"/>
                <a:cs typeface="Times New Roman"/>
              </a:rPr>
              <a:t>к агрессивным средам (маслам, дизельному топливу, озону) </a:t>
            </a:r>
            <a:endParaRPr/>
          </a:p>
        </p:txBody>
      </p:sp>
      <p:sp>
        <p:nvSpPr>
          <p:cNvPr id="40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5" name="object 14"/>
          <p:cNvSpPr/>
          <p:nvPr/>
        </p:nvSpPr>
        <p:spPr bwMode="auto">
          <a:xfrm flipV="1">
            <a:off x="9020175" y="752167"/>
            <a:ext cx="3177890" cy="5130800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3" imgW="2812415" imgH="487045" progId="CorelDraw.Graphic.20">
              <p:embed/>
              <p:pic>
                <p:nvPicPr>
                  <p:cNvPr id="29720" name=""/>
                  <p:cNvPicPr/>
                  <p:nvPr/>
                </p:nvPicPr>
                <p:blipFill>
                  <a:blip r:embed="rId2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57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силовые стационарные на напряжение 1-3 </a:t>
            </a:r>
            <a:r>
              <a:rPr lang="ru-RU" sz="2800" b="1">
                <a:solidFill>
                  <a:schemeClr val="bg1"/>
                </a:solidFill>
                <a:latin typeface="+mn-lt"/>
              </a:rPr>
              <a:t>кВ</a:t>
            </a:r>
            <a:endParaRPr lang="ru-RU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838198" y="1737838"/>
            <a:ext cx="79417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>
                <a:solidFill>
                  <a:srgbClr val="002060"/>
                </a:solidFill>
              </a:rPr>
              <a:t>Кабели силовые на напряжение 1-3 </a:t>
            </a:r>
            <a:r>
              <a:rPr lang="ru-RU">
                <a:solidFill>
                  <a:srgbClr val="002060"/>
                </a:solidFill>
              </a:rPr>
              <a:t>кВ</a:t>
            </a:r>
            <a:endParaRPr lang="ru-RU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 bwMode="auto">
          <a:xfrm>
            <a:off x="796033" y="802703"/>
            <a:ext cx="112859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5400" b="1">
                <a:solidFill>
                  <a:srgbClr val="002060"/>
                </a:solidFill>
              </a:rPr>
              <a:t>ELKAPOWER</a:t>
            </a:r>
            <a:endParaRPr lang="ru-RU" sz="3200" b="1">
              <a:solidFill>
                <a:srgbClr val="002060"/>
              </a:solidFill>
            </a:endParaRPr>
          </a:p>
        </p:txBody>
      </p:sp>
      <p:sp>
        <p:nvSpPr>
          <p:cNvPr id="13" name="AutoShape 13" descr="File:Lapp-Kabel-Logo.svg - Wikimedia Commons"/>
          <p:cNvSpPr>
            <a:spLocks noChangeArrowheads="1" noChangeAspect="1"/>
          </p:cNvSpPr>
          <p:nvPr/>
        </p:nvSpPr>
        <p:spPr bwMode="auto">
          <a:xfrm>
            <a:off x="1216025" y="593824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4" name="AutoShape 18" descr="Файл:Prysmian Logo.svg — Википедия"/>
          <p:cNvSpPr>
            <a:spLocks noChangeArrowheads="1" noChangeAspect="1"/>
          </p:cNvSpPr>
          <p:nvPr/>
        </p:nvSpPr>
        <p:spPr bwMode="auto">
          <a:xfrm>
            <a:off x="1216025" y="250923"/>
            <a:ext cx="4429125" cy="10287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21" name="Объект 2"/>
          <p:cNvSpPr>
            <a:spLocks noGrp="1"/>
          </p:cNvSpPr>
          <p:nvPr>
            <p:ph idx="1"/>
          </p:nvPr>
        </p:nvSpPr>
        <p:spPr bwMode="auto">
          <a:xfrm>
            <a:off x="9298501" y="1264368"/>
            <a:ext cx="2783431" cy="3401708"/>
          </a:xfrm>
        </p:spPr>
        <p:txBody>
          <a:bodyPr numCol="1">
            <a:noAutofit/>
          </a:bodyPr>
          <a:lstStyle/>
          <a:p>
            <a:pPr marL="0" indent="0">
              <a:lnSpc>
                <a:spcPct val="100000"/>
              </a:lnSpc>
              <a:buNone/>
              <a:defRPr/>
            </a:pPr>
            <a:r>
              <a:rPr lang="ru-RU" sz="1800">
                <a:solidFill>
                  <a:srgbClr val="002060"/>
                </a:solidFill>
              </a:rPr>
              <a:t>Предназначены для передачи и распределения электрической энергии в стационарных установках, в том числе для внутренних сетей при строительстве жилых зданий и сооружений, на номинальное переменное напряжение 0,66 и 1 </a:t>
            </a:r>
            <a:r>
              <a:rPr lang="ru-RU" sz="1800">
                <a:solidFill>
                  <a:srgbClr val="002060"/>
                </a:solidFill>
              </a:rPr>
              <a:t>кВ</a:t>
            </a:r>
            <a:r>
              <a:rPr lang="ru-RU" sz="1800">
                <a:solidFill>
                  <a:srgbClr val="002060"/>
                </a:solidFill>
              </a:rPr>
              <a:t> номинальной частотой 50 Гц.</a:t>
            </a:r>
            <a:endParaRPr/>
          </a:p>
        </p:txBody>
      </p:sp>
      <p:grpSp>
        <p:nvGrpSpPr>
          <p:cNvPr id="43" name="Группа 42"/>
          <p:cNvGrpSpPr/>
          <p:nvPr/>
        </p:nvGrpSpPr>
        <p:grpSpPr bwMode="auto">
          <a:xfrm>
            <a:off x="9819" y="2033750"/>
            <a:ext cx="7267415" cy="1835285"/>
            <a:chOff x="829760" y="2432178"/>
            <a:chExt cx="4881342" cy="1232716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>
              <a:off x="1888208" y="2432178"/>
              <a:ext cx="3822894" cy="1232716"/>
            </a:xfrm>
            <a:prstGeom prst="rect">
              <a:avLst/>
            </a:prstGeom>
          </p:spPr>
        </p:pic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5"/>
            <a:srcRect l="-3" t="0" r="0" b="0"/>
            <a:stretch/>
          </p:blipFill>
          <p:spPr bwMode="auto">
            <a:xfrm>
              <a:off x="829760" y="2432178"/>
              <a:ext cx="1375960" cy="1232716"/>
            </a:xfrm>
            <a:prstGeom prst="rect">
              <a:avLst/>
            </a:prstGeom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6"/>
          <a:stretch/>
        </p:blipFill>
        <p:spPr bwMode="auto">
          <a:xfrm>
            <a:off x="9819" y="3487776"/>
            <a:ext cx="7341144" cy="183528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/>
        </p:blipFill>
        <p:spPr bwMode="auto">
          <a:xfrm>
            <a:off x="0" y="4941802"/>
            <a:ext cx="7664792" cy="191619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object 14"/>
          <p:cNvSpPr/>
          <p:nvPr/>
        </p:nvSpPr>
        <p:spPr bwMode="auto">
          <a:xfrm>
            <a:off x="-23980" y="0"/>
            <a:ext cx="9044156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117211"/>
            <a:ext cx="8040329" cy="568281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800" b="1">
                <a:solidFill>
                  <a:schemeClr val="bg1"/>
                </a:solidFill>
                <a:latin typeface="+mn-lt"/>
              </a:rPr>
              <a:t>Кабели управления и передачи данных (КУПД)</a:t>
            </a:r>
            <a:endParaRPr lang="en-US" sz="2800" b="1">
              <a:solidFill>
                <a:schemeClr val="bg1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796033" y="802703"/>
            <a:ext cx="72242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5400" b="1">
                <a:solidFill>
                  <a:srgbClr val="261D60"/>
                </a:solidFill>
                <a:cs typeface="Times New Roman"/>
              </a:rPr>
              <a:t>ELKAKIP</a:t>
            </a:r>
            <a:endParaRPr lang="ru-RU" sz="5400" b="1">
              <a:solidFill>
                <a:srgbClr val="261D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875556" y="1751434"/>
            <a:ext cx="74302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>
                <a:solidFill>
                  <a:srgbClr val="002060"/>
                </a:solidFill>
              </a:rPr>
              <a:t>Кабели</a:t>
            </a:r>
            <a:r>
              <a:rPr lang="en-US">
                <a:solidFill>
                  <a:srgbClr val="002060"/>
                </a:solidFill>
              </a:rPr>
              <a:t> </a:t>
            </a:r>
            <a:r>
              <a:rPr lang="ru-RU">
                <a:solidFill>
                  <a:srgbClr val="002060"/>
                </a:solidFill>
              </a:rPr>
              <a:t>с изоляцией и оболочкой из термопластичных материалов, предназначенных для подключения электрических устройств, работающих при номинальном напряжении до 660 В включительно частоты до 3 МГц или постоянном напряжении до 1000 В включительно. </a:t>
            </a:r>
            <a:endParaRPr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8913366" y="896305"/>
            <a:ext cx="3092368" cy="490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ru-RU" sz="1400" b="1">
                <a:solidFill>
                  <a:srgbClr val="FE7402"/>
                </a:solidFill>
              </a:rPr>
              <a:t>Для подключения устройств промышленной автоматики, датчиков и систем управления аналоговой или цифровой передачи данных в диапазоне частот до 100 МГц с использованием интерфейсов </a:t>
            </a:r>
            <a:r>
              <a:rPr lang="en-US" sz="1400" b="1">
                <a:solidFill>
                  <a:srgbClr val="FE7402"/>
                </a:solidFill>
              </a:rPr>
              <a:t>RS-485, RS-232, RS-422, CAN, HART, AS </a:t>
            </a:r>
            <a:r>
              <a:rPr lang="ru-RU" sz="1400" b="1">
                <a:solidFill>
                  <a:srgbClr val="FE7402"/>
                </a:solidFill>
              </a:rPr>
              <a:t>и др., в промышленных сетях </a:t>
            </a:r>
            <a:r>
              <a:rPr lang="en-US" sz="1400" b="1">
                <a:solidFill>
                  <a:srgbClr val="FE7402"/>
                </a:solidFill>
              </a:rPr>
              <a:t>Modbus, </a:t>
            </a:r>
            <a:r>
              <a:rPr lang="en-US" sz="1400" b="1">
                <a:solidFill>
                  <a:srgbClr val="FE7402"/>
                </a:solidFill>
              </a:rPr>
              <a:t>Profibus</a:t>
            </a:r>
            <a:r>
              <a:rPr lang="en-US" sz="1400" b="1">
                <a:solidFill>
                  <a:srgbClr val="FE7402"/>
                </a:solidFill>
              </a:rPr>
              <a:t> DP, ARCNET, </a:t>
            </a:r>
            <a:r>
              <a:rPr lang="en-US" sz="1400" b="1">
                <a:solidFill>
                  <a:srgbClr val="FE7402"/>
                </a:solidFill>
              </a:rPr>
              <a:t>BitBus</a:t>
            </a:r>
            <a:r>
              <a:rPr lang="en-US" sz="1400" b="1">
                <a:solidFill>
                  <a:srgbClr val="FE7402"/>
                </a:solidFill>
              </a:rPr>
              <a:t>, </a:t>
            </a:r>
            <a:r>
              <a:rPr lang="en-US" sz="1400" b="1">
                <a:solidFill>
                  <a:srgbClr val="FE7402"/>
                </a:solidFill>
              </a:rPr>
              <a:t>WorldFip</a:t>
            </a:r>
            <a:r>
              <a:rPr lang="en-US" sz="1400" b="1">
                <a:solidFill>
                  <a:srgbClr val="FE7402"/>
                </a:solidFill>
              </a:rPr>
              <a:t>, LON, </a:t>
            </a:r>
            <a:r>
              <a:rPr lang="en-US" sz="1400" b="1">
                <a:solidFill>
                  <a:srgbClr val="FE7402"/>
                </a:solidFill>
              </a:rPr>
              <a:t>Interbus</a:t>
            </a:r>
            <a:r>
              <a:rPr lang="en-US" sz="1400" b="1">
                <a:solidFill>
                  <a:srgbClr val="FE7402"/>
                </a:solidFill>
              </a:rPr>
              <a:t> </a:t>
            </a:r>
            <a:r>
              <a:rPr lang="ru-RU" sz="1400" b="1">
                <a:solidFill>
                  <a:srgbClr val="FE7402"/>
                </a:solidFill>
              </a:rPr>
              <a:t>и др. </a:t>
            </a:r>
            <a:endParaRPr/>
          </a:p>
          <a:p>
            <a:pPr>
              <a:spcAft>
                <a:spcPts val="600"/>
              </a:spcAft>
              <a:defRPr/>
            </a:pPr>
            <a:r>
              <a:rPr lang="ru-RU" sz="1400" b="1">
                <a:solidFill>
                  <a:srgbClr val="FE7402"/>
                </a:solidFill>
              </a:rPr>
              <a:t>Для подключения аппаратуры пожарной сигнализации, аппаратуры в цепях контроля и управления, сигнализации и межприборных соединений, в </a:t>
            </a:r>
            <a:r>
              <a:rPr lang="ru-RU" sz="1400" b="1">
                <a:solidFill>
                  <a:srgbClr val="FE7402"/>
                </a:solidFill>
              </a:rPr>
              <a:t>т.ч</a:t>
            </a:r>
            <a:r>
              <a:rPr lang="ru-RU" sz="1400" b="1">
                <a:solidFill>
                  <a:srgbClr val="FE7402"/>
                </a:solidFill>
              </a:rPr>
              <a:t>. для формирования цифровых информационных шин, в качестве измерительных проводов для термометров сопротивления, подключения датчиков с цифровым частотно-модулированным сигналом.</a:t>
            </a:r>
            <a:endParaRPr/>
          </a:p>
        </p:txBody>
      </p:sp>
      <p:grpSp>
        <p:nvGrpSpPr>
          <p:cNvPr id="2" name="Группа 1"/>
          <p:cNvGrpSpPr/>
          <p:nvPr/>
        </p:nvGrpSpPr>
        <p:grpSpPr bwMode="auto">
          <a:xfrm flipV="1">
            <a:off x="1" y="2935241"/>
            <a:ext cx="6307667" cy="3934040"/>
            <a:chOff x="-1472932" y="2373887"/>
            <a:chExt cx="6521341" cy="3939196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>
            <a:blip r:embed="rId2"/>
            <a:stretch/>
          </p:blipFill>
          <p:spPr bwMode="auto">
            <a:xfrm rot="16199999" flipV="1">
              <a:off x="876956" y="1244049"/>
              <a:ext cx="1566592" cy="6266365"/>
            </a:xfrm>
            <a:prstGeom prst="rect">
              <a:avLst/>
            </a:prstGeom>
          </p:spPr>
        </p:pic>
        <p:pic>
          <p:nvPicPr>
            <p:cNvPr id="23" name="Рисунок 22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 rot="16199999" flipV="1">
              <a:off x="972571" y="2237244"/>
              <a:ext cx="1630336" cy="6521341"/>
            </a:xfrm>
            <a:prstGeom prst="rect">
              <a:avLst/>
            </a:prstGeom>
          </p:spPr>
        </p:pic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4"/>
            <a:stretch/>
          </p:blipFill>
          <p:spPr bwMode="auto">
            <a:xfrm rot="16199999" flipV="1">
              <a:off x="942898" y="-41943"/>
              <a:ext cx="1610553" cy="6442213"/>
            </a:xfrm>
            <a:prstGeom prst="rect">
              <a:avLst/>
            </a:prstGeom>
          </p:spPr>
        </p:pic>
      </p:grpSp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9228738" y="5957832"/>
          <a:ext cx="2635379" cy="456581"/>
        </p:xfrm>
        <a:graphic>
          <a:graphicData uri="http://schemas.openxmlformats.org/presentationml/2006/ole">
            <p:oleObj name="oleObj" r:id="rId6" imgW="2812415" imgH="487045" progId="CorelDraw.Graphic.20">
              <p:embed/>
              <p:pic>
                <p:nvPicPr>
                  <p:cNvPr id="29721" name=""/>
                  <p:cNvPicPr/>
                  <p:nvPr/>
                </p:nvPicPr>
                <p:blipFill>
                  <a:blip r:embed="rId5"/>
                  <a:stretch/>
                </p:blipFill>
                <p:spPr bwMode="auto">
                  <a:xfrm>
                    <a:off x="9228738" y="5957832"/>
                    <a:ext cx="2635379" cy="456581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3" name="Прямоугольник 2"/>
          <p:cNvSpPr/>
          <p:nvPr/>
        </p:nvSpPr>
        <p:spPr bwMode="auto">
          <a:xfrm>
            <a:off x="6307669" y="5563454"/>
            <a:ext cx="1846067" cy="850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ru-RU" sz="1400" b="1">
                <a:solidFill>
                  <a:schemeClr val="accent5">
                    <a:lumMod val="75000"/>
                  </a:schemeClr>
                </a:solidFill>
              </a:rPr>
              <a:t>Синий (или голубой)</a:t>
            </a:r>
            <a:br>
              <a:rPr lang="ru-RU" sz="1400" b="1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400">
                <a:solidFill>
                  <a:srgbClr val="002060"/>
                </a:solidFill>
              </a:rPr>
              <a:t>для искробезопасных</a:t>
            </a:r>
            <a:br>
              <a:rPr lang="ru-RU" sz="1400">
                <a:solidFill>
                  <a:srgbClr val="002060"/>
                </a:solidFill>
              </a:rPr>
            </a:br>
            <a:r>
              <a:rPr lang="ru-RU" sz="1400">
                <a:solidFill>
                  <a:srgbClr val="002060"/>
                </a:solidFill>
              </a:rPr>
              <a:t>установок («</a:t>
            </a:r>
            <a:r>
              <a:rPr lang="en-US" sz="1400">
                <a:solidFill>
                  <a:srgbClr val="002060"/>
                </a:solidFill>
              </a:rPr>
              <a:t>i</a:t>
            </a:r>
            <a:r>
              <a:rPr lang="ru-RU" sz="1400">
                <a:solidFill>
                  <a:srgbClr val="002060"/>
                </a:solidFill>
              </a:rPr>
              <a:t>»)</a:t>
            </a:r>
            <a:endParaRPr/>
          </a:p>
        </p:txBody>
      </p:sp>
      <p:sp>
        <p:nvSpPr>
          <p:cNvPr id="26" name="Прямоугольник 25"/>
          <p:cNvSpPr/>
          <p:nvPr/>
        </p:nvSpPr>
        <p:spPr bwMode="auto">
          <a:xfrm>
            <a:off x="6307669" y="4589588"/>
            <a:ext cx="2134367" cy="592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ru-RU" sz="1400" b="1">
                <a:solidFill>
                  <a:srgbClr val="FE7402"/>
                </a:solidFill>
              </a:rPr>
              <a:t>Оранжевый цвет</a:t>
            </a:r>
            <a:br>
              <a:rPr lang="ru-RU" sz="1400" b="1">
                <a:solidFill>
                  <a:srgbClr val="FF7F68"/>
                </a:solidFill>
              </a:rPr>
            </a:br>
            <a:r>
              <a:rPr lang="ru-RU" sz="1400">
                <a:solidFill>
                  <a:srgbClr val="002060"/>
                </a:solidFill>
              </a:rPr>
              <a:t>огнестойки кабели («</a:t>
            </a:r>
            <a:r>
              <a:rPr lang="en-US" sz="1400">
                <a:solidFill>
                  <a:srgbClr val="002060"/>
                </a:solidFill>
              </a:rPr>
              <a:t>FR</a:t>
            </a:r>
            <a:r>
              <a:rPr lang="ru-RU" sz="1400">
                <a:solidFill>
                  <a:srgbClr val="002060"/>
                </a:solidFill>
              </a:rPr>
              <a:t>»)</a:t>
            </a:r>
            <a:endParaRPr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6335513" y="3494137"/>
            <a:ext cx="1332737" cy="592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ru-RU" sz="1400" b="1"/>
              <a:t>Черный цвет</a:t>
            </a:r>
            <a:endParaRPr/>
          </a:p>
          <a:p>
            <a:pPr>
              <a:lnSpc>
                <a:spcPct val="120000"/>
              </a:lnSpc>
              <a:defRPr/>
            </a:pPr>
            <a:r>
              <a:rPr lang="ru-RU" sz="1400">
                <a:solidFill>
                  <a:srgbClr val="002060"/>
                </a:solidFill>
              </a:rPr>
              <a:t>по умолчанию </a:t>
            </a:r>
            <a:endParaRPr/>
          </a:p>
        </p:txBody>
      </p:sp>
      <p:sp>
        <p:nvSpPr>
          <p:cNvPr id="15" name="object 14"/>
          <p:cNvSpPr/>
          <p:nvPr/>
        </p:nvSpPr>
        <p:spPr bwMode="auto">
          <a:xfrm>
            <a:off x="9014110" y="0"/>
            <a:ext cx="3177890" cy="752167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Объект 2"/>
          <p:cNvSpPr>
            <a:spLocks noGrp="1"/>
          </p:cNvSpPr>
          <p:nvPr>
            <p:ph idx="1"/>
          </p:nvPr>
        </p:nvSpPr>
        <p:spPr bwMode="auto">
          <a:xfrm>
            <a:off x="5027162" y="2462193"/>
            <a:ext cx="6353175" cy="3414732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  <a:defRPr/>
            </a:pPr>
            <a:r>
              <a:rPr lang="ru-RU" b="1">
                <a:solidFill>
                  <a:srgbClr val="002060"/>
                </a:solidFill>
              </a:rPr>
              <a:t>Российская Федерация, 614042</a:t>
            </a:r>
            <a:endParaRPr/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ru-RU" b="1">
                <a:solidFill>
                  <a:srgbClr val="002060"/>
                </a:solidFill>
              </a:rPr>
              <a:t>г. Пермь, ул. Гальперина, 17</a:t>
            </a:r>
            <a:endParaRPr/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b="1">
                <a:solidFill>
                  <a:srgbClr val="002060"/>
                </a:solidFill>
              </a:rPr>
              <a:t>+7 (342) 206-29-39, 273-77-50</a:t>
            </a:r>
            <a:endParaRPr/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b="1" u="sng">
                <a:solidFill>
                  <a:srgbClr val="002060"/>
                </a:solidFill>
                <a:hlinkClick r:id="rId2" tooltip="mailto:info@okp-perm.ru"/>
              </a:rPr>
              <a:t>info@okp-perm.ru</a:t>
            </a:r>
            <a:endParaRPr lang="en-US" b="1">
              <a:solidFill>
                <a:srgbClr val="002060"/>
              </a:solidFill>
            </a:endParaRPr>
          </a:p>
          <a:p>
            <a:pPr marL="0" indent="0">
              <a:lnSpc>
                <a:spcPct val="130000"/>
              </a:lnSpc>
              <a:buNone/>
              <a:defRPr/>
            </a:pPr>
            <a:r>
              <a:rPr lang="en-US" b="1">
                <a:solidFill>
                  <a:srgbClr val="002060"/>
                </a:solidFill>
              </a:rPr>
              <a:t>www.elkacable.ru</a:t>
            </a:r>
            <a:endParaRPr lang="ru-RU" b="1">
              <a:solidFill>
                <a:srgbClr val="002060"/>
              </a:solidFill>
            </a:endParaRPr>
          </a:p>
        </p:txBody>
      </p:sp>
      <p:sp>
        <p:nvSpPr>
          <p:cNvPr id="13" name="AutoShape 2" descr="https://yandex-images.clstorage.net/4IbP92a04/271ab6un/cZsyUQyCFsQICLYkeMtlhHx7GBrhiI3NL3oUbOQabmJgKG9DCR8hu0hCwKHbcESiniVgpWCA5XOdT2FC0Vsaw-HfYgV4RmKlze1yNR2L5bQsWs3O0JlIbWqrsEkhTl6npbjqRf-4o4kL5bYGzAfDdls1pZARIXE329ygAqdeDcMC-cFSDKIXA6rI1dPbqRXVDmv-qYLYuc2aC_Y7Qo5ZdQMPDQSc-yCYKkWFVM8nw6crxEZTUcUAlDksBKI0z19hwrtBIx6AtIGJ6feCixm0xO0YDZsDCbqtOFnWyRIPmXbS3o4HbBgA-rlWNBRN12I2uIV1MTOl8bXYjGZQJS8MEXD6I0Eto9UR2lgXI_o49QQPao_LMMmqfJor1ntB_xqUQW9Pt37aAqnLhEWVPpVwponUxpAQRwFW-K_E07deTvOTmCBgHzB1EemYVzMLa4VFDLvNm5B7Gc-bu8W6Y1_6l-CdLdWuufF7qtWVBGzncqb6hVSBU5ShR7gcVXG2Dq2TU3kBMt_DxbDbeEcwSemkdX76PkuTuMoNWQsHWLGt-hfyH21nfSqR6Rj155TNNSOmiZbUoHOlQDbI3cVQpI2NEcAowSI8AESwCDv0s_nYVcbdeA1bU8voP4ir9koBviu3wzz_Nv7oYUpaBAXV_FWzNLuWR7AD9SKXKG0nEoR9DtIR21DjDoPVMcoq5-M4eUQ2XUoMSYHpW06LiEdp4Q_LBQL_XbTuKzE7SkZWBt00w-UohgVSoeVw1dkd5qOEfK5xcSvTYnxitqDLuWWCasnVp76arBtDa1u-2Mnk2GKMGCQwz-3WXIijO9oERQZ-5iK3m6UmccP3AmY6n_eS9D-voXN5UpHdM0ThSpgHcEgoJcTtqkxYU1nrTjvLxytRDytmwW0eZvwIUIi5tjW1XdfjtGqlJwCSxhLF2V82kCVNPkMxmNFSbiOX4NqKhlC7C_UkfJvfm3JK2GzJCDQ4Q695k"/>
          <p:cNvSpPr>
            <a:spLocks noChangeArrowheads="1" noChangeAspect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/>
          </a:bodyPr>
          <a:lstStyle/>
          <a:p>
            <a:pPr>
              <a:defRPr/>
            </a:pPr>
            <a:endParaRPr lang="ru-RU"/>
          </a:p>
        </p:txBody>
      </p:sp>
      <p:sp>
        <p:nvSpPr>
          <p:cNvPr id="16" name="object 14"/>
          <p:cNvSpPr/>
          <p:nvPr/>
        </p:nvSpPr>
        <p:spPr bwMode="auto">
          <a:xfrm flipH="1">
            <a:off x="3145869" y="-75"/>
            <a:ext cx="5950505" cy="685875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4996447" y="105430"/>
            <a:ext cx="32073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chemeClr val="bg1"/>
                </a:solidFill>
              </a:rPr>
              <a:t>КОНТАКТЫ</a:t>
            </a:r>
            <a:endParaRPr/>
          </a:p>
        </p:txBody>
      </p:sp>
      <p:sp>
        <p:nvSpPr>
          <p:cNvPr id="18" name="object 14"/>
          <p:cNvSpPr/>
          <p:nvPr/>
        </p:nvSpPr>
        <p:spPr bwMode="auto">
          <a:xfrm flipH="1">
            <a:off x="-3" y="-75"/>
            <a:ext cx="4996448" cy="685875"/>
          </a:xfrm>
          <a:custGeom>
            <a:avLst/>
            <a:gdLst/>
            <a:ahLst/>
            <a:cxnLst/>
            <a:rect l="l" t="t" r="r" b="b"/>
            <a:pathLst>
              <a:path w="4614594" h="1550455" fill="norm" stroke="1" extrusionOk="0">
                <a:moveTo>
                  <a:pt x="4614594" y="12966"/>
                </a:moveTo>
                <a:lnTo>
                  <a:pt x="0" y="12966"/>
                </a:lnTo>
                <a:lnTo>
                  <a:pt x="0" y="1550455"/>
                </a:lnTo>
                <a:lnTo>
                  <a:pt x="4614594" y="1550455"/>
                </a:lnTo>
                <a:lnTo>
                  <a:pt x="4614594" y="12966"/>
                </a:lnTo>
                <a:close/>
              </a:path>
            </a:pathLst>
          </a:custGeom>
          <a:solidFill>
            <a:srgbClr val="FE7402"/>
          </a:solidFill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sz="165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307975" y="1192772"/>
            <a:ext cx="3933064" cy="4472456"/>
          </a:xfrm>
          <a:prstGeom prst="rect">
            <a:avLst/>
          </a:prstGeom>
        </p:spPr>
      </p:pic>
      <p:graphicFrame>
        <p:nvGraphicFramePr>
          <p:cNvPr id="0" name=""/>
          <p:cNvGraphicFramePr>
            <a:graphicFrameLocks xmlns:a="http://schemas.openxmlformats.org/drawingml/2006/main" noChangeAspect="1"/>
          </p:cNvGraphicFramePr>
          <p:nvPr>
            <p:extLst>
              <p:ext uri="{D42A27DB-BD31-4B8C-83A1-F6EECF244321}">
                <p14:modId xmlns:p14="http://schemas.microsoft.com/office/powerpoint/2010/main" val="2157879785"/>
              </p:ext>
            </p:extLst>
          </p:nvPr>
        </p:nvGraphicFramePr>
        <p:xfrm>
          <a:off x="4989062" y="1452094"/>
          <a:ext cx="4107312" cy="711595"/>
        </p:xfrm>
        <a:graphic>
          <a:graphicData uri="http://schemas.openxmlformats.org/presentationml/2006/ole">
            <p:oleObj name="oleObj" r:id="rId5" imgW="2812415" imgH="487045" progId="CorelDraw.Graphic.20">
              <p:embed/>
              <p:pic>
                <p:nvPicPr>
                  <p:cNvPr id="29722" name=""/>
                  <p:cNvPicPr/>
                  <p:nvPr/>
                </p:nvPicPr>
                <p:blipFill>
                  <a:blip r:embed="rId4"/>
                  <a:stretch/>
                </p:blipFill>
                <p:spPr bwMode="auto">
                  <a:xfrm>
                    <a:off x="4989062" y="1452094"/>
                    <a:ext cx="4107312" cy="711595"/>
                  </a:xfrm>
                  <a:prstGeom prst="rect">
                    <a:avLst/>
                  </a:prstGeom>
                </p:spPr>
              </p:pic>
            </p:oleObj>
          </a:graphicData>
        </a:graphic>
      </p:graphicFrame>
      <p:sp>
        <p:nvSpPr>
          <p:cNvPr id="21" name="Прямоугольник 20"/>
          <p:cNvSpPr/>
          <p:nvPr/>
        </p:nvSpPr>
        <p:spPr bwMode="auto">
          <a:xfrm>
            <a:off x="8639175" y="5876925"/>
            <a:ext cx="3333750" cy="914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— ПИПФ 2025</Template>
  <TotalTime>0</TotalTime>
  <Words>0</Words>
  <Application>R7-Office/2024.1.1.375</Application>
  <DocSecurity>0</DocSecurity>
  <PresentationFormat>Широкоэкранный</PresentationFormat>
  <Paragraphs>0</Paragraphs>
  <Slides>20</Slides>
  <Notes>20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Пользователь</dc:creator>
  <cp:keywords/>
  <dc:description/>
  <dc:identifier/>
  <dc:language/>
  <cp:lastModifiedBy>Алексей Воробьев</cp:lastModifiedBy>
  <cp:revision>68</cp:revision>
  <dcterms:created xsi:type="dcterms:W3CDTF">2025-11-13T08:14:56Z</dcterms:created>
  <dcterms:modified xsi:type="dcterms:W3CDTF">2026-03-18T04:42:48Z</dcterms:modified>
  <cp:category/>
  <cp:contentStatus/>
  <cp:version/>
</cp:coreProperties>
</file>