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840" r:id="rId2"/>
    <p:sldMasterId id="2147483852" r:id="rId3"/>
  </p:sldMasterIdLst>
  <p:notesMasterIdLst>
    <p:notesMasterId r:id="rId21"/>
  </p:notesMasterIdLst>
  <p:handoutMasterIdLst>
    <p:handoutMasterId r:id="rId22"/>
  </p:handoutMasterIdLst>
  <p:sldIdLst>
    <p:sldId id="691" r:id="rId4"/>
    <p:sldId id="779" r:id="rId5"/>
    <p:sldId id="798" r:id="rId6"/>
    <p:sldId id="799" r:id="rId7"/>
    <p:sldId id="800" r:id="rId8"/>
    <p:sldId id="801" r:id="rId9"/>
    <p:sldId id="802" r:id="rId10"/>
    <p:sldId id="803" r:id="rId11"/>
    <p:sldId id="804" r:id="rId12"/>
    <p:sldId id="805" r:id="rId13"/>
    <p:sldId id="806" r:id="rId14"/>
    <p:sldId id="807" r:id="rId15"/>
    <p:sldId id="808" r:id="rId16"/>
    <p:sldId id="809" r:id="rId17"/>
    <p:sldId id="810" r:id="rId18"/>
    <p:sldId id="811" r:id="rId19"/>
    <p:sldId id="690" r:id="rId20"/>
  </p:sldIdLst>
  <p:sldSz cx="12192000" cy="6858000"/>
  <p:notesSz cx="9979025" cy="68341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BDF60D"/>
    <a:srgbClr val="000000"/>
    <a:srgbClr val="7F7F7F"/>
    <a:srgbClr val="7030A0"/>
    <a:srgbClr val="40B0FF"/>
    <a:srgbClr val="00B050"/>
    <a:srgbClr val="FFC000"/>
    <a:srgbClr val="FF0000"/>
    <a:srgbClr val="5BD8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721" autoAdjust="0"/>
  </p:normalViewPr>
  <p:slideViewPr>
    <p:cSldViewPr snapToGrid="0">
      <p:cViewPr varScale="1">
        <p:scale>
          <a:sx n="88" d="100"/>
          <a:sy n="88" d="100"/>
        </p:scale>
        <p:origin x="494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1356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24244" cy="3428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52472" y="1"/>
            <a:ext cx="4324244" cy="3428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508083-C74E-4DF2-A012-9C63B8FD307F}" type="datetimeFigureOut">
              <a:rPr lang="ru-RU" smtClean="0"/>
              <a:t>17.03.2026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91293"/>
            <a:ext cx="4324244" cy="3428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52472" y="6491293"/>
            <a:ext cx="4324244" cy="3428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00214D-144D-479F-B57B-732F41D3AD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35835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24244" cy="3428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52472" y="1"/>
            <a:ext cx="4324244" cy="3428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FC22E-BC19-46BB-BF0C-ABCC5E004457}" type="datetimeFigureOut">
              <a:rPr lang="ru-RU" smtClean="0"/>
              <a:t>17.03.2026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8463" y="854075"/>
            <a:ext cx="4102100" cy="2306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7903" y="3288954"/>
            <a:ext cx="7983220" cy="2306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</a:t>
            </a:r>
            <a:r>
              <a:rPr lang="ru-RU" noProof="0" dirty="0" smtClean="0"/>
              <a:t>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91293"/>
            <a:ext cx="4324244" cy="3428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52472" y="6491293"/>
            <a:ext cx="4324244" cy="34289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479F04-A7D0-49D5-94BD-9017E0F6FE4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723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2821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4721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4160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069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8402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1866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24938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58979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17419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64472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6229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25107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66262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80824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96722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51635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479F04-A7D0-49D5-94BD-9017E0F6FE41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5315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30CB41-160E-4915-BDEA-6F5F2AA3CBC3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E80B-7E2B-4557-912B-447D0989CE94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B979B-A305-4434-900B-5B40AA596F42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8800"/>
            <a:ext cx="5181600" cy="435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ABBD0-DE34-481B-BBFF-5F324DA6CEB6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1248" y="1681851"/>
            <a:ext cx="5156200" cy="731520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1248" y="2507550"/>
            <a:ext cx="5156200" cy="37282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15064" y="1681851"/>
            <a:ext cx="5157787" cy="73152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15064" y="2507550"/>
            <a:ext cx="5157787" cy="37282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5F5C0-231A-4DEE-9902-D1437A0EA086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7117D-B44A-4F20-8B27-5382B78071B1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48225-B516-461A-AD1A-188DF825F142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1600" y="990600"/>
            <a:ext cx="6039484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FE12D-F30A-420F-9305-C0911A2BAA4E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041136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A878A-53B1-42E7-92FF-390597E82806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2A417-3426-43A8-B408-DCB0EB8C6F94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9AE81-8313-429E-A8B3-EBA161C53162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11C25-22D8-419B-9055-7A7C8A163CA3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1365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6DB68-29AD-4DC2-B6B1-9AD309F09029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4154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92A5-14B8-456B-925B-7D77DE3AA3BB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93805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0182-1296-4419-BC13-DC34A40B9F66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71605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6EA57-1E5D-4935-B998-91C7DB379EC3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2745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4C799-F018-4176-AC65-E01BF388822E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26181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B2416-8DB6-42D5-8099-4CD7510E5CCF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507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CB36-BF02-4942-A669-3700E7E7E225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71957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42BFA-15BF-4200-8FE7-470915A8B658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65329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8C7D4-90E7-4181-8A71-CBAD7769AA58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318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A356D-1D5B-4F07-BA6E-A2E404B8FCAD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17453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BF7B-0812-4D9B-A49E-EA41EC9C451C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8778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C29D5-E810-4B10-A672-8AF0ED218DF1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06194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BD3A4-053B-4475-AC67-2C84CBAE674A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47633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4D30-608A-443B-B822-3781B5239452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64990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68244-4184-404F-9E0E-7232130B1B8D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325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A6481A27-B9A8-4EDF-81C7-A42D6315F755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8581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8DE623F-CD4F-43C1-9E63-8BB1E9C2CB5A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46797-56C0-46BE-991E-2545EF1F144C}" type="datetime1">
              <a:rPr lang="ru-RU" smtClean="0"/>
              <a:t>17.03.2026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2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8594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5.wdp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microsoft.com/office/2007/relationships/hdphoto" Target="../media/hdphoto3.wdp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.png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emf"/><Relationship Id="rId3" Type="http://schemas.openxmlformats.org/officeDocument/2006/relationships/image" Target="../media/image4.png"/><Relationship Id="rId7" Type="http://schemas.openxmlformats.org/officeDocument/2006/relationships/image" Target="../media/image19.emf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emf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1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6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7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1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4.emf"/><Relationship Id="rId5" Type="http://schemas.openxmlformats.org/officeDocument/2006/relationships/image" Target="../media/image33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5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png"/><Relationship Id="rId11" Type="http://schemas.microsoft.com/office/2007/relationships/hdphoto" Target="../media/hdphoto5.wdp"/><Relationship Id="rId5" Type="http://schemas.microsoft.com/office/2007/relationships/hdphoto" Target="../media/hdphoto1.wdp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bg2">
                <a:lumMod val="10000"/>
                <a:lumOff val="90000"/>
              </a:schemeClr>
            </a:gs>
            <a:gs pos="94000">
              <a:schemeClr val="bg2">
                <a:lumMod val="50000"/>
              </a:schemeClr>
            </a:gs>
            <a:gs pos="10000">
              <a:schemeClr val="tx2">
                <a:lumMod val="20000"/>
                <a:lumOff val="80000"/>
              </a:schemeClr>
            </a:gs>
            <a:gs pos="61000">
              <a:schemeClr val="bg2">
                <a:lumMod val="75000"/>
              </a:schemeClr>
            </a:gs>
            <a:gs pos="29000">
              <a:schemeClr val="bg2">
                <a:lumMod val="50000"/>
                <a:lumOff val="50000"/>
              </a:schemeClr>
            </a:gs>
            <a:gs pos="19000">
              <a:schemeClr val="bg2">
                <a:lumMod val="30000"/>
                <a:lumOff val="70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-9850" y="-196643"/>
            <a:ext cx="10543263" cy="7006469"/>
            <a:chOff x="-32483" y="-144463"/>
            <a:chExt cx="10543263" cy="7006469"/>
          </a:xfrm>
        </p:grpSpPr>
        <p:sp>
          <p:nvSpPr>
            <p:cNvPr id="25" name="Прямоугольный треугольник 24"/>
            <p:cNvSpPr/>
            <p:nvPr/>
          </p:nvSpPr>
          <p:spPr>
            <a:xfrm>
              <a:off x="12021" y="0"/>
              <a:ext cx="6084000" cy="6858000"/>
            </a:xfrm>
            <a:prstGeom prst="rtTriangle">
              <a:avLst/>
            </a:prstGeom>
            <a:solidFill>
              <a:schemeClr val="tx1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26" name="AutoShape 16" descr="ÐÐ°ÑÑÐ¸Ð½ÐºÐ¸ Ð¿Ð¾ Ð·Ð°Ð¿ÑÐ¾ÑÑ ÐºÐ°ÑÑÐ¾Ð³ÑÐ°ÑÐ¸ÑÐµÑÐºÐ°Ñ Ð¿ÑÐ¾ÐµÐºÑÐ¸Ñ"/>
            <p:cNvSpPr>
              <a:spLocks noChangeAspect="1" noChangeArrowheads="1"/>
            </p:cNvSpPr>
            <p:nvPr/>
          </p:nvSpPr>
          <p:spPr bwMode="auto">
            <a:xfrm>
              <a:off x="155575" y="-144463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AutoShape 18" descr="ÐÐ°ÑÑÐ¸Ð½ÐºÐ¸ Ð¿Ð¾ Ð·Ð°Ð¿ÑÐ¾ÑÑ ÐºÐ°ÑÑÐ¾Ð³ÑÐ°ÑÐ¸ÑÐµÑÐºÐ°Ñ Ð¿ÑÐ¾ÐµÐºÑÐ¸Ñ"/>
            <p:cNvSpPr>
              <a:spLocks noChangeAspect="1" noChangeArrowheads="1"/>
            </p:cNvSpPr>
            <p:nvPr/>
          </p:nvSpPr>
          <p:spPr bwMode="auto">
            <a:xfrm>
              <a:off x="307975" y="7937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AutoShape 20" descr="ÐÐ°ÑÑÐ¸Ð½ÐºÐ¸ Ð¿Ð¾ Ð·Ð°Ð¿ÑÐ¾ÑÑ ÐºÐ°ÑÑÐ¾Ð³ÑÐ°ÑÐ¸ÑÐµÑÐºÐ°Ñ Ð¿ÑÐ¾ÐµÐºÑÐ¸Ñ"/>
            <p:cNvSpPr>
              <a:spLocks noChangeAspect="1" noChangeArrowheads="1"/>
            </p:cNvSpPr>
            <p:nvPr/>
          </p:nvSpPr>
          <p:spPr bwMode="auto">
            <a:xfrm>
              <a:off x="460375" y="160337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Прямоугольный треугольник 28"/>
            <p:cNvSpPr/>
            <p:nvPr/>
          </p:nvSpPr>
          <p:spPr>
            <a:xfrm rot="5400000">
              <a:off x="-376988" y="380982"/>
              <a:ext cx="6843990" cy="6102030"/>
            </a:xfrm>
            <a:prstGeom prst="rtTriangle">
              <a:avLst/>
            </a:prstGeom>
            <a:solidFill>
              <a:schemeClr val="tx1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30" name="Прямоугольный треугольник 29"/>
            <p:cNvSpPr/>
            <p:nvPr/>
          </p:nvSpPr>
          <p:spPr>
            <a:xfrm rot="5400000">
              <a:off x="4845955" y="-4862018"/>
              <a:ext cx="812862" cy="10516788"/>
            </a:xfrm>
            <a:prstGeom prst="rtTriangle">
              <a:avLst/>
            </a:prstGeom>
            <a:solidFill>
              <a:schemeClr val="tx1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31" name="Прямоугольный треугольник 30"/>
            <p:cNvSpPr/>
            <p:nvPr/>
          </p:nvSpPr>
          <p:spPr>
            <a:xfrm>
              <a:off x="-32483" y="3272010"/>
              <a:ext cx="3061533" cy="3589996"/>
            </a:xfrm>
            <a:prstGeom prst="rtTriangle">
              <a:avLst/>
            </a:prstGeom>
            <a:solidFill>
              <a:schemeClr val="tx1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-1925" y="750627"/>
            <a:ext cx="12186000" cy="1222101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>
              <a:lnSpc>
                <a:spcPct val="90000"/>
              </a:lnSpc>
            </a:pPr>
            <a:endParaRPr lang="ru-RU" sz="2000" b="1" cap="all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Заголовок 3" descr="Нисходящий блочный список" title="SmartArt"/>
          <p:cNvSpPr>
            <a:spLocks noGrp="1"/>
          </p:cNvSpPr>
          <p:nvPr>
            <p:ph type="title"/>
          </p:nvPr>
        </p:nvSpPr>
        <p:spPr>
          <a:xfrm>
            <a:off x="850311" y="2267607"/>
            <a:ext cx="11109446" cy="2077970"/>
          </a:xfrm>
          <a:noFill/>
          <a:ln>
            <a:noFill/>
          </a:ln>
          <a:effectLst>
            <a:outerShdw blurRad="381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algn="ctr" defTabSz="577850"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/>
            </a:r>
            <a:br>
              <a:rPr lang="ru-RU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</a:b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Создание опорных сетей промышленного оборудования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/>
            </a:r>
            <a:b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</a:br>
            <a:r>
              <a:rPr lang="ru-RU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ru-RU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Шоломицкий </a:t>
            </a:r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А. А., </a:t>
            </a:r>
            <a:r>
              <a:rPr lang="ru-RU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СГУГиТ</a:t>
            </a:r>
            <a:r>
              <a:rPr lang="ru-RU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, г. </a:t>
            </a:r>
            <a:r>
              <a:rPr lang="ru-RU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Новосибирск</a:t>
            </a:r>
            <a:br>
              <a:rPr lang="ru-RU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</a:br>
            <a:r>
              <a:rPr lang="ru-RU" sz="2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докт.техн.наук</a:t>
            </a:r>
            <a:r>
              <a:rPr lang="ru-RU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  <a:t>, профессор</a:t>
            </a:r>
            <a:br>
              <a:rPr lang="ru-RU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entury Gothic" panose="020B0502020202020204" pitchFamily="34" charset="0"/>
              </a:rPr>
            </a:br>
            <a:endParaRPr lang="ru-RU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980580" y="1896732"/>
            <a:ext cx="221142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21-22.05.2025, Новосибирск</a:t>
            </a:r>
            <a:endParaRPr lang="en-GB" sz="1100" dirty="0">
              <a:solidFill>
                <a:schemeClr val="bg1">
                  <a:lumMod val="75000"/>
                  <a:lumOff val="2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211" y="901860"/>
            <a:ext cx="4143775" cy="93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6428" y="4932000"/>
            <a:ext cx="12177643" cy="1404000"/>
            <a:chOff x="-3300" y="4932000"/>
            <a:chExt cx="12177643" cy="14040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3076" name="Picture 4" descr="ГБУ «Фонд пространственных данных Республики Татарстан»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947" b="26936"/>
            <a:stretch/>
          </p:blipFill>
          <p:spPr bwMode="auto">
            <a:xfrm flipH="1">
              <a:off x="-3300" y="4932000"/>
              <a:ext cx="2404750" cy="140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8" name="Picture 6" descr="Для чего нужны пространственные данные? - ГБУ ПО «БТИ и ГКО»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56" t="7546" r="2260" b="10763"/>
            <a:stretch/>
          </p:blipFill>
          <p:spPr bwMode="auto">
            <a:xfrm flipH="1">
              <a:off x="7365341" y="4932000"/>
              <a:ext cx="2406269" cy="140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0" name="Picture 8" descr="Пространственные данные. DATUM Group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22" r="4809"/>
            <a:stretch/>
          </p:blipFill>
          <p:spPr bwMode="auto">
            <a:xfrm flipH="1">
              <a:off x="9761883" y="4932000"/>
              <a:ext cx="2412460" cy="140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2" name="Picture 10" descr="пространственные данные | Digital Russia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01" r="7345"/>
            <a:stretch/>
          </p:blipFill>
          <p:spPr bwMode="auto">
            <a:xfrm>
              <a:off x="4952880" y="4932000"/>
              <a:ext cx="2412460" cy="140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4" name="Picture 2" descr="Открытая лекция на тему «Пространственные данные»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harpenSoften amount="25000"/>
                      </a14:imgEffect>
                      <a14:imgEffect>
                        <a14:saturation sat="300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8594" y="4932000"/>
              <a:ext cx="2674285" cy="140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987" y="885034"/>
            <a:ext cx="4328548" cy="95282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111296" y="60857"/>
            <a:ext cx="9458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«Технологические и цифровые решения в современном </a:t>
            </a:r>
          </a:p>
          <a:p>
            <a:r>
              <a:rPr lang="ru-RU" dirty="0"/>
              <a:t>недропользовании. Построение опорных и съемочных </a:t>
            </a:r>
            <a:r>
              <a:rPr lang="ru-RU" dirty="0" smtClean="0"/>
              <a:t> сетей»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3271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tx1"/>
            </a:gs>
            <a:gs pos="50000">
              <a:schemeClr val="tx1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92651" y="41244"/>
            <a:ext cx="6999350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Виды и особенности опорных сетей:</a:t>
            </a:r>
            <a:endParaRPr lang="en-GB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887" y="0"/>
            <a:ext cx="2599112" cy="58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816326" y="6486633"/>
            <a:ext cx="359797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2</a:t>
            </a:r>
            <a:endParaRPr lang="ru-RU" sz="1400" b="1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9496" y="6604402"/>
            <a:ext cx="1051683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ar-SY" sz="900" dirty="0">
              <a:solidFill>
                <a:schemeClr val="bg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2828" y="581565"/>
            <a:ext cx="11363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42" y="-16869"/>
            <a:ext cx="2537824" cy="5984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05345" y="1227896"/>
            <a:ext cx="10445488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Виды высокоточных опорных сетей горных и металлургических предприятий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Локальные высокоточные сети  - точность обусловлена проектными требованиями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   оборудования к точности установки отдельных элементов и их осей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Нет привязки к государственным системам координат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Оси условной системы координат оборудования каждый раз привязываются  </a:t>
            </a:r>
          </a:p>
          <a:p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   к основным элементам оборудования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   Для создания высокоточных сетей обязательным этапом является предварительный расчет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точности определения координат сети и элементов объекта – позволяет подобрать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конфигурацию сети и методику геодезических измерений, которые обеспечат необходимую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точность.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   Создание сетей и измерение элементов оборудования эффективно выполнять онлайновыми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методами  геодезических измерений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   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9155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tx1"/>
            </a:gs>
            <a:gs pos="50000">
              <a:schemeClr val="tx1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92651" y="41244"/>
            <a:ext cx="6999350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Виды и особенности опорных сетей:</a:t>
            </a:r>
            <a:endParaRPr lang="en-GB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887" y="0"/>
            <a:ext cx="2599112" cy="58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816326" y="6486633"/>
            <a:ext cx="359797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3</a:t>
            </a:r>
            <a:endParaRPr lang="ru-RU" sz="1400" b="1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9496" y="6604402"/>
            <a:ext cx="1051683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ar-SY" sz="900" dirty="0">
              <a:solidFill>
                <a:schemeClr val="bg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2828" y="581565"/>
            <a:ext cx="11363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42" y="-16869"/>
            <a:ext cx="2537824" cy="5984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4647" y="1227896"/>
            <a:ext cx="112803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Пример 1:</a:t>
            </a:r>
            <a:r>
              <a:rPr lang="ru-RU" dirty="0" smtClean="0">
                <a:solidFill>
                  <a:schemeClr val="bg1"/>
                </a:solidFill>
              </a:rPr>
              <a:t> Высокоточная сеть строительства канатно-ленточного конвейера от скипового ствола</a:t>
            </a:r>
          </a:p>
          <a:p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                шахты до обогатительной фабрики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chemeClr val="bg1"/>
                </a:solidFill>
                <a:latin typeface="Verdana" panose="020B0604030504040204" pitchFamily="34" charset="0"/>
              </a:rPr>
              <a:t>Канатно-ленточный конвейер фирмы </a:t>
            </a:r>
            <a:r>
              <a:rPr lang="en-US" altLang="ru-RU" b="1" dirty="0" err="1">
                <a:solidFill>
                  <a:schemeClr val="bg1"/>
                </a:solidFill>
                <a:latin typeface="Verdana" panose="020B0604030504040204" pitchFamily="34" charset="0"/>
              </a:rPr>
              <a:t>Metso</a:t>
            </a:r>
            <a:r>
              <a:rPr lang="en-US" altLang="ru-RU" b="1" dirty="0">
                <a:solidFill>
                  <a:schemeClr val="bg1"/>
                </a:solidFill>
                <a:latin typeface="Verdana" panose="020B0604030504040204" pitchFamily="34" charset="0"/>
              </a:rPr>
              <a:t> minerals</a:t>
            </a:r>
            <a:r>
              <a:rPr lang="en-US" altLang="ru-RU" dirty="0">
                <a:solidFill>
                  <a:schemeClr val="bg1"/>
                </a:solidFill>
                <a:latin typeface="Verdana" panose="020B0604030504040204" pitchFamily="34" charset="0"/>
              </a:rPr>
              <a:t> </a:t>
            </a:r>
            <a:endParaRPr lang="ru-RU" altLang="ru-RU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chemeClr val="bg1"/>
                </a:solidFill>
                <a:latin typeface="Verdana" panose="020B0604030504040204" pitchFamily="34" charset="0"/>
              </a:rPr>
              <a:t>Длина 5200 м, 3 поворотных участка </a:t>
            </a:r>
            <a:r>
              <a:rPr lang="en-US" altLang="ru-RU" b="1" dirty="0" err="1">
                <a:solidFill>
                  <a:schemeClr val="bg1"/>
                </a:solidFill>
                <a:latin typeface="Verdana" panose="020B0604030504040204" pitchFamily="34" charset="0"/>
              </a:rPr>
              <a:t>R</a:t>
            </a:r>
            <a:r>
              <a:rPr lang="en-US" altLang="ru-RU" sz="10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min</a:t>
            </a:r>
            <a:r>
              <a:rPr lang="en-US" altLang="ru-RU" b="1" dirty="0">
                <a:solidFill>
                  <a:schemeClr val="bg1"/>
                </a:solidFill>
                <a:latin typeface="Verdana" panose="020B0604030504040204" pitchFamily="34" charset="0"/>
              </a:rPr>
              <a:t>=440</a:t>
            </a:r>
            <a:r>
              <a:rPr lang="uk-UA" altLang="ru-RU" b="1" dirty="0">
                <a:solidFill>
                  <a:schemeClr val="bg1"/>
                </a:solidFill>
                <a:latin typeface="Verdana" panose="020B0604030504040204" pitchFamily="34" charset="0"/>
              </a:rPr>
              <a:t>м</a:t>
            </a:r>
            <a:r>
              <a:rPr lang="uk-UA" altLang="ru-RU" dirty="0">
                <a:solidFill>
                  <a:schemeClr val="bg1"/>
                </a:solidFill>
                <a:latin typeface="Verdana" panose="020B0604030504040204" pitchFamily="34" charset="0"/>
              </a:rPr>
              <a:t>,  </a:t>
            </a:r>
            <a:endParaRPr lang="uk-UA" altLang="ru-RU" dirty="0" smtClean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uk-UA" altLang="ru-RU" dirty="0" smtClean="0">
                <a:solidFill>
                  <a:schemeClr val="bg1"/>
                </a:solidFill>
                <a:latin typeface="Verdana" panose="020B0604030504040204" pitchFamily="34" charset="0"/>
              </a:rPr>
              <a:t>Два </a:t>
            </a:r>
            <a:r>
              <a:rPr lang="uk-UA" altLang="ru-RU" dirty="0" err="1" smtClean="0">
                <a:solidFill>
                  <a:schemeClr val="bg1"/>
                </a:solidFill>
                <a:latin typeface="Verdana" panose="020B0604030504040204" pitchFamily="34" charset="0"/>
              </a:rPr>
              <a:t>мостовых</a:t>
            </a:r>
            <a:r>
              <a:rPr lang="uk-UA" altLang="ru-RU" dirty="0" smtClean="0">
                <a:solidFill>
                  <a:schemeClr val="bg1"/>
                </a:solidFill>
                <a:latin typeface="Verdana" panose="020B0604030504040204" pitchFamily="34" charset="0"/>
              </a:rPr>
              <a:t> </a:t>
            </a:r>
            <a:r>
              <a:rPr lang="uk-UA" altLang="ru-RU" dirty="0" err="1">
                <a:solidFill>
                  <a:schemeClr val="bg1"/>
                </a:solidFill>
                <a:latin typeface="Verdana" panose="020B0604030504040204" pitchFamily="34" charset="0"/>
              </a:rPr>
              <a:t>перехода</a:t>
            </a:r>
            <a:r>
              <a:rPr lang="uk-UA" altLang="ru-RU" dirty="0">
                <a:solidFill>
                  <a:schemeClr val="bg1"/>
                </a:solidFill>
                <a:latin typeface="Verdana" panose="020B0604030504040204" pitchFamily="34" charset="0"/>
              </a:rPr>
              <a:t>, 660 опор,  </a:t>
            </a:r>
            <a:r>
              <a:rPr lang="uk-UA" altLang="ru-RU" b="1" dirty="0" err="1">
                <a:solidFill>
                  <a:srgbClr val="FF0000"/>
                </a:solidFill>
                <a:latin typeface="Verdana" panose="020B0604030504040204" pitchFamily="34" charset="0"/>
              </a:rPr>
              <a:t>точность</a:t>
            </a:r>
            <a:r>
              <a:rPr lang="uk-UA" altLang="ru-RU" b="1" dirty="0">
                <a:solidFill>
                  <a:srgbClr val="FF0000"/>
                </a:solidFill>
                <a:latin typeface="Verdana" panose="020B0604030504040204" pitchFamily="34" charset="0"/>
              </a:rPr>
              <a:t> установки опор </a:t>
            </a:r>
            <a:r>
              <a:rPr lang="uk-UA" altLang="ru-RU" b="1" dirty="0" smtClean="0">
                <a:solidFill>
                  <a:srgbClr val="FF0000"/>
                </a:solidFill>
                <a:latin typeface="Verdana" panose="020B0604030504040204" pitchFamily="34" charset="0"/>
              </a:rPr>
              <a:t>6мм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uk-UA" altLang="ru-RU" b="1" dirty="0" err="1" smtClean="0">
                <a:solidFill>
                  <a:schemeClr val="bg1"/>
                </a:solidFill>
                <a:latin typeface="Verdana" panose="020B0604030504040204" pitchFamily="34" charset="0"/>
              </a:rPr>
              <a:t>Относительная</a:t>
            </a:r>
            <a:r>
              <a:rPr lang="uk-UA" altLang="ru-RU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 </a:t>
            </a:r>
            <a:r>
              <a:rPr lang="uk-UA" altLang="ru-RU" b="1" dirty="0" err="1" smtClean="0">
                <a:solidFill>
                  <a:schemeClr val="bg1"/>
                </a:solidFill>
                <a:latin typeface="Verdana" panose="020B0604030504040204" pitchFamily="34" charset="0"/>
              </a:rPr>
              <a:t>точность</a:t>
            </a:r>
            <a:r>
              <a:rPr lang="uk-UA" altLang="ru-RU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 1:860 000</a:t>
            </a:r>
            <a:endParaRPr lang="ru-RU" altLang="ru-RU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9533" y="3217025"/>
            <a:ext cx="4949773" cy="363473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0180" y="3231891"/>
            <a:ext cx="4806349" cy="360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70855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tx1"/>
            </a:gs>
            <a:gs pos="50000">
              <a:schemeClr val="tx1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92651" y="41244"/>
            <a:ext cx="6999350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Виды и особенности опорных сетей:</a:t>
            </a:r>
            <a:endParaRPr lang="en-GB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887" y="0"/>
            <a:ext cx="2599112" cy="58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816326" y="6486633"/>
            <a:ext cx="359797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4</a:t>
            </a:r>
            <a:endParaRPr lang="ru-RU" sz="1400" b="1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59554" y="5853719"/>
            <a:ext cx="12997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m=6</a:t>
            </a:r>
            <a:r>
              <a:rPr lang="ru-RU" dirty="0">
                <a:solidFill>
                  <a:schemeClr val="bg1"/>
                </a:solidFill>
              </a:rPr>
              <a:t>мм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2828" y="581565"/>
            <a:ext cx="11363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42" y="-16869"/>
            <a:ext cx="2537824" cy="5984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817" y="4094701"/>
            <a:ext cx="3079520" cy="23107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560" y="1227896"/>
            <a:ext cx="8925318" cy="22191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6038" y="810536"/>
            <a:ext cx="17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Исходная сеть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66470" y="2993777"/>
            <a:ext cx="67440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Диаграмма распределения плановых ошибок сети, m=345мм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3594" y="3447032"/>
            <a:ext cx="8718036" cy="245080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51760" y="6488668"/>
            <a:ext cx="890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Окончательный вариант (7-й): Комбинированная сеть и совместное уравнивание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66845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tx1"/>
            </a:gs>
            <a:gs pos="50000">
              <a:schemeClr val="tx1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92651" y="64327"/>
            <a:ext cx="6999350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Онлайновые геодезические измерения</a:t>
            </a: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887" y="0"/>
            <a:ext cx="2599112" cy="58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816326" y="6486633"/>
            <a:ext cx="359797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5</a:t>
            </a:r>
            <a:endParaRPr lang="ru-RU" sz="1400" b="1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9496" y="6604402"/>
            <a:ext cx="1051683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ar-SY" sz="900" dirty="0">
              <a:solidFill>
                <a:schemeClr val="bg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2828" y="581565"/>
            <a:ext cx="11363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42" y="-16869"/>
            <a:ext cx="2537824" cy="5984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1571" y="830154"/>
            <a:ext cx="5883150" cy="60050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560" y="783085"/>
            <a:ext cx="4318107" cy="31672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7653" y="2549931"/>
            <a:ext cx="1828031" cy="261466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4613" y="1266262"/>
            <a:ext cx="1974318" cy="204220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06787" y="4971011"/>
            <a:ext cx="3688549" cy="188698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4079" y="5843460"/>
            <a:ext cx="1887492" cy="94605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8053" y="4284391"/>
            <a:ext cx="810838" cy="167654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5560" y="3923690"/>
            <a:ext cx="1725318" cy="129246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0940" y="5199967"/>
            <a:ext cx="1986391" cy="146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4078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tx1"/>
            </a:gs>
            <a:gs pos="50000">
              <a:schemeClr val="tx1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09030" y="46008"/>
            <a:ext cx="6999350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Локальные опорные сети МНЛЗ:</a:t>
            </a:r>
            <a:endParaRPr lang="en-GB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887" y="0"/>
            <a:ext cx="2599112" cy="58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816326" y="6486633"/>
            <a:ext cx="359797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6</a:t>
            </a:r>
            <a:endParaRPr lang="ru-RU" sz="1400" b="1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9496" y="6604402"/>
            <a:ext cx="1051683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ar-SY" sz="900" dirty="0">
              <a:solidFill>
                <a:schemeClr val="bg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2828" y="581565"/>
            <a:ext cx="11363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42" y="-16869"/>
            <a:ext cx="2537824" cy="59843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1911" y="904730"/>
            <a:ext cx="6229834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Особенности </a:t>
            </a:r>
            <a:r>
              <a:rPr lang="ru-RU" dirty="0" smtClean="0">
                <a:solidFill>
                  <a:schemeClr val="bg1"/>
                </a:solidFill>
              </a:rPr>
              <a:t>сетей для выверки машин непрерывного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литья заготовки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</a:rPr>
              <a:t>* Производство «Уралмаш» 1972 год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</a:rPr>
              <a:t>* Большие размеры   объекта  ( 93 ролика</a:t>
            </a:r>
            <a:r>
              <a:rPr lang="ru-RU" dirty="0" smtClean="0">
                <a:solidFill>
                  <a:schemeClr val="bg1"/>
                </a:solidFill>
              </a:rPr>
              <a:t>) 60×10×20 метров</a:t>
            </a:r>
            <a:endParaRPr lang="ru-RU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</a:rPr>
              <a:t>* Высокая точность выставки </a:t>
            </a:r>
            <a:r>
              <a:rPr lang="ru-RU" dirty="0" smtClean="0">
                <a:solidFill>
                  <a:schemeClr val="bg1"/>
                </a:solidFill>
              </a:rPr>
              <a:t>0,2мм по высоте и 0,4 мм в плане</a:t>
            </a:r>
            <a:endParaRPr lang="ru-RU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</a:rPr>
              <a:t>* Отсутствие закладных реперов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solidFill>
                  <a:schemeClr val="bg1"/>
                </a:solidFill>
              </a:rPr>
              <a:t>* </a:t>
            </a:r>
            <a:r>
              <a:rPr lang="ru-RU" dirty="0">
                <a:solidFill>
                  <a:schemeClr val="bg1"/>
                </a:solidFill>
              </a:rPr>
              <a:t>Высокая сложность измерений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</a:rPr>
              <a:t>* Необходимость специальной оснастки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</a:rPr>
              <a:t>*  Дефицит времени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7911" y="702198"/>
            <a:ext cx="4607640" cy="613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950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tx1"/>
            </a:gs>
            <a:gs pos="50000">
              <a:schemeClr val="tx1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09276" y="32170"/>
            <a:ext cx="6276534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Геодезические измерения МНЛЗ</a:t>
            </a:r>
            <a:endParaRPr lang="en-GB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887" y="0"/>
            <a:ext cx="2599112" cy="58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816326" y="6486633"/>
            <a:ext cx="359797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7</a:t>
            </a:r>
            <a:endParaRPr lang="ru-RU" sz="1400" b="1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9496" y="6604402"/>
            <a:ext cx="1051683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ar-SY" sz="900" dirty="0">
              <a:solidFill>
                <a:schemeClr val="bg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2828" y="581565"/>
            <a:ext cx="11363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42" y="-16869"/>
            <a:ext cx="2537824" cy="5984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699" y="837840"/>
            <a:ext cx="10791825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7415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tx1"/>
            </a:gs>
            <a:gs pos="50000">
              <a:schemeClr val="tx1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92651" y="64327"/>
            <a:ext cx="6999350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Измерение МНЛЗ комплексом «Визир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3D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»</a:t>
            </a: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887" y="0"/>
            <a:ext cx="2599112" cy="58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816326" y="6486633"/>
            <a:ext cx="359797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8</a:t>
            </a:r>
            <a:endParaRPr lang="ru-RU" sz="1400" b="1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9496" y="6604402"/>
            <a:ext cx="1051683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ar-SY" sz="900" dirty="0">
              <a:solidFill>
                <a:schemeClr val="bg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42" y="-16869"/>
            <a:ext cx="2537824" cy="5984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558" y="738700"/>
            <a:ext cx="4829229" cy="36285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5876" y="4383743"/>
            <a:ext cx="3290686" cy="246801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5816" y="721333"/>
            <a:ext cx="4874431" cy="366241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4372" y="4383743"/>
            <a:ext cx="3514144" cy="248693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63309" y="4361614"/>
            <a:ext cx="3324758" cy="249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0875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tx1"/>
            </a:gs>
            <a:gs pos="50000">
              <a:schemeClr val="tx1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91909" y="14849"/>
            <a:ext cx="4946498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Моделирование МНЛЗ:</a:t>
            </a:r>
            <a:endParaRPr lang="en-GB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887" y="0"/>
            <a:ext cx="2599112" cy="58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816326" y="6486633"/>
            <a:ext cx="359797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9</a:t>
            </a:r>
            <a:endParaRPr lang="ru-RU" sz="1400" b="1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9496" y="6604402"/>
            <a:ext cx="1051683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ar-SY" sz="900" dirty="0">
              <a:solidFill>
                <a:schemeClr val="bg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2828" y="581565"/>
            <a:ext cx="11363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42" y="-16869"/>
            <a:ext cx="2537824" cy="5984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350" y="598089"/>
            <a:ext cx="7200000" cy="56941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3450" y="2039349"/>
            <a:ext cx="4782526" cy="24666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81711" y="4818171"/>
            <a:ext cx="1195631" cy="37493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034187" y="1211217"/>
            <a:ext cx="77821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Схема расчета параметров теоретической кривой траектории слитка </a:t>
            </a:r>
          </a:p>
        </p:txBody>
      </p:sp>
    </p:spTree>
    <p:extLst>
      <p:ext uri="{BB962C8B-B14F-4D97-AF65-F5344CB8AC3E}">
        <p14:creationId xmlns:p14="http://schemas.microsoft.com/office/powerpoint/2010/main" val="25429283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tx1"/>
            </a:gs>
            <a:gs pos="50000">
              <a:schemeClr val="tx1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92651" y="41244"/>
            <a:ext cx="4339669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Корректировка МНЛЗ:</a:t>
            </a:r>
            <a:endParaRPr lang="en-GB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887" y="0"/>
            <a:ext cx="2599112" cy="58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720946" y="6486633"/>
            <a:ext cx="455178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10</a:t>
            </a:r>
            <a:endParaRPr lang="ru-RU" sz="1400" b="1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2828" y="581565"/>
            <a:ext cx="11363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42" y="-16869"/>
            <a:ext cx="2537824" cy="5984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560" y="1548526"/>
            <a:ext cx="11525385" cy="51089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9294" y="666844"/>
            <a:ext cx="4651651" cy="349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86044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tx1"/>
            </a:gs>
            <a:gs pos="50000">
              <a:schemeClr val="tx1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92651" y="41244"/>
            <a:ext cx="6999350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Опорные сети вращающихся агрегатов</a:t>
            </a:r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:</a:t>
            </a:r>
            <a:endParaRPr lang="en-GB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887" y="0"/>
            <a:ext cx="2599112" cy="58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720946" y="6486633"/>
            <a:ext cx="455178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11</a:t>
            </a:r>
            <a:endParaRPr lang="ru-RU" sz="1400" b="1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9496" y="6604402"/>
            <a:ext cx="1051683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ar-SY" sz="900" dirty="0">
              <a:solidFill>
                <a:schemeClr val="bg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2828" y="581565"/>
            <a:ext cx="11363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42" y="-16869"/>
            <a:ext cx="2537824" cy="5984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120" y="598089"/>
            <a:ext cx="10017646" cy="40011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8477" y="4599191"/>
            <a:ext cx="2590800" cy="22479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5215" y="4610190"/>
            <a:ext cx="2289143" cy="223846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031127" y="4105472"/>
            <a:ext cx="27799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Закрепление точек сети</a:t>
            </a:r>
          </a:p>
        </p:txBody>
      </p:sp>
    </p:spTree>
    <p:extLst>
      <p:ext uri="{BB962C8B-B14F-4D97-AF65-F5344CB8AC3E}">
        <p14:creationId xmlns:p14="http://schemas.microsoft.com/office/powerpoint/2010/main" val="289444053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tx1"/>
            </a:gs>
            <a:gs pos="50000">
              <a:schemeClr val="tx1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92651" y="41244"/>
            <a:ext cx="6999350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Виды и особенности опорных сетей:</a:t>
            </a:r>
            <a:endParaRPr lang="en-GB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887" y="0"/>
            <a:ext cx="2599112" cy="58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754196" y="6486633"/>
            <a:ext cx="421927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12</a:t>
            </a:r>
            <a:endParaRPr lang="ru-RU" sz="1400" b="1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9496" y="6604402"/>
            <a:ext cx="1051683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ar-SY" sz="900" dirty="0">
              <a:solidFill>
                <a:schemeClr val="bg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2828" y="581565"/>
            <a:ext cx="11363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42" y="-16869"/>
            <a:ext cx="2537824" cy="5984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560" y="1597761"/>
            <a:ext cx="11783118" cy="193357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681653" y="1179194"/>
            <a:ext cx="48109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Схема геодезической опорной сети ВП № 8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5082" y="3657496"/>
            <a:ext cx="4217239" cy="237590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9847" y="3657510"/>
            <a:ext cx="3170312" cy="237589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557851" y="6176186"/>
            <a:ext cx="4871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Датчик оборотов и система координат печи</a:t>
            </a:r>
          </a:p>
        </p:txBody>
      </p:sp>
    </p:spTree>
    <p:extLst>
      <p:ext uri="{BB962C8B-B14F-4D97-AF65-F5344CB8AC3E}">
        <p14:creationId xmlns:p14="http://schemas.microsoft.com/office/powerpoint/2010/main" val="71793050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tx1"/>
            </a:gs>
            <a:gs pos="50000">
              <a:schemeClr val="tx1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59" y="542568"/>
            <a:ext cx="11479881" cy="4845742"/>
          </a:xfrm>
          <a:prstGeom prst="rect">
            <a:avLst/>
          </a:prstGeom>
        </p:spPr>
      </p:pic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92651" y="41244"/>
            <a:ext cx="6999350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Виды и особенности опорных сетей:</a:t>
            </a:r>
            <a:endParaRPr lang="en-GB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887" y="0"/>
            <a:ext cx="2599112" cy="58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737572" y="6486633"/>
            <a:ext cx="438552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13</a:t>
            </a:r>
            <a:endParaRPr lang="ru-RU" sz="1400" b="1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9496" y="6604402"/>
            <a:ext cx="1051683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ar-SY" sz="900" dirty="0">
              <a:solidFill>
                <a:schemeClr val="bg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2828" y="581565"/>
            <a:ext cx="11363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42" y="-16869"/>
            <a:ext cx="2537824" cy="59843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792651" y="5792741"/>
            <a:ext cx="74094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Положение оси печи в проекции на горизонтальную плоскость</a:t>
            </a:r>
          </a:p>
        </p:txBody>
      </p:sp>
    </p:spTree>
    <p:extLst>
      <p:ext uri="{BB962C8B-B14F-4D97-AF65-F5344CB8AC3E}">
        <p14:creationId xmlns:p14="http://schemas.microsoft.com/office/powerpoint/2010/main" val="30562023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tx1"/>
            </a:gs>
            <a:gs pos="50000">
              <a:schemeClr val="tx1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92651" y="41244"/>
            <a:ext cx="6999350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Виды и особенности опорных сетей:</a:t>
            </a:r>
            <a:endParaRPr lang="en-GB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887" y="0"/>
            <a:ext cx="2599112" cy="58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745884" y="6486633"/>
            <a:ext cx="430239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14</a:t>
            </a:r>
            <a:endParaRPr lang="ru-RU" sz="1400" b="1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9496" y="6604402"/>
            <a:ext cx="1051683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ar-SY" sz="900" dirty="0">
              <a:solidFill>
                <a:schemeClr val="bg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2828" y="581565"/>
            <a:ext cx="11363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42" y="-16869"/>
            <a:ext cx="2537824" cy="5984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558" y="994727"/>
            <a:ext cx="11476260" cy="484421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669357" y="5958071"/>
            <a:ext cx="76051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Положение оси печи в проекции на вертикальную плоскость</a:t>
            </a:r>
          </a:p>
        </p:txBody>
      </p:sp>
    </p:spTree>
    <p:extLst>
      <p:ext uri="{BB962C8B-B14F-4D97-AF65-F5344CB8AC3E}">
        <p14:creationId xmlns:p14="http://schemas.microsoft.com/office/powerpoint/2010/main" val="347111629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tx1"/>
            </a:gs>
            <a:gs pos="50000">
              <a:schemeClr val="tx1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92651" y="41244"/>
            <a:ext cx="6999350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Виды и особенности опорных сетей:</a:t>
            </a:r>
            <a:endParaRPr lang="en-GB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887" y="0"/>
            <a:ext cx="2599112" cy="58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754196" y="6486633"/>
            <a:ext cx="421927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15</a:t>
            </a:r>
            <a:endParaRPr lang="ru-RU" sz="1400" b="1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9496" y="6604402"/>
            <a:ext cx="1051683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ar-SY" sz="900" dirty="0">
              <a:solidFill>
                <a:schemeClr val="bg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2828" y="581565"/>
            <a:ext cx="11363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42" y="-16869"/>
            <a:ext cx="2537824" cy="5984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560" y="1388776"/>
            <a:ext cx="4291956" cy="41822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9727" y="1119941"/>
            <a:ext cx="3769626" cy="486351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9353" y="577377"/>
            <a:ext cx="2681803" cy="35802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37422" y="4157629"/>
            <a:ext cx="2028305" cy="271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2857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tx1"/>
            </a:gs>
            <a:gs pos="50000">
              <a:schemeClr val="tx1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132"/>
          <p:cNvSpPr/>
          <p:nvPr/>
        </p:nvSpPr>
        <p:spPr>
          <a:xfrm flipV="1">
            <a:off x="11993116" y="584430"/>
            <a:ext cx="198000" cy="964096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" y="-345"/>
            <a:ext cx="12193470" cy="584775"/>
          </a:xfrm>
          <a:prstGeom prst="rect">
            <a:avLst/>
          </a:prstGeom>
          <a:gradFill flip="none" rotWithShape="1"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 rot="10800000" flipV="1">
            <a:off x="-2441" y="1531472"/>
            <a:ext cx="198000" cy="5148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92651" y="41244"/>
            <a:ext cx="6999350" cy="5078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Виды и особенности опорных сетей:</a:t>
            </a:r>
            <a:endParaRPr lang="en-GB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887" y="0"/>
            <a:ext cx="2599112" cy="587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11754196" y="6486633"/>
            <a:ext cx="421927" cy="365125"/>
          </a:xfrm>
        </p:spPr>
        <p:txBody>
          <a:bodyPr/>
          <a:lstStyle/>
          <a:p>
            <a:pPr algn="ctr"/>
            <a:r>
              <a:rPr lang="ru-RU" sz="1400" b="1" dirty="0" smtClean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rPr>
              <a:t>16</a:t>
            </a:r>
            <a:endParaRPr lang="ru-RU" sz="1400" b="1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546558" y="6123675"/>
            <a:ext cx="198000" cy="1296000"/>
          </a:xfrm>
          <a:prstGeom prst="rect">
            <a:avLst/>
          </a:prstGeom>
          <a:gradFill>
            <a:gsLst>
              <a:gs pos="17000">
                <a:srgbClr val="0000CC"/>
              </a:gs>
              <a:gs pos="54000">
                <a:srgbClr val="0070C0"/>
              </a:gs>
              <a:gs pos="83000">
                <a:srgbClr val="00B0F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9496" y="6604402"/>
            <a:ext cx="1051683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ar-SY" sz="900" dirty="0">
              <a:solidFill>
                <a:schemeClr val="bg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2828" y="581565"/>
            <a:ext cx="11363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442" y="-16869"/>
            <a:ext cx="2537824" cy="59843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971" y="605049"/>
            <a:ext cx="11698188" cy="245361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573846" y="666844"/>
            <a:ext cx="30460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Деформация корпуса печи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971" y="2629575"/>
            <a:ext cx="11698188" cy="211336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7225523" y="2964811"/>
            <a:ext cx="3567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Непрямолинейность</a:t>
            </a:r>
            <a:r>
              <a:rPr lang="ru-RU" dirty="0" smtClean="0"/>
              <a:t>  осей печи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971" y="4650190"/>
            <a:ext cx="11698188" cy="191892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931556" y="6023379"/>
            <a:ext cx="37208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Напряжения обечайки печи, Мпа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61841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chemeClr val="bg2">
                <a:lumMod val="10000"/>
                <a:lumOff val="90000"/>
              </a:schemeClr>
            </a:gs>
            <a:gs pos="94000">
              <a:schemeClr val="bg2">
                <a:lumMod val="50000"/>
              </a:schemeClr>
            </a:gs>
            <a:gs pos="10000">
              <a:schemeClr val="tx2">
                <a:lumMod val="20000"/>
                <a:lumOff val="80000"/>
              </a:schemeClr>
            </a:gs>
            <a:gs pos="61000">
              <a:schemeClr val="bg2">
                <a:lumMod val="75000"/>
              </a:schemeClr>
            </a:gs>
            <a:gs pos="29000">
              <a:schemeClr val="bg2">
                <a:lumMod val="50000"/>
                <a:lumOff val="50000"/>
              </a:schemeClr>
            </a:gs>
            <a:gs pos="19000">
              <a:schemeClr val="bg2">
                <a:lumMod val="30000"/>
                <a:lumOff val="70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-32483" y="-144463"/>
            <a:ext cx="6128505" cy="7006469"/>
            <a:chOff x="-32483" y="-144463"/>
            <a:chExt cx="6128505" cy="7006469"/>
          </a:xfrm>
        </p:grpSpPr>
        <p:sp>
          <p:nvSpPr>
            <p:cNvPr id="32" name="Прямоугольный треугольник 31"/>
            <p:cNvSpPr/>
            <p:nvPr/>
          </p:nvSpPr>
          <p:spPr>
            <a:xfrm>
              <a:off x="12021" y="0"/>
              <a:ext cx="6084000" cy="6858000"/>
            </a:xfrm>
            <a:prstGeom prst="rtTriangle">
              <a:avLst/>
            </a:prstGeom>
            <a:solidFill>
              <a:schemeClr val="tx1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34" name="AutoShape 16" descr="ÐÐ°ÑÑÐ¸Ð½ÐºÐ¸ Ð¿Ð¾ Ð·Ð°Ð¿ÑÐ¾ÑÑ ÐºÐ°ÑÑÐ¾Ð³ÑÐ°ÑÐ¸ÑÐµÑÐºÐ°Ñ Ð¿ÑÐ¾ÐµÐºÑÐ¸Ñ"/>
            <p:cNvSpPr>
              <a:spLocks noChangeAspect="1" noChangeArrowheads="1"/>
            </p:cNvSpPr>
            <p:nvPr/>
          </p:nvSpPr>
          <p:spPr bwMode="auto">
            <a:xfrm>
              <a:off x="155575" y="-144463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AutoShape 18" descr="ÐÐ°ÑÑÐ¸Ð½ÐºÐ¸ Ð¿Ð¾ Ð·Ð°Ð¿ÑÐ¾ÑÑ ÐºÐ°ÑÑÐ¾Ð³ÑÐ°ÑÐ¸ÑÐµÑÐºÐ°Ñ Ð¿ÑÐ¾ÐµÐºÑÐ¸Ñ"/>
            <p:cNvSpPr>
              <a:spLocks noChangeAspect="1" noChangeArrowheads="1"/>
            </p:cNvSpPr>
            <p:nvPr/>
          </p:nvSpPr>
          <p:spPr bwMode="auto">
            <a:xfrm>
              <a:off x="307975" y="7937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AutoShape 20" descr="ÐÐ°ÑÑÐ¸Ð½ÐºÐ¸ Ð¿Ð¾ Ð·Ð°Ð¿ÑÐ¾ÑÑ ÐºÐ°ÑÑÐ¾Ð³ÑÐ°ÑÐ¸ÑÐµÑÐºÐ°Ñ Ð¿ÑÐ¾ÐµÐºÑÐ¸Ñ"/>
            <p:cNvSpPr>
              <a:spLocks noChangeAspect="1" noChangeArrowheads="1"/>
            </p:cNvSpPr>
            <p:nvPr/>
          </p:nvSpPr>
          <p:spPr bwMode="auto">
            <a:xfrm>
              <a:off x="460375" y="160337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Прямоугольный треугольник 36"/>
            <p:cNvSpPr/>
            <p:nvPr/>
          </p:nvSpPr>
          <p:spPr>
            <a:xfrm rot="5400000">
              <a:off x="-376988" y="380982"/>
              <a:ext cx="6843990" cy="6102030"/>
            </a:xfrm>
            <a:prstGeom prst="rtTriangle">
              <a:avLst/>
            </a:prstGeom>
            <a:solidFill>
              <a:schemeClr val="tx1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38" name="Прямоугольный треугольник 37"/>
            <p:cNvSpPr/>
            <p:nvPr/>
          </p:nvSpPr>
          <p:spPr>
            <a:xfrm rot="5400000">
              <a:off x="-193369" y="177306"/>
              <a:ext cx="3381216" cy="3006494"/>
            </a:xfrm>
            <a:prstGeom prst="rtTriangle">
              <a:avLst/>
            </a:prstGeom>
            <a:solidFill>
              <a:schemeClr val="tx1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  <p:sp>
          <p:nvSpPr>
            <p:cNvPr id="39" name="Прямоугольный треугольник 38"/>
            <p:cNvSpPr/>
            <p:nvPr/>
          </p:nvSpPr>
          <p:spPr>
            <a:xfrm>
              <a:off x="-32483" y="3272010"/>
              <a:ext cx="3061533" cy="3589996"/>
            </a:xfrm>
            <a:prstGeom prst="rtTriangle">
              <a:avLst/>
            </a:prstGeom>
            <a:solidFill>
              <a:schemeClr val="tx1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/>
            </a:p>
          </p:txBody>
        </p:sp>
      </p:grpSp>
      <p:sp>
        <p:nvSpPr>
          <p:cNvPr id="28" name="Прямоугольник 27"/>
          <p:cNvSpPr/>
          <p:nvPr/>
        </p:nvSpPr>
        <p:spPr>
          <a:xfrm>
            <a:off x="-1925" y="750627"/>
            <a:ext cx="12186000" cy="1404000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15138"/>
            <a:r>
              <a:rPr lang="ru-RU" sz="1400" b="1" dirty="0">
                <a:ln w="0"/>
                <a:solidFill>
                  <a:srgbClr val="0070C0"/>
                </a:solidFill>
                <a:latin typeface="Century Gothic" panose="020B0502020202020204" pitchFamily="34" charset="0"/>
              </a:rPr>
              <a:t>Анализ применения беспилотных съемок в маркшейдерии</a:t>
            </a:r>
            <a:endParaRPr lang="ru-RU" sz="1400" b="1" cap="all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AutoShape 16" descr="ÐÐ°ÑÑÐ¸Ð½ÐºÐ¸ Ð¿Ð¾ Ð·Ð°Ð¿ÑÐ¾ÑÑ ÐºÐ°ÑÑÐ¾Ð³ÑÐ°ÑÐ¸ÑÐµÑÐºÐ°Ñ Ð¿ÑÐ¾ÐµÐºÑÐ¸Ñ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18" descr="ÐÐ°ÑÑÐ¸Ð½ÐºÐ¸ Ð¿Ð¾ Ð·Ð°Ð¿ÑÐ¾ÑÑ ÐºÐ°ÑÑÐ¾Ð³ÑÐ°ÑÐ¸ÑÐµÑÐºÐ°Ñ Ð¿ÑÐ¾ÐµÐºÑÐ¸Ñ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20" descr="ÐÐ°ÑÑÐ¸Ð½ÐºÐ¸ Ð¿Ð¾ Ð·Ð°Ð¿ÑÐ¾ÑÑ ÐºÐ°ÑÑÐ¾Ð³ÑÐ°ÑÐ¸ÑÐµÑÐºÐ°Ñ Ð¿ÑÐ¾ÐµÐºÑÐ¸Ñ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" name="Заголовок 3" descr="Нисходящий блочный список" title="SmartArt"/>
          <p:cNvSpPr txBox="1">
            <a:spLocks/>
          </p:cNvSpPr>
          <p:nvPr/>
        </p:nvSpPr>
        <p:spPr>
          <a:xfrm>
            <a:off x="3924300" y="2744916"/>
            <a:ext cx="8039099" cy="1425183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Благодарю за внимание!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19" y="958882"/>
            <a:ext cx="4143775" cy="93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Прямоугольник 40"/>
          <p:cNvSpPr/>
          <p:nvPr/>
        </p:nvSpPr>
        <p:spPr>
          <a:xfrm>
            <a:off x="9093313" y="4936365"/>
            <a:ext cx="3089379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Microsoft YaHei UI Light" panose="020B0502040204020203" pitchFamily="34" charset="-122"/>
              </a:rPr>
              <a:t>Шоломицкий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Microsoft YaHei UI Light" panose="020B0502040204020203" pitchFamily="34" charset="-122"/>
              </a:rPr>
              <a:t> А.А.</a:t>
            </a:r>
          </a:p>
          <a:p>
            <a:pPr fontAlgn="auto">
              <a:spcBef>
                <a:spcPts val="0"/>
              </a:spcBef>
              <a:defRPr/>
            </a:pPr>
            <a:r>
              <a: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Microsoft YaHei UI Light" panose="020B0502040204020203" pitchFamily="34" charset="-122"/>
              </a:rPr>
              <a:t>Сибирский государственный</a:t>
            </a:r>
            <a:r>
              <a:rPr lang="en-US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Microsoft YaHei UI Light" panose="020B0502040204020203" pitchFamily="34" charset="-122"/>
              </a:rPr>
              <a:t> </a:t>
            </a:r>
            <a:endParaRPr lang="ru-RU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Microsoft YaHei UI Light" panose="020B0502040204020203" pitchFamily="34" charset="-122"/>
            </a:endParaRPr>
          </a:p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Microsoft YaHei UI Light" panose="020B0502040204020203" pitchFamily="34" charset="-122"/>
              </a:rPr>
              <a:t>университет геосистем и технологий</a:t>
            </a:r>
          </a:p>
          <a:p>
            <a:pPr fontAlgn="auto">
              <a:spcBef>
                <a:spcPts val="0"/>
              </a:spcBef>
              <a:defRPr/>
            </a:pPr>
            <a:r>
              <a:rPr lang="ru-RU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Microsoft YaHei UI Light" panose="020B0502040204020203" pitchFamily="34" charset="-122"/>
              </a:rPr>
              <a:t>630108</a:t>
            </a:r>
            <a:r>
              <a:rPr lang="ru-RU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Microsoft YaHei UI Light" panose="020B0502040204020203" pitchFamily="34" charset="-122"/>
              </a:rPr>
              <a:t>, Новосибирск, ул. Плахотного, 10</a:t>
            </a:r>
          </a:p>
          <a:p>
            <a:pPr fontAlgn="auto">
              <a:spcBef>
                <a:spcPts val="0"/>
              </a:spcBef>
              <a:defRPr/>
            </a:pPr>
            <a:r>
              <a:rPr 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Microsoft YaHei UI Light" panose="020B0502040204020203" pitchFamily="34" charset="-122"/>
              </a:rPr>
              <a:t>e-mail: sholomitskij@mail.ru</a:t>
            </a:r>
          </a:p>
          <a:p>
            <a:pPr fontAlgn="auto">
              <a:spcBef>
                <a:spcPts val="0"/>
              </a:spcBef>
              <a:defRPr/>
            </a:pPr>
            <a:r>
              <a:rPr lang="en-US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Microsoft YaHei UI Light" panose="020B0502040204020203" pitchFamily="34" charset="-122"/>
              </a:rPr>
              <a:t>w</a:t>
            </a:r>
            <a:r>
              <a:rPr lang="en-US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Microsoft YaHei UI Light" panose="020B0502040204020203" pitchFamily="34" charset="-122"/>
              </a:rPr>
              <a:t>eb-site: </a:t>
            </a:r>
            <a:r>
              <a:rPr lang="ru-RU" sz="1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Microsoft YaHei UI Light" panose="020B0502040204020203" pitchFamily="34" charset="-122"/>
              </a:rPr>
              <a:t>мгсети.рф</a:t>
            </a: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ea typeface="Microsoft YaHei UI Light" panose="020B0502040204020203" pitchFamily="34" charset="-122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980580" y="1896732"/>
            <a:ext cx="221142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18-20.03.2026, Новосибирск</a:t>
            </a:r>
            <a:endParaRPr lang="en-GB" sz="1100" dirty="0">
              <a:solidFill>
                <a:schemeClr val="bg1">
                  <a:lumMod val="75000"/>
                  <a:lumOff val="2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6428" y="4932000"/>
            <a:ext cx="9011112" cy="1404000"/>
            <a:chOff x="-3300" y="4932000"/>
            <a:chExt cx="9011112" cy="1404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1" name="Picture 4" descr="ГБУ «Фонд пространственных данных Республики Татарстан»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947" b="26936"/>
            <a:stretch/>
          </p:blipFill>
          <p:spPr bwMode="auto">
            <a:xfrm flipH="1">
              <a:off x="-3300" y="4932000"/>
              <a:ext cx="2404750" cy="140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6" descr="Для чего нужны пространственные данные? - ГБУ ПО «БТИ и ГКО»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56" t="7546" r="2260" b="10763"/>
            <a:stretch/>
          </p:blipFill>
          <p:spPr bwMode="auto">
            <a:xfrm flipH="1">
              <a:off x="4962601" y="4932000"/>
              <a:ext cx="2406269" cy="140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8" descr="Пространственные данные. DATUM Group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87" r="13432"/>
            <a:stretch/>
          </p:blipFill>
          <p:spPr bwMode="auto">
            <a:xfrm flipH="1">
              <a:off x="6984458" y="4932000"/>
              <a:ext cx="2023354" cy="140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2" descr="Открытая лекция на тему «Пространственные данные»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25000"/>
                      </a14:imgEffect>
                      <a14:imgEffect>
                        <a14:saturation sat="300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8594" y="4932000"/>
              <a:ext cx="2674285" cy="1404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50710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theme/theme1.xml><?xml version="1.0" encoding="utf-8"?>
<a:theme xmlns:a="http://schemas.openxmlformats.org/drawingml/2006/main" name="Process 07 16x9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cess07_16x9_TP102888891" id="{C2C4E288-C826-4F4A-B12A-90AB4EEB5DFA}" vid="{330C257D-3C7B-4178-BB33-C5382355AC13}"/>
    </a:ext>
  </a:extLst>
</a:theme>
</file>

<file path=ppt/theme/theme2.xml><?xml version="1.0" encoding="utf-8"?>
<a:theme xmlns:a="http://schemas.openxmlformats.org/drawingml/2006/main" name="Берлин">
  <a:themeElements>
    <a:clrScheme name="Другая 1">
      <a:dk1>
        <a:srgbClr val="000000"/>
      </a:dk1>
      <a:lt1>
        <a:sysClr val="window" lastClr="FFFFFF"/>
      </a:lt1>
      <a:dk2>
        <a:srgbClr val="0070C0"/>
      </a:dk2>
      <a:lt2>
        <a:srgbClr val="00B0F0"/>
      </a:lt2>
      <a:accent1>
        <a:srgbClr val="DEEDF2"/>
      </a:accent1>
      <a:accent2>
        <a:srgbClr val="BDDBE5"/>
      </a:accent2>
      <a:accent3>
        <a:srgbClr val="9CC9D9"/>
      </a:accent3>
      <a:accent4>
        <a:srgbClr val="5AA6C0"/>
      </a:accent4>
      <a:accent5>
        <a:srgbClr val="3A8099"/>
      </a:accent5>
      <a:accent6>
        <a:srgbClr val="265566"/>
      </a:accent6>
      <a:hlink>
        <a:srgbClr val="00B0F0"/>
      </a:hlink>
      <a:folHlink>
        <a:srgbClr val="7B08B2"/>
      </a:folHlink>
    </a:clrScheme>
    <a:fontScheme name="Берлин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3.xml><?xml version="1.0" encoding="utf-8"?>
<a:theme xmlns:a="http://schemas.openxmlformats.org/drawingml/2006/main" name="Office Them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D73F44B-0B30-4936-994E-4B79789ABC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Слайд SmartArt нисходящий блочный список (разные цвета на сером фоне), широкоэкранный</Template>
  <TotalTime>0</TotalTime>
  <Words>438</Words>
  <Application>Microsoft Office PowerPoint</Application>
  <PresentationFormat>Широкоэкранный</PresentationFormat>
  <Paragraphs>122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Microsoft YaHei UI Light</vt:lpstr>
      <vt:lpstr>Arial</vt:lpstr>
      <vt:lpstr>Calibri</vt:lpstr>
      <vt:lpstr>Century Gothic</vt:lpstr>
      <vt:lpstr>Trebuchet MS</vt:lpstr>
      <vt:lpstr>Verdana</vt:lpstr>
      <vt:lpstr>Process 07 16x9</vt:lpstr>
      <vt:lpstr>Берлин</vt:lpstr>
      <vt:lpstr> Создание опорных сетей промышленного оборудования  Шоломицкий А. А., СГУГиТ, г. Новосибирск докт.техн.наук, профессор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СГУГиТ</dc:title>
  <dc:creator/>
  <cp:lastModifiedBy/>
  <cp:revision>1</cp:revision>
  <dcterms:created xsi:type="dcterms:W3CDTF">2013-08-30T04:20:34Z</dcterms:created>
  <dcterms:modified xsi:type="dcterms:W3CDTF">2026-03-17T13:35:37Z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TC028888929991</vt:lpwstr>
  </property>
</Properties>
</file>