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x-fontdata" Extension="fntdata"/>
  <Default ContentType="application/vnd.openxmlformats-officedocument.oleObject" Extension="bin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Amiri"/>
      <p:regular r:id="rId15"/>
      <p:bold r:id="rId16"/>
      <p:italic r:id="rId17"/>
      <p:boldItalic r:id="rId18"/>
    </p:embeddedFont>
    <p:embeddedFont>
      <p:font typeface="Fira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hgpGcAKsu38yhQQAio3UKi1+Km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FiraSans-bold.fntdata"/><Relationship Id="rId11" Type="http://schemas.openxmlformats.org/officeDocument/2006/relationships/slide" Target="slides/slide7.xml"/><Relationship Id="rId22" Type="http://schemas.openxmlformats.org/officeDocument/2006/relationships/font" Target="fonts/FiraSans-boldItalic.fntdata"/><Relationship Id="rId10" Type="http://schemas.openxmlformats.org/officeDocument/2006/relationships/slide" Target="slides/slide6.xml"/><Relationship Id="rId21" Type="http://schemas.openxmlformats.org/officeDocument/2006/relationships/font" Target="fonts/FiraSans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Amiri-regular.fntdata"/><Relationship Id="rId14" Type="http://schemas.openxmlformats.org/officeDocument/2006/relationships/slide" Target="slides/slide10.xml"/><Relationship Id="rId17" Type="http://schemas.openxmlformats.org/officeDocument/2006/relationships/font" Target="fonts/Amiri-italic.fntdata"/><Relationship Id="rId16" Type="http://schemas.openxmlformats.org/officeDocument/2006/relationships/font" Target="fonts/Amiri-bold.fntdata"/><Relationship Id="rId5" Type="http://schemas.openxmlformats.org/officeDocument/2006/relationships/slide" Target="slides/slide1.xml"/><Relationship Id="rId19" Type="http://schemas.openxmlformats.org/officeDocument/2006/relationships/font" Target="fonts/FiraSans-regular.fntdata"/><Relationship Id="rId6" Type="http://schemas.openxmlformats.org/officeDocument/2006/relationships/slide" Target="slides/slide2.xml"/><Relationship Id="rId18" Type="http://schemas.openxmlformats.org/officeDocument/2006/relationships/font" Target="fonts/Amiri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18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Зачем ИДЭФ, почему без нее не обойтись?</a:t>
            </a:r>
            <a:endParaRPr/>
          </a:p>
        </p:txBody>
      </p:sp>
      <p:sp>
        <p:nvSpPr>
          <p:cNvPr id="97" name="Google Shape;97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9" name="Google Shape;3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4.png"/><Relationship Id="rId9" Type="http://schemas.openxmlformats.org/officeDocument/2006/relationships/image" Target="../media/image13.png"/><Relationship Id="rId5" Type="http://schemas.openxmlformats.org/officeDocument/2006/relationships/image" Target="../media/image3.png"/><Relationship Id="rId6" Type="http://schemas.openxmlformats.org/officeDocument/2006/relationships/image" Target="../media/image14.png"/><Relationship Id="rId7" Type="http://schemas.openxmlformats.org/officeDocument/2006/relationships/image" Target="../media/image1.png"/><Relationship Id="rId8" Type="http://schemas.openxmlformats.org/officeDocument/2006/relationships/image" Target="../media/image1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vmlDrawing" Target="../drawings/vmlDrawing1.vml"/><Relationship Id="rId4" Type="http://schemas.openxmlformats.org/officeDocument/2006/relationships/image" Target="../media/image16.png"/><Relationship Id="rId9" Type="http://schemas.openxmlformats.org/officeDocument/2006/relationships/image" Target="../media/image18.png"/><Relationship Id="rId5" Type="http://schemas.openxmlformats.org/officeDocument/2006/relationships/image" Target="../media/image20.jpg"/><Relationship Id="rId6" Type="http://schemas.openxmlformats.org/officeDocument/2006/relationships/image" Target="../media/image2.png"/><Relationship Id="rId7" Type="http://schemas.openxmlformats.org/officeDocument/2006/relationships/oleObject" Target="../embeddings/oleObject1.bin"/><Relationship Id="rId8" Type="http://schemas.openxmlformats.org/officeDocument/2006/relationships/oleObject" Target="../embeddings/oleObject1.bin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5" Type="http://schemas.openxmlformats.org/officeDocument/2006/relationships/image" Target="../media/image15.png"/><Relationship Id="rId6" Type="http://schemas.openxmlformats.org/officeDocument/2006/relationships/image" Target="../media/image7.jpg"/><Relationship Id="rId7" Type="http://schemas.openxmlformats.org/officeDocument/2006/relationships/image" Target="../media/image2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23.png"/><Relationship Id="rId7" Type="http://schemas.openxmlformats.org/officeDocument/2006/relationships/image" Target="../media/image2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Relationship Id="rId4" Type="http://schemas.openxmlformats.org/officeDocument/2006/relationships/image" Target="../media/image28.png"/><Relationship Id="rId9" Type="http://schemas.openxmlformats.org/officeDocument/2006/relationships/image" Target="../media/image30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34.jpg"/><Relationship Id="rId8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1.png"/><Relationship Id="rId4" Type="http://schemas.openxmlformats.org/officeDocument/2006/relationships/image" Target="../media/image27.jpg"/><Relationship Id="rId9" Type="http://schemas.openxmlformats.org/officeDocument/2006/relationships/image" Target="../media/image46.jpg"/><Relationship Id="rId5" Type="http://schemas.openxmlformats.org/officeDocument/2006/relationships/image" Target="../media/image29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image" Target="../media/image3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1.png"/><Relationship Id="rId4" Type="http://schemas.openxmlformats.org/officeDocument/2006/relationships/image" Target="../media/image40.jpg"/><Relationship Id="rId10" Type="http://schemas.openxmlformats.org/officeDocument/2006/relationships/image" Target="../media/image35.jpg"/><Relationship Id="rId9" Type="http://schemas.openxmlformats.org/officeDocument/2006/relationships/image" Target="../media/image33.jpg"/><Relationship Id="rId5" Type="http://schemas.openxmlformats.org/officeDocument/2006/relationships/image" Target="../media/image32.png"/><Relationship Id="rId6" Type="http://schemas.openxmlformats.org/officeDocument/2006/relationships/image" Target="../media/image45.jpg"/><Relationship Id="rId7" Type="http://schemas.openxmlformats.org/officeDocument/2006/relationships/image" Target="../media/image48.png"/><Relationship Id="rId8" Type="http://schemas.openxmlformats.org/officeDocument/2006/relationships/image" Target="../media/image4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4.jpg"/><Relationship Id="rId4" Type="http://schemas.openxmlformats.org/officeDocument/2006/relationships/image" Target="../media/image49.jpg"/><Relationship Id="rId5" Type="http://schemas.openxmlformats.org/officeDocument/2006/relationships/image" Target="../media/image4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mailto:a.n.starodubov@gmail.com" TargetMode="External"/><Relationship Id="rId4" Type="http://schemas.openxmlformats.org/officeDocument/2006/relationships/hyperlink" Target="mailto:a.n.starodubov@gmail.com" TargetMode="External"/><Relationship Id="rId5" Type="http://schemas.openxmlformats.org/officeDocument/2006/relationships/image" Target="../media/image47.png"/><Relationship Id="rId6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ctrTitle"/>
          </p:nvPr>
        </p:nvSpPr>
        <p:spPr>
          <a:xfrm>
            <a:off x="1454426" y="2073617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Fira Sans"/>
              <a:buNone/>
            </a:pPr>
            <a:r>
              <a:rPr lang="ru-RU" sz="4400">
                <a:latin typeface="Fira Sans"/>
                <a:ea typeface="Fira Sans"/>
                <a:cs typeface="Fira Sans"/>
                <a:sym typeface="Fira Sans"/>
              </a:rPr>
              <a:t> Разработки Института угля в области автоматизации и роботизации горных работ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6734589" y="5232558"/>
            <a:ext cx="530998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Стародубов Алексей Николаевич, к.т.н., доц. 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зав. лабораторией угольного машиноведения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127550" y="1558099"/>
            <a:ext cx="894770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Экспертная сессия: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«Круглый стол по автоматизации и роботизации горных работ»</a:t>
            </a:r>
            <a:endParaRPr/>
          </a:p>
        </p:txBody>
      </p:sp>
      <p:sp>
        <p:nvSpPr>
          <p:cNvPr id="91" name="Google Shape;91;p1"/>
          <p:cNvSpPr txBox="1"/>
          <p:nvPr/>
        </p:nvSpPr>
        <p:spPr>
          <a:xfrm>
            <a:off x="6026426" y="101948"/>
            <a:ext cx="609765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800"/>
              <a:buFont typeface="Fira Sans"/>
              <a:buNone/>
            </a:pPr>
            <a:r>
              <a:rPr b="0" i="0" lang="ru-RU" sz="1800">
                <a:solidFill>
                  <a:srgbClr val="2B2B2B"/>
                </a:solidFill>
                <a:latin typeface="Fira Sans"/>
                <a:ea typeface="Fira Sans"/>
                <a:cs typeface="Fira Sans"/>
                <a:sym typeface="Fira Sans"/>
              </a:rPr>
              <a:t>МЕЖДУНАРОДНАЯ ВЫСТАВКА - ФОРУМ ОБОРУДОВАНИЯ И ТЕХНОЛОГИЙ ДЛЯ ГОРНОДОБЫВАЮЩЕЙ ОТРАСЛИ И ПЕРЕРАБОТКИ ПОЛЕЗНЫХ ИСКОПАЕМЫХ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9545"/>
              </a:buClr>
              <a:buSzPts val="1800"/>
              <a:buFont typeface="Fira Sans"/>
              <a:buNone/>
            </a:pPr>
            <a:r>
              <a:rPr b="0" i="0" lang="ru-RU" sz="1800">
                <a:solidFill>
                  <a:srgbClr val="C09545"/>
                </a:solidFill>
                <a:latin typeface="Fira Sans"/>
                <a:ea typeface="Fira Sans"/>
                <a:cs typeface="Fira Sans"/>
                <a:sym typeface="Fira Sans"/>
              </a:rPr>
              <a:t>18-20 марта 2026</a:t>
            </a:r>
            <a:endParaRPr/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835" y="68628"/>
            <a:ext cx="1769180" cy="1105738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 txBox="1"/>
          <p:nvPr/>
        </p:nvSpPr>
        <p:spPr>
          <a:xfrm>
            <a:off x="3047172" y="6305587"/>
            <a:ext cx="609765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>
                <a:solidFill>
                  <a:srgbClr val="376092"/>
                </a:solidFill>
                <a:latin typeface="Fira Sans"/>
                <a:ea typeface="Fira Sans"/>
                <a:cs typeface="Fira Sans"/>
                <a:sym typeface="Fira Sans"/>
              </a:rPr>
              <a:t>Новосибирск - 18 марта 2026</a:t>
            </a:r>
            <a:endParaRPr sz="18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2"/>
          <p:cNvGrpSpPr/>
          <p:nvPr/>
        </p:nvGrpSpPr>
        <p:grpSpPr>
          <a:xfrm>
            <a:off x="1124915" y="2929610"/>
            <a:ext cx="10706563" cy="1000326"/>
            <a:chOff x="1171355" y="128965"/>
            <a:chExt cx="10706563" cy="1000326"/>
          </a:xfrm>
        </p:grpSpPr>
        <p:sp>
          <p:nvSpPr>
            <p:cNvPr id="100" name="Google Shape;100;p2"/>
            <p:cNvSpPr txBox="1"/>
            <p:nvPr/>
          </p:nvSpPr>
          <p:spPr>
            <a:xfrm>
              <a:off x="1171355" y="175184"/>
              <a:ext cx="3096000" cy="954000"/>
            </a:xfrm>
            <a:prstGeom prst="rect">
              <a:avLst/>
            </a:prstGeom>
            <a:solidFill>
              <a:srgbClr val="DDEAF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Технология подготовительных или вскрышных горных работ</a:t>
              </a:r>
              <a:endParaRPr/>
            </a:p>
          </p:txBody>
        </p:sp>
        <p:sp>
          <p:nvSpPr>
            <p:cNvPr id="101" name="Google Shape;101;p2"/>
            <p:cNvSpPr txBox="1"/>
            <p:nvPr/>
          </p:nvSpPr>
          <p:spPr>
            <a:xfrm>
              <a:off x="5091212" y="128965"/>
              <a:ext cx="1710379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РОБОТИЗАЦИЯ</a:t>
              </a:r>
              <a:endParaRPr/>
            </a:p>
          </p:txBody>
        </p:sp>
        <p:cxnSp>
          <p:nvCxnSpPr>
            <p:cNvPr id="102" name="Google Shape;102;p2"/>
            <p:cNvCxnSpPr>
              <a:stCxn id="100" idx="3"/>
              <a:endCxn id="103" idx="1"/>
            </p:cNvCxnSpPr>
            <p:nvPr/>
          </p:nvCxnSpPr>
          <p:spPr>
            <a:xfrm>
              <a:off x="4267355" y="652184"/>
              <a:ext cx="3300900" cy="0"/>
            </a:xfrm>
            <a:prstGeom prst="straightConnector1">
              <a:avLst/>
            </a:prstGeom>
            <a:noFill/>
            <a:ln cap="flat" cmpd="sng" w="76200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103" name="Google Shape;103;p2"/>
            <p:cNvSpPr txBox="1"/>
            <p:nvPr/>
          </p:nvSpPr>
          <p:spPr>
            <a:xfrm>
              <a:off x="7568241" y="175184"/>
              <a:ext cx="4309677" cy="954107"/>
            </a:xfrm>
            <a:prstGeom prst="rect">
              <a:avLst/>
            </a:prstGeom>
            <a:solidFill>
              <a:srgbClr val="DDEAF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Множество вариантов роботизации технологии</a:t>
              </a:r>
              <a:endParaRPr/>
            </a:p>
          </p:txBody>
        </p:sp>
      </p:grpSp>
      <p:pic>
        <p:nvPicPr>
          <p:cNvPr id="104" name="Google Shape;10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16056" y="515007"/>
            <a:ext cx="6943004" cy="45495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5" name="Google Shape;105;p2"/>
          <p:cNvGrpSpPr/>
          <p:nvPr/>
        </p:nvGrpSpPr>
        <p:grpSpPr>
          <a:xfrm>
            <a:off x="5852343" y="397587"/>
            <a:ext cx="191270" cy="578812"/>
            <a:chOff x="5852343" y="397587"/>
            <a:chExt cx="191270" cy="578812"/>
          </a:xfrm>
        </p:grpSpPr>
        <p:sp>
          <p:nvSpPr>
            <p:cNvPr id="106" name="Google Shape;106;p2"/>
            <p:cNvSpPr/>
            <p:nvPr/>
          </p:nvSpPr>
          <p:spPr>
            <a:xfrm rot="5400000">
              <a:off x="5685167" y="619086"/>
              <a:ext cx="522472" cy="147678"/>
            </a:xfrm>
            <a:prstGeom prst="wave">
              <a:avLst>
                <a:gd fmla="val 12500" name="adj1"/>
                <a:gd fmla="val 0" name="adj2"/>
              </a:avLst>
            </a:prstGeom>
            <a:solidFill>
              <a:schemeClr val="lt1"/>
            </a:solidFill>
            <a:ln cap="flat" cmpd="sng" w="12700">
              <a:solidFill>
                <a:srgbClr val="26415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5855494" y="397587"/>
              <a:ext cx="188119" cy="67717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5852343" y="908682"/>
              <a:ext cx="188119" cy="67717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9" name="Google Shape;109;p2"/>
          <p:cNvGrpSpPr/>
          <p:nvPr/>
        </p:nvGrpSpPr>
        <p:grpSpPr>
          <a:xfrm>
            <a:off x="3631610" y="654135"/>
            <a:ext cx="2261375" cy="1591513"/>
            <a:chOff x="3631610" y="654135"/>
            <a:chExt cx="2261375" cy="1591513"/>
          </a:xfrm>
        </p:grpSpPr>
        <p:sp>
          <p:nvSpPr>
            <p:cNvPr id="110" name="Google Shape;110;p2"/>
            <p:cNvSpPr txBox="1"/>
            <p:nvPr/>
          </p:nvSpPr>
          <p:spPr>
            <a:xfrm>
              <a:off x="4136246" y="1506984"/>
              <a:ext cx="1559214" cy="738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Декомпозиция технологии на процессы</a:t>
              </a: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3631610" y="654135"/>
              <a:ext cx="2261375" cy="1426978"/>
            </a:xfrm>
            <a:custGeom>
              <a:rect b="b" l="l" r="r" t="t"/>
              <a:pathLst>
                <a:path extrusionOk="0" h="1426978" w="2261375">
                  <a:moveTo>
                    <a:pt x="2261375" y="0"/>
                  </a:moveTo>
                  <a:cubicBezTo>
                    <a:pt x="1269153" y="100519"/>
                    <a:pt x="573932" y="447727"/>
                    <a:pt x="0" y="1426978"/>
                  </a:cubicBezTo>
                </a:path>
              </a:pathLst>
            </a:custGeom>
            <a:noFill/>
            <a:ln cap="flat" cmpd="sng" w="762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4671216" y="1011538"/>
              <a:ext cx="522079" cy="527882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</p:grpSp>
      <p:grpSp>
        <p:nvGrpSpPr>
          <p:cNvPr id="113" name="Google Shape;113;p2"/>
          <p:cNvGrpSpPr/>
          <p:nvPr/>
        </p:nvGrpSpPr>
        <p:grpSpPr>
          <a:xfrm>
            <a:off x="5852343" y="664597"/>
            <a:ext cx="4732947" cy="1615707"/>
            <a:chOff x="5852343" y="664597"/>
            <a:chExt cx="4732947" cy="1615707"/>
          </a:xfrm>
        </p:grpSpPr>
        <p:sp>
          <p:nvSpPr>
            <p:cNvPr id="114" name="Google Shape;114;p2"/>
            <p:cNvSpPr txBox="1"/>
            <p:nvPr/>
          </p:nvSpPr>
          <p:spPr>
            <a:xfrm>
              <a:off x="8114459" y="1179657"/>
              <a:ext cx="2470831" cy="814454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115" name="Google Shape;115;p2"/>
            <p:cNvSpPr txBox="1"/>
            <p:nvPr/>
          </p:nvSpPr>
          <p:spPr>
            <a:xfrm>
              <a:off x="5852343" y="1541640"/>
              <a:ext cx="1762484" cy="738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Создание вариантов роботизации технологии</a:t>
              </a: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6007404" y="664597"/>
              <a:ext cx="2215945" cy="1407386"/>
            </a:xfrm>
            <a:custGeom>
              <a:rect b="b" l="l" r="r" t="t"/>
              <a:pathLst>
                <a:path extrusionOk="0" h="1407386" w="2215945">
                  <a:moveTo>
                    <a:pt x="2215945" y="1407386"/>
                  </a:moveTo>
                  <a:cubicBezTo>
                    <a:pt x="2082442" y="1102484"/>
                    <a:pt x="1327165" y="40533"/>
                    <a:pt x="0" y="0"/>
                  </a:cubicBezTo>
                </a:path>
              </a:pathLst>
            </a:custGeom>
            <a:noFill/>
            <a:ln cap="flat" cmpd="sng" w="762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6660308" y="1006915"/>
              <a:ext cx="522079" cy="527882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/>
            </a:p>
          </p:txBody>
        </p:sp>
      </p:grpSp>
      <p:grpSp>
        <p:nvGrpSpPr>
          <p:cNvPr id="118" name="Google Shape;118;p2"/>
          <p:cNvGrpSpPr/>
          <p:nvPr/>
        </p:nvGrpSpPr>
        <p:grpSpPr>
          <a:xfrm>
            <a:off x="3448861" y="2817419"/>
            <a:ext cx="2123929" cy="1716901"/>
            <a:chOff x="3448861" y="2817419"/>
            <a:chExt cx="2123929" cy="1716901"/>
          </a:xfrm>
        </p:grpSpPr>
        <p:sp>
          <p:nvSpPr>
            <p:cNvPr id="119" name="Google Shape;119;p2"/>
            <p:cNvSpPr txBox="1"/>
            <p:nvPr/>
          </p:nvSpPr>
          <p:spPr>
            <a:xfrm>
              <a:off x="3846590" y="2817419"/>
              <a:ext cx="1726200" cy="738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Создание IDEF0-моделей процессов и технологии</a:t>
              </a: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3448861" y="3277880"/>
              <a:ext cx="471692" cy="1256440"/>
            </a:xfrm>
            <a:custGeom>
              <a:rect b="b" l="l" r="r" t="t"/>
              <a:pathLst>
                <a:path extrusionOk="0" h="1256440" w="471692">
                  <a:moveTo>
                    <a:pt x="0" y="0"/>
                  </a:moveTo>
                  <a:cubicBezTo>
                    <a:pt x="-153" y="233260"/>
                    <a:pt x="108170" y="668323"/>
                    <a:pt x="471692" y="1256440"/>
                  </a:cubicBezTo>
                </a:path>
              </a:pathLst>
            </a:custGeom>
            <a:noFill/>
            <a:ln cap="flat" cmpd="sng" w="762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3625399" y="3403535"/>
              <a:ext cx="522079" cy="527882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/>
            </a:p>
          </p:txBody>
        </p:sp>
      </p:grpSp>
      <p:grpSp>
        <p:nvGrpSpPr>
          <p:cNvPr id="122" name="Google Shape;122;p2"/>
          <p:cNvGrpSpPr/>
          <p:nvPr/>
        </p:nvGrpSpPr>
        <p:grpSpPr>
          <a:xfrm>
            <a:off x="5657353" y="3460733"/>
            <a:ext cx="6209309" cy="1370975"/>
            <a:chOff x="5657353" y="3460733"/>
            <a:chExt cx="6209309" cy="1370975"/>
          </a:xfrm>
        </p:grpSpPr>
        <p:sp>
          <p:nvSpPr>
            <p:cNvPr id="123" name="Google Shape;123;p2"/>
            <p:cNvSpPr txBox="1"/>
            <p:nvPr/>
          </p:nvSpPr>
          <p:spPr>
            <a:xfrm>
              <a:off x="5657353" y="3497112"/>
              <a:ext cx="1928300" cy="738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Создание</a:t>
              </a:r>
              <a:r>
                <a:rPr b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комплектов роботизированных процессов технологии</a:t>
              </a:r>
              <a:endParaRPr/>
            </a:p>
          </p:txBody>
        </p:sp>
        <p:sp>
          <p:nvSpPr>
            <p:cNvPr id="124" name="Google Shape;124;p2"/>
            <p:cNvSpPr txBox="1"/>
            <p:nvPr/>
          </p:nvSpPr>
          <p:spPr>
            <a:xfrm>
              <a:off x="8487710" y="3460733"/>
              <a:ext cx="3378952" cy="1139543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-1261" t="-107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7720398" y="3486235"/>
              <a:ext cx="724105" cy="1345473"/>
            </a:xfrm>
            <a:custGeom>
              <a:rect b="b" l="l" r="r" t="t"/>
              <a:pathLst>
                <a:path extrusionOk="0" h="1345473" w="724105">
                  <a:moveTo>
                    <a:pt x="0" y="1345473"/>
                  </a:moveTo>
                  <a:cubicBezTo>
                    <a:pt x="276072" y="1083433"/>
                    <a:pt x="627283" y="559646"/>
                    <a:pt x="724105" y="0"/>
                  </a:cubicBezTo>
                </a:path>
              </a:pathLst>
            </a:custGeom>
            <a:noFill/>
            <a:ln cap="flat" cmpd="sng" w="762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7588973" y="3792590"/>
              <a:ext cx="522079" cy="527882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</p:grpSp>
      <p:grpSp>
        <p:nvGrpSpPr>
          <p:cNvPr id="127" name="Google Shape;127;p2"/>
          <p:cNvGrpSpPr/>
          <p:nvPr/>
        </p:nvGrpSpPr>
        <p:grpSpPr>
          <a:xfrm>
            <a:off x="4196783" y="4397899"/>
            <a:ext cx="3488164" cy="2368598"/>
            <a:chOff x="4196783" y="4397899"/>
            <a:chExt cx="3488164" cy="2368598"/>
          </a:xfrm>
        </p:grpSpPr>
        <p:sp>
          <p:nvSpPr>
            <p:cNvPr id="128" name="Google Shape;128;p2"/>
            <p:cNvSpPr txBox="1"/>
            <p:nvPr/>
          </p:nvSpPr>
          <p:spPr>
            <a:xfrm>
              <a:off x="4395976" y="4397899"/>
              <a:ext cx="3288971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Формирование множества уровней роботизации процессов</a:t>
              </a:r>
              <a:endParaRPr/>
            </a:p>
          </p:txBody>
        </p:sp>
        <p:sp>
          <p:nvSpPr>
            <p:cNvPr id="129" name="Google Shape;129;p2"/>
            <p:cNvSpPr txBox="1"/>
            <p:nvPr/>
          </p:nvSpPr>
          <p:spPr>
            <a:xfrm>
              <a:off x="4423218" y="5596946"/>
              <a:ext cx="3194047" cy="11695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Многозначное отображение </a:t>
              </a:r>
              <a:r>
                <a:rPr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</a:t>
              </a: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в </a:t>
              </a:r>
              <a:r>
                <a:rPr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</a:t>
              </a: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</a:t>
              </a:r>
              <a:r>
                <a:rPr baseline="30000"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o</a:t>
              </a: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</a:t>
              </a:r>
              <a:r>
                <a:rPr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</a:t>
              </a:r>
              <a:r>
                <a:rPr baseline="-25000"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</a:t>
              </a: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)={ </a:t>
              </a:r>
              <a:r>
                <a:rPr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</a:t>
              </a:r>
              <a:r>
                <a:rPr baseline="-25000"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</a:t>
              </a:r>
              <a:r>
                <a:rPr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∈ </a:t>
              </a:r>
              <a:r>
                <a:rPr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 </a:t>
              </a: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∣ </a:t>
              </a:r>
              <a:r>
                <a:rPr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(P</a:t>
              </a:r>
              <a:r>
                <a:rPr baseline="-25000"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</a:t>
              </a: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, </a:t>
              </a:r>
              <a:r>
                <a:rPr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</a:t>
              </a:r>
              <a:r>
                <a:rPr baseline="-25000"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</a:t>
              </a: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) ∈ </a:t>
              </a:r>
              <a:r>
                <a:rPr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</a:t>
              </a:r>
              <a:r>
                <a:rPr baseline="30000"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o</a:t>
              </a: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},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</a:t>
              </a: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– множество возможных уровней роботизации процессов:</a:t>
              </a:r>
              <a:r>
                <a:rPr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М</a:t>
              </a: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={</a:t>
              </a:r>
              <a:r>
                <a:rPr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z</a:t>
              </a:r>
              <a:r>
                <a:rPr baseline="-25000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0</a:t>
              </a: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,</a:t>
              </a:r>
              <a:r>
                <a:rPr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z</a:t>
              </a:r>
              <a:r>
                <a:rPr baseline="-25000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</a:t>
              </a: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,</a:t>
              </a:r>
              <a:r>
                <a:rPr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z</a:t>
              </a:r>
              <a:r>
                <a:rPr baseline="-25000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</a:t>
              </a: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,</a:t>
              </a:r>
              <a:r>
                <a:rPr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z</a:t>
              </a:r>
              <a:r>
                <a:rPr baseline="-25000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</a:t>
              </a: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,</a:t>
              </a:r>
              <a:r>
                <a:rPr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z</a:t>
              </a:r>
              <a:r>
                <a:rPr baseline="-25000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4</a:t>
              </a: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}, {</a:t>
              </a:r>
              <a:r>
                <a:rPr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z</a:t>
              </a:r>
              <a:r>
                <a:rPr baseline="-25000"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</a:t>
              </a: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ϵ ℤ | 0 ≤  </a:t>
              </a:r>
              <a:r>
                <a:rPr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z</a:t>
              </a:r>
              <a:r>
                <a:rPr baseline="-25000" i="1"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</a:t>
              </a: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≤ 4}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4196783" y="4840354"/>
              <a:ext cx="3385549" cy="670605"/>
            </a:xfrm>
            <a:custGeom>
              <a:rect b="b" l="l" r="r" t="t"/>
              <a:pathLst>
                <a:path extrusionOk="0" h="670605" w="3385549">
                  <a:moveTo>
                    <a:pt x="0" y="0"/>
                  </a:moveTo>
                  <a:cubicBezTo>
                    <a:pt x="680885" y="619023"/>
                    <a:pt x="2036189" y="1081867"/>
                    <a:pt x="3385549" y="112646"/>
                  </a:cubicBezTo>
                </a:path>
              </a:pathLst>
            </a:custGeom>
            <a:noFill/>
            <a:ln cap="flat" cmpd="sng" w="762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5740321" y="4921119"/>
              <a:ext cx="522079" cy="527882"/>
            </a:xfrm>
            <a:prstGeom prst="ellipse">
              <a:avLst/>
            </a:prstGeom>
            <a:solidFill>
              <a:schemeClr val="lt1"/>
            </a:solidFill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-RU" sz="180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</p:grpSp>
      <p:sp>
        <p:nvSpPr>
          <p:cNvPr id="132" name="Google Shape;132;p2"/>
          <p:cNvSpPr txBox="1"/>
          <p:nvPr/>
        </p:nvSpPr>
        <p:spPr>
          <a:xfrm>
            <a:off x="7582332" y="4755552"/>
            <a:ext cx="3278458" cy="1225464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33" name="Google Shape;133;p2"/>
          <p:cNvSpPr txBox="1"/>
          <p:nvPr/>
        </p:nvSpPr>
        <p:spPr>
          <a:xfrm>
            <a:off x="1396950" y="1888761"/>
            <a:ext cx="2671800" cy="1258800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34" name="Google Shape;134;p2"/>
          <p:cNvSpPr txBox="1"/>
          <p:nvPr/>
        </p:nvSpPr>
        <p:spPr>
          <a:xfrm>
            <a:off x="7277655" y="2036905"/>
            <a:ext cx="4861302" cy="1500091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b="-29675" l="-502" r="-1882" t="-122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135" name="Google Shape;135;p2"/>
          <p:cNvSpPr txBox="1"/>
          <p:nvPr/>
        </p:nvSpPr>
        <p:spPr>
          <a:xfrm>
            <a:off x="7521801" y="173863"/>
            <a:ext cx="4309677" cy="954107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Множество вариантов роботизации технологии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G=</a:t>
            </a:r>
            <a:r>
              <a:rPr b="1"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{</a:t>
            </a:r>
            <a:r>
              <a:rPr b="1" i="1"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</a:t>
            </a:r>
            <a:r>
              <a:rPr b="1"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(1),G(2), … ,</a:t>
            </a:r>
            <a:r>
              <a:rPr b="1" i="1"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</a:t>
            </a:r>
            <a:r>
              <a:rPr b="1"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b="1" i="1"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b="1"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)},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где </a:t>
            </a:r>
            <a:r>
              <a:rPr i="1"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</a:t>
            </a: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i="1"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r>
              <a:rPr i="1"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=F</a:t>
            </a:r>
            <a:r>
              <a:rPr baseline="30000" i="1"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</a:t>
            </a: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i="1"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</a:t>
            </a: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)*</a:t>
            </a:r>
            <a:r>
              <a:rPr i="1"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</a:t>
            </a:r>
            <a:r>
              <a:rPr baseline="-25000" i="1"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 </a:t>
            </a: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</a:t>
            </a:r>
            <a:r>
              <a:rPr i="1"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p=</a:t>
            </a: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[1,</a:t>
            </a:r>
            <a:r>
              <a:rPr i="1"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|G|</a:t>
            </a: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]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36" name="Google Shape;136;p2"/>
          <p:cNvGrpSpPr/>
          <p:nvPr/>
        </p:nvGrpSpPr>
        <p:grpSpPr>
          <a:xfrm>
            <a:off x="76200" y="4517533"/>
            <a:ext cx="4349459" cy="2339788"/>
            <a:chOff x="76200" y="4517533"/>
            <a:chExt cx="4349459" cy="2339788"/>
          </a:xfrm>
        </p:grpSpPr>
        <p:sp>
          <p:nvSpPr>
            <p:cNvPr id="137" name="Google Shape;137;p2"/>
            <p:cNvSpPr txBox="1"/>
            <p:nvPr/>
          </p:nvSpPr>
          <p:spPr>
            <a:xfrm>
              <a:off x="253856" y="5284583"/>
              <a:ext cx="1513967" cy="9541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Алгоритм компоновки IDEF0-моделей процессов</a:t>
              </a:r>
              <a:endParaRPr/>
            </a:p>
          </p:txBody>
        </p:sp>
        <p:sp>
          <p:nvSpPr>
            <p:cNvPr id="138" name="Google Shape;138;p2"/>
            <p:cNvSpPr txBox="1"/>
            <p:nvPr/>
          </p:nvSpPr>
          <p:spPr>
            <a:xfrm>
              <a:off x="253856" y="4643089"/>
              <a:ext cx="1381183" cy="523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IDEF0-модели процессов</a:t>
              </a:r>
              <a:endParaRPr/>
            </a:p>
          </p:txBody>
        </p:sp>
        <p:cxnSp>
          <p:nvCxnSpPr>
            <p:cNvPr id="139" name="Google Shape;139;p2"/>
            <p:cNvCxnSpPr/>
            <p:nvPr/>
          </p:nvCxnSpPr>
          <p:spPr>
            <a:xfrm>
              <a:off x="76200" y="5230014"/>
              <a:ext cx="1679912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cxnSp>
          <p:nvCxnSpPr>
            <p:cNvPr id="140" name="Google Shape;140;p2"/>
            <p:cNvCxnSpPr/>
            <p:nvPr/>
          </p:nvCxnSpPr>
          <p:spPr>
            <a:xfrm>
              <a:off x="76200" y="6293259"/>
              <a:ext cx="1679912" cy="0"/>
            </a:xfrm>
            <a:prstGeom prst="straightConnector1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miter lim="800000"/>
              <a:headEnd len="sm" w="sm" type="none"/>
              <a:tailEnd len="med" w="med" type="triangle"/>
            </a:ln>
          </p:spPr>
        </p:cxnSp>
        <p:sp>
          <p:nvSpPr>
            <p:cNvPr id="141" name="Google Shape;141;p2"/>
            <p:cNvSpPr txBox="1"/>
            <p:nvPr/>
          </p:nvSpPr>
          <p:spPr>
            <a:xfrm>
              <a:off x="1758553" y="4517533"/>
              <a:ext cx="2667106" cy="2339788"/>
            </a:xfrm>
            <a:prstGeom prst="rect">
              <a:avLst/>
            </a:prstGeom>
            <a:solidFill>
              <a:srgbClr val="DDEAF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Системно-функциональная IDEF0-модель роботизируемой технологии</a:t>
              </a:r>
              <a:endParaRPr/>
            </a:p>
          </p:txBody>
        </p:sp>
        <p:pic>
          <p:nvPicPr>
            <p:cNvPr id="142" name="Google Shape;142;p2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834466" y="5468329"/>
              <a:ext cx="2533650" cy="12515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3" name="Google Shape;143;p2"/>
          <p:cNvSpPr txBox="1"/>
          <p:nvPr>
            <p:ph idx="12" type="sldNum"/>
          </p:nvPr>
        </p:nvSpPr>
        <p:spPr>
          <a:xfrm>
            <a:off x="9456567" y="96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2000"/>
              <a:t>‹#›</a:t>
            </a:fld>
            <a:endParaRPr b="1"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"/>
          <p:cNvSpPr/>
          <p:nvPr/>
        </p:nvSpPr>
        <p:spPr>
          <a:xfrm>
            <a:off x="52158" y="92632"/>
            <a:ext cx="1192989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Система имитационного моделирования подземных проходческих работ</a:t>
            </a:r>
            <a:endParaRPr/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835" y="782182"/>
            <a:ext cx="6684078" cy="4283960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5098"/>
              </a:srgbClr>
            </a:outerShdw>
          </a:effectLst>
        </p:spPr>
      </p:pic>
      <p:pic>
        <p:nvPicPr>
          <p:cNvPr id="150" name="Google Shape;150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51167" y="697470"/>
            <a:ext cx="5830887" cy="250904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5098"/>
              </a:srgbClr>
            </a:outerShdw>
          </a:effectLst>
        </p:spPr>
      </p:pic>
      <p:pic>
        <p:nvPicPr>
          <p:cNvPr id="151" name="Google Shape;151;p3"/>
          <p:cNvPicPr preferRelativeResize="0"/>
          <p:nvPr/>
        </p:nvPicPr>
        <p:blipFill rotWithShape="1">
          <a:blip r:embed="rId6">
            <a:alphaModFix/>
          </a:blip>
          <a:srcRect b="0" l="0" r="0" t="14372"/>
          <a:stretch/>
        </p:blipFill>
        <p:spPr>
          <a:xfrm>
            <a:off x="4080979" y="3291227"/>
            <a:ext cx="4985631" cy="3415644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5098"/>
              </a:srgbClr>
            </a:outerShdw>
          </a:effectLst>
        </p:spPr>
      </p:pic>
      <p:sp>
        <p:nvSpPr>
          <p:cNvPr id="152" name="Google Shape;152;p3"/>
          <p:cNvSpPr txBox="1"/>
          <p:nvPr/>
        </p:nvSpPr>
        <p:spPr>
          <a:xfrm>
            <a:off x="262104" y="5352488"/>
            <a:ext cx="3542473" cy="12697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0" marR="5080" rtl="0" algn="just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b="0" i="0" lang="ru-RU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Программное обеспечение позволяет обосновывать рациональные параметры проходческих горных работ при частичной автоматизации и роботизации технологических процессов.</a:t>
            </a:r>
            <a:endParaRPr/>
          </a:p>
        </p:txBody>
      </p:sp>
      <p:graphicFrame>
        <p:nvGraphicFramePr>
          <p:cNvPr id="153" name="Google Shape;153;p3"/>
          <p:cNvGraphicFramePr/>
          <p:nvPr/>
        </p:nvGraphicFramePr>
        <p:xfrm>
          <a:off x="9343012" y="3291227"/>
          <a:ext cx="2639042" cy="3415644"/>
        </p:xfrm>
        <a:graphic>
          <a:graphicData uri="http://schemas.openxmlformats.org/presentationml/2006/ole">
            <mc:AlternateContent>
              <mc:Choice Requires="v">
                <p:oleObj r:id="rId7" imgH="3415644" imgW="2639042" progId="AcroExch.Document.7" spid="_x0000_s1">
                  <p:embed/>
                </p:oleObj>
              </mc:Choice>
              <mc:Fallback>
                <p:oleObj r:id="rId8" imgH="3415644" imgW="2639042" progId="AcroExch.Document.7">
                  <p:embed/>
                  <p:pic>
                    <p:nvPicPr>
                      <p:cNvPr id="153" name="Google Shape;153;p3"/>
                      <p:cNvPicPr preferRelativeResize="0"/>
                      <p:nvPr/>
                    </p:nvPicPr>
                    <p:blipFill rotWithShape="1">
                      <a:blip r:embed="rId9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9343012" y="3291227"/>
                        <a:ext cx="2639042" cy="34156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" name="Google Shape;154;p3"/>
          <p:cNvSpPr txBox="1"/>
          <p:nvPr>
            <p:ph idx="12" type="sldNum"/>
          </p:nvPr>
        </p:nvSpPr>
        <p:spPr>
          <a:xfrm>
            <a:off x="9448800" y="-193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2000"/>
              <a:t>‹#›</a:t>
            </a:fld>
            <a:endParaRPr b="1"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"/>
          <p:cNvSpPr txBox="1"/>
          <p:nvPr>
            <p:ph type="title"/>
          </p:nvPr>
        </p:nvSpPr>
        <p:spPr>
          <a:xfrm>
            <a:off x="111835" y="6079566"/>
            <a:ext cx="11851564" cy="77843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Программно-методическое обеспечение, позволяет оценивать эксплуатационную производительность экскаваторно-автомобильных комплексов, а также удельные затраты на погрузку и транспортирование горной массы с целью выбора рациональных параметров посредством имитационного моделирования совместной работы горных машин с учетом их внеплановых простоев.</a:t>
            </a:r>
            <a:endParaRPr/>
          </a:p>
        </p:txBody>
      </p:sp>
      <p:sp>
        <p:nvSpPr>
          <p:cNvPr id="160" name="Google Shape;160;p4"/>
          <p:cNvSpPr/>
          <p:nvPr/>
        </p:nvSpPr>
        <p:spPr>
          <a:xfrm>
            <a:off x="0" y="86149"/>
            <a:ext cx="977062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Система имитационного моделирования открытых горных работ </a:t>
            </a:r>
            <a:endParaRPr/>
          </a:p>
        </p:txBody>
      </p:sp>
      <p:pic>
        <p:nvPicPr>
          <p:cNvPr id="161" name="Google Shape;16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4271" y="834106"/>
            <a:ext cx="4606174" cy="2448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8047" y="784512"/>
            <a:ext cx="4606174" cy="2311163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4"/>
          <p:cNvSpPr txBox="1"/>
          <p:nvPr/>
        </p:nvSpPr>
        <p:spPr>
          <a:xfrm>
            <a:off x="2113228" y="2948768"/>
            <a:ext cx="213604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Интерфейс пользователя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" name="Google Shape;164;p4"/>
          <p:cNvSpPr txBox="1"/>
          <p:nvPr/>
        </p:nvSpPr>
        <p:spPr>
          <a:xfrm>
            <a:off x="7964560" y="3276986"/>
            <a:ext cx="347485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Имитационная модель в среде GPSS Studio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65" name="Google Shape;165;p4"/>
          <p:cNvCxnSpPr/>
          <p:nvPr/>
        </p:nvCxnSpPr>
        <p:spPr>
          <a:xfrm>
            <a:off x="5740400" y="1947251"/>
            <a:ext cx="7112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66" name="Google Shape;166;p4"/>
          <p:cNvCxnSpPr/>
          <p:nvPr/>
        </p:nvCxnSpPr>
        <p:spPr>
          <a:xfrm rot="10800000">
            <a:off x="6608915" y="6091530"/>
            <a:ext cx="846732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167" name="Google Shape;167;p4"/>
          <p:cNvCxnSpPr/>
          <p:nvPr/>
        </p:nvCxnSpPr>
        <p:spPr>
          <a:xfrm>
            <a:off x="11680445" y="3348175"/>
            <a:ext cx="0" cy="338554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pic>
        <p:nvPicPr>
          <p:cNvPr id="168" name="Google Shape;168;p4"/>
          <p:cNvPicPr preferRelativeResize="0"/>
          <p:nvPr/>
        </p:nvPicPr>
        <p:blipFill rotWithShape="1">
          <a:blip r:embed="rId5">
            <a:alphaModFix/>
          </a:blip>
          <a:srcRect b="10732" l="38368" r="0" t="0"/>
          <a:stretch/>
        </p:blipFill>
        <p:spPr>
          <a:xfrm>
            <a:off x="7987889" y="3517452"/>
            <a:ext cx="3547466" cy="2586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4"/>
          <p:cNvPicPr preferRelativeResize="0"/>
          <p:nvPr/>
        </p:nvPicPr>
        <p:blipFill rotWithShape="1">
          <a:blip r:embed="rId6">
            <a:alphaModFix/>
          </a:blip>
          <a:srcRect b="5042" l="0" r="0" t="7026"/>
          <a:stretch/>
        </p:blipFill>
        <p:spPr>
          <a:xfrm>
            <a:off x="111835" y="3200184"/>
            <a:ext cx="6018347" cy="2935743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4"/>
          <p:cNvSpPr txBox="1"/>
          <p:nvPr/>
        </p:nvSpPr>
        <p:spPr>
          <a:xfrm>
            <a:off x="8725815" y="556191"/>
            <a:ext cx="221355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Модель в виде СеСМО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1" name="Google Shape;171;p4"/>
          <p:cNvSpPr txBox="1"/>
          <p:nvPr/>
        </p:nvSpPr>
        <p:spPr>
          <a:xfrm>
            <a:off x="2511406" y="526329"/>
            <a:ext cx="173786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Реальный объект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2" name="Google Shape;172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096000" y="3429000"/>
            <a:ext cx="1680247" cy="2527371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5098"/>
              </a:srgbClr>
            </a:outerShdw>
          </a:effectLst>
        </p:spPr>
      </p:pic>
      <p:sp>
        <p:nvSpPr>
          <p:cNvPr id="173" name="Google Shape;173;p4"/>
          <p:cNvSpPr txBox="1"/>
          <p:nvPr>
            <p:ph idx="12" type="sldNum"/>
          </p:nvPr>
        </p:nvSpPr>
        <p:spPr>
          <a:xfrm>
            <a:off x="9448800" y="15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2000"/>
              <a:t>‹#›</a:t>
            </a:fld>
            <a:endParaRPr b="1"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5"/>
          <p:cNvPicPr preferRelativeResize="0"/>
          <p:nvPr/>
        </p:nvPicPr>
        <p:blipFill rotWithShape="1">
          <a:blip r:embed="rId3">
            <a:alphaModFix/>
          </a:blip>
          <a:srcRect b="0" l="0" r="0" t="14423"/>
          <a:stretch/>
        </p:blipFill>
        <p:spPr>
          <a:xfrm>
            <a:off x="3997745" y="611576"/>
            <a:ext cx="8112864" cy="23515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9" name="Google Shape;179;p5"/>
          <p:cNvGrpSpPr/>
          <p:nvPr/>
        </p:nvGrpSpPr>
        <p:grpSpPr>
          <a:xfrm>
            <a:off x="174758" y="1050944"/>
            <a:ext cx="3706831" cy="3324414"/>
            <a:chOff x="1637141" y="3647372"/>
            <a:chExt cx="2986402" cy="2623850"/>
          </a:xfrm>
        </p:grpSpPr>
        <p:pic>
          <p:nvPicPr>
            <p:cNvPr id="180" name="Google Shape;180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730722" y="3647372"/>
              <a:ext cx="2892821" cy="195284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" name="Google Shape;181;p5"/>
            <p:cNvSpPr txBox="1"/>
            <p:nvPr/>
          </p:nvSpPr>
          <p:spPr>
            <a:xfrm>
              <a:off x="1637141" y="5532558"/>
              <a:ext cx="2986402" cy="7386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rgbClr val="00000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Зоны автоматизированного управления выпуском в конструкции секции крепи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2" name="Google Shape;182;p5"/>
          <p:cNvSpPr txBox="1"/>
          <p:nvPr/>
        </p:nvSpPr>
        <p:spPr>
          <a:xfrm>
            <a:off x="11482419" y="6455259"/>
            <a:ext cx="42365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3" name="Google Shape;183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71536" y="2927650"/>
            <a:ext cx="7372567" cy="3889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814738" y="5142360"/>
            <a:ext cx="1059304" cy="1518073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5" name="Google Shape;185;p5"/>
          <p:cNvPicPr preferRelativeResize="0"/>
          <p:nvPr/>
        </p:nvPicPr>
        <p:blipFill rotWithShape="1">
          <a:blip r:embed="rId7">
            <a:alphaModFix/>
          </a:blip>
          <a:srcRect b="5081" l="16927" r="13491" t="7838"/>
          <a:stretch/>
        </p:blipFill>
        <p:spPr>
          <a:xfrm>
            <a:off x="482660" y="3907415"/>
            <a:ext cx="3207182" cy="301031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5"/>
          <p:cNvSpPr txBox="1"/>
          <p:nvPr/>
        </p:nvSpPr>
        <p:spPr>
          <a:xfrm>
            <a:off x="0" y="-7573"/>
            <a:ext cx="1219200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Взаимодействие данных между виртуальным и физическим пространствами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в АСУ выпуском угля подкровельной толщи</a:t>
            </a:r>
            <a:endParaRPr/>
          </a:p>
        </p:txBody>
      </p:sp>
      <p:sp>
        <p:nvSpPr>
          <p:cNvPr id="187" name="Google Shape;187;p5"/>
          <p:cNvSpPr txBox="1"/>
          <p:nvPr>
            <p:ph idx="12" type="sldNum"/>
          </p:nvPr>
        </p:nvSpPr>
        <p:spPr>
          <a:xfrm>
            <a:off x="9448800" y="42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2000"/>
              <a:t>‹#›</a:t>
            </a:fld>
            <a:endParaRPr b="1"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6"/>
          <p:cNvPicPr preferRelativeResize="0"/>
          <p:nvPr/>
        </p:nvPicPr>
        <p:blipFill rotWithShape="1">
          <a:blip r:embed="rId3">
            <a:alphaModFix/>
          </a:blip>
          <a:srcRect b="-6282" l="2837" r="2283" t="-3943"/>
          <a:stretch/>
        </p:blipFill>
        <p:spPr>
          <a:xfrm>
            <a:off x="387732" y="1318498"/>
            <a:ext cx="3205988" cy="3008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34156" y="1452439"/>
            <a:ext cx="2656509" cy="20455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текст&#10;&#10;Автоматически созданное описание" id="195" name="Google Shape;195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21870" y="4076248"/>
            <a:ext cx="2656509" cy="233792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6"/>
          <p:cNvSpPr txBox="1"/>
          <p:nvPr/>
        </p:nvSpPr>
        <p:spPr>
          <a:xfrm>
            <a:off x="4609582" y="3481564"/>
            <a:ext cx="248108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Измерение расстояний между вертикальными линиями</a:t>
            </a:r>
            <a:endParaRPr/>
          </a:p>
        </p:txBody>
      </p:sp>
      <p:sp>
        <p:nvSpPr>
          <p:cNvPr id="197" name="Google Shape;197;p6"/>
          <p:cNvSpPr txBox="1"/>
          <p:nvPr/>
        </p:nvSpPr>
        <p:spPr>
          <a:xfrm>
            <a:off x="4437880" y="6381292"/>
            <a:ext cx="293313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Измерение расстояний между горизонтальными линиями</a:t>
            </a:r>
            <a:endParaRPr/>
          </a:p>
        </p:txBody>
      </p:sp>
      <p:sp>
        <p:nvSpPr>
          <p:cNvPr id="198" name="Google Shape;198;p6"/>
          <p:cNvSpPr txBox="1"/>
          <p:nvPr/>
        </p:nvSpPr>
        <p:spPr>
          <a:xfrm>
            <a:off x="289702" y="4173118"/>
            <a:ext cx="361491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Контролируемое алгоритмом расстояние L по горизонтали для коррекции движения влево или вправо </a:t>
            </a:r>
            <a:endParaRPr/>
          </a:p>
        </p:txBody>
      </p:sp>
      <p:sp>
        <p:nvSpPr>
          <p:cNvPr id="199" name="Google Shape;199;p6"/>
          <p:cNvSpPr txBox="1"/>
          <p:nvPr/>
        </p:nvSpPr>
        <p:spPr>
          <a:xfrm>
            <a:off x="105944" y="6058126"/>
            <a:ext cx="404361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Фрагмент распознавания и количественного определения световых маркеров светового табло методом Хафа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00" name="Google Shape;200;p6"/>
          <p:cNvSpPr txBox="1"/>
          <p:nvPr/>
        </p:nvSpPr>
        <p:spPr>
          <a:xfrm>
            <a:off x="26340" y="717330"/>
            <a:ext cx="715203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Реализация алгоритмов объезда препятствий на основе измерения расстояний на поверхности перед видеокамерой</a:t>
            </a:r>
            <a:endParaRPr/>
          </a:p>
        </p:txBody>
      </p:sp>
      <p:sp>
        <p:nvSpPr>
          <p:cNvPr id="201" name="Google Shape;201;p6"/>
          <p:cNvSpPr txBox="1"/>
          <p:nvPr/>
        </p:nvSpPr>
        <p:spPr>
          <a:xfrm>
            <a:off x="7469797" y="736695"/>
            <a:ext cx="472220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Реализация алгоритмов оценки объема сыпучих и навалочных грузов</a:t>
            </a:r>
            <a:endParaRPr/>
          </a:p>
        </p:txBody>
      </p:sp>
      <p:sp>
        <p:nvSpPr>
          <p:cNvPr id="202" name="Google Shape;202;p6"/>
          <p:cNvSpPr txBox="1"/>
          <p:nvPr/>
        </p:nvSpPr>
        <p:spPr>
          <a:xfrm>
            <a:off x="11144878" y="510315"/>
            <a:ext cx="101858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ФИЦ УУХ СО РАН</a:t>
            </a:r>
            <a:endParaRPr sz="6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203" name="Google Shape;203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19823" y="1433467"/>
            <a:ext cx="3422149" cy="26656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небо, на открытом воздухе, зима, снег&#10;&#10;Автоматически созданное описание" id="204" name="Google Shape;204;p6"/>
          <p:cNvPicPr preferRelativeResize="0"/>
          <p:nvPr/>
        </p:nvPicPr>
        <p:blipFill rotWithShape="1">
          <a:blip r:embed="rId7">
            <a:alphaModFix/>
          </a:blip>
          <a:srcRect b="8135" l="-545" r="545" t="10763"/>
          <a:stretch/>
        </p:blipFill>
        <p:spPr>
          <a:xfrm>
            <a:off x="7652677" y="4449746"/>
            <a:ext cx="4283226" cy="1955707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6"/>
          <p:cNvSpPr txBox="1"/>
          <p:nvPr/>
        </p:nvSpPr>
        <p:spPr>
          <a:xfrm>
            <a:off x="8045731" y="4120555"/>
            <a:ext cx="357033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Принцип работы АПК оценки объема</a:t>
            </a:r>
            <a:endParaRPr sz="14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descr="Изображение выглядит как снимок экрана, черно-белый, черный, темнота&#10;&#10;Автоматически созданное описание" id="206" name="Google Shape;206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89702" y="4928174"/>
            <a:ext cx="1701024" cy="1063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6"/>
          <p:cNvPicPr preferRelativeResize="0"/>
          <p:nvPr/>
        </p:nvPicPr>
        <p:blipFill rotWithShape="1">
          <a:blip r:embed="rId9">
            <a:alphaModFix/>
          </a:blip>
          <a:srcRect b="36165" l="0" r="0" t="0"/>
          <a:stretch/>
        </p:blipFill>
        <p:spPr>
          <a:xfrm>
            <a:off x="2127749" y="4928175"/>
            <a:ext cx="1708912" cy="1063140"/>
          </a:xfrm>
          <a:prstGeom prst="rect">
            <a:avLst/>
          </a:prstGeom>
          <a:noFill/>
          <a:ln cap="flat" cmpd="sng" w="9525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8" name="Google Shape;208;p6"/>
          <p:cNvSpPr txBox="1"/>
          <p:nvPr>
            <p:ph type="title"/>
          </p:nvPr>
        </p:nvSpPr>
        <p:spPr>
          <a:xfrm>
            <a:off x="240108" y="281142"/>
            <a:ext cx="9910679" cy="378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525">
            <a:spAutoFit/>
          </a:bodyPr>
          <a:lstStyle/>
          <a:p>
            <a:pPr indent="0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ra Sans"/>
              <a:buNone/>
            </a:pPr>
            <a:r>
              <a:rPr b="1" lang="ru-RU" sz="2400">
                <a:latin typeface="Fira Sans"/>
                <a:ea typeface="Fira Sans"/>
                <a:cs typeface="Fira Sans"/>
                <a:sym typeface="Fira Sans"/>
              </a:rPr>
              <a:t>Применение алгоритмов машинного зрения</a:t>
            </a:r>
            <a:endParaRPr/>
          </a:p>
        </p:txBody>
      </p:sp>
      <p:sp>
        <p:nvSpPr>
          <p:cNvPr id="209" name="Google Shape;209;p6"/>
          <p:cNvSpPr txBox="1"/>
          <p:nvPr>
            <p:ph idx="12" type="sldNum"/>
          </p:nvPr>
        </p:nvSpPr>
        <p:spPr>
          <a:xfrm>
            <a:off x="9448800" y="284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2000"/>
              <a:t>‹#›</a:t>
            </a:fld>
            <a:endParaRPr b="1" sz="2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7"/>
          <p:cNvSpPr/>
          <p:nvPr/>
        </p:nvSpPr>
        <p:spPr>
          <a:xfrm>
            <a:off x="11602792" y="6360173"/>
            <a:ext cx="376238" cy="376238"/>
          </a:xfrm>
          <a:custGeom>
            <a:rect b="b" l="l" r="r" t="t"/>
            <a:pathLst>
              <a:path extrusionOk="0" h="501650" w="501650">
                <a:moveTo>
                  <a:pt x="250710" y="0"/>
                </a:moveTo>
                <a:lnTo>
                  <a:pt x="205650" y="4039"/>
                </a:lnTo>
                <a:lnTo>
                  <a:pt x="163238" y="15686"/>
                </a:lnTo>
                <a:lnTo>
                  <a:pt x="124181" y="34232"/>
                </a:lnTo>
                <a:lnTo>
                  <a:pt x="89189" y="58968"/>
                </a:lnTo>
                <a:lnTo>
                  <a:pt x="58970" y="89188"/>
                </a:lnTo>
                <a:lnTo>
                  <a:pt x="34234" y="124183"/>
                </a:lnTo>
                <a:lnTo>
                  <a:pt x="15687" y="163244"/>
                </a:lnTo>
                <a:lnTo>
                  <a:pt x="4039" y="205665"/>
                </a:lnTo>
                <a:lnTo>
                  <a:pt x="0" y="250736"/>
                </a:lnTo>
                <a:lnTo>
                  <a:pt x="4039" y="295795"/>
                </a:lnTo>
                <a:lnTo>
                  <a:pt x="15687" y="338205"/>
                </a:lnTo>
                <a:lnTo>
                  <a:pt x="34234" y="377258"/>
                </a:lnTo>
                <a:lnTo>
                  <a:pt x="58970" y="412246"/>
                </a:lnTo>
                <a:lnTo>
                  <a:pt x="89189" y="442461"/>
                </a:lnTo>
                <a:lnTo>
                  <a:pt x="124181" y="467193"/>
                </a:lnTo>
                <a:lnTo>
                  <a:pt x="163238" y="485737"/>
                </a:lnTo>
                <a:lnTo>
                  <a:pt x="205650" y="497382"/>
                </a:lnTo>
                <a:lnTo>
                  <a:pt x="250710" y="501421"/>
                </a:lnTo>
                <a:lnTo>
                  <a:pt x="295773" y="497382"/>
                </a:lnTo>
                <a:lnTo>
                  <a:pt x="338185" y="485737"/>
                </a:lnTo>
                <a:lnTo>
                  <a:pt x="377238" y="467193"/>
                </a:lnTo>
                <a:lnTo>
                  <a:pt x="412226" y="442461"/>
                </a:lnTo>
                <a:lnTo>
                  <a:pt x="442439" y="412246"/>
                </a:lnTo>
                <a:lnTo>
                  <a:pt x="467171" y="377258"/>
                </a:lnTo>
                <a:lnTo>
                  <a:pt x="485713" y="338205"/>
                </a:lnTo>
                <a:lnTo>
                  <a:pt x="497357" y="295795"/>
                </a:lnTo>
                <a:lnTo>
                  <a:pt x="501395" y="250736"/>
                </a:lnTo>
                <a:lnTo>
                  <a:pt x="497357" y="205665"/>
                </a:lnTo>
                <a:lnTo>
                  <a:pt x="485713" y="163244"/>
                </a:lnTo>
                <a:lnTo>
                  <a:pt x="467171" y="124183"/>
                </a:lnTo>
                <a:lnTo>
                  <a:pt x="442439" y="89188"/>
                </a:lnTo>
                <a:lnTo>
                  <a:pt x="412226" y="58968"/>
                </a:lnTo>
                <a:lnTo>
                  <a:pt x="377238" y="34232"/>
                </a:lnTo>
                <a:lnTo>
                  <a:pt x="338185" y="15686"/>
                </a:lnTo>
                <a:lnTo>
                  <a:pt x="295773" y="4039"/>
                </a:lnTo>
                <a:lnTo>
                  <a:pt x="25071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16" name="Google Shape;216;p7"/>
          <p:cNvSpPr txBox="1"/>
          <p:nvPr>
            <p:ph type="title"/>
          </p:nvPr>
        </p:nvSpPr>
        <p:spPr>
          <a:xfrm>
            <a:off x="367172" y="239251"/>
            <a:ext cx="9910679" cy="378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525">
            <a:spAutoFit/>
          </a:bodyPr>
          <a:lstStyle/>
          <a:p>
            <a:pPr indent="0" lvl="0" marL="95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Fira Sans"/>
              <a:buNone/>
            </a:pPr>
            <a:r>
              <a:rPr b="1" lang="ru-RU" sz="24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 </a:t>
            </a:r>
            <a:endParaRPr/>
          </a:p>
        </p:txBody>
      </p:sp>
      <p:sp>
        <p:nvSpPr>
          <p:cNvPr id="217" name="Google Shape;217;p7"/>
          <p:cNvSpPr txBox="1"/>
          <p:nvPr/>
        </p:nvSpPr>
        <p:spPr>
          <a:xfrm>
            <a:off x="11144878" y="510315"/>
            <a:ext cx="1018582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ФИЦ УУХ СО РАН</a:t>
            </a:r>
            <a:endParaRPr sz="6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218" name="Google Shape;21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07739" y="1026294"/>
            <a:ext cx="4167223" cy="56881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колесо, транспорт, транспортное средство, Наземный транспорт&#10;&#10;Автоматически созданное описание" id="219" name="Google Shape;21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732" y="1083441"/>
            <a:ext cx="2183590" cy="1227074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7"/>
          <p:cNvSpPr txBox="1"/>
          <p:nvPr/>
        </p:nvSpPr>
        <p:spPr>
          <a:xfrm>
            <a:off x="8105696" y="6065023"/>
            <a:ext cx="400471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93345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Зависимость качества распознавания лазерной линии (L%ROI) от освещенности для четырех типов лазеров в полевых условиях исследований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221" name="Google Shape;221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28797" y="3508821"/>
            <a:ext cx="4081613" cy="2513954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7"/>
          <p:cNvSpPr txBox="1"/>
          <p:nvPr/>
        </p:nvSpPr>
        <p:spPr>
          <a:xfrm>
            <a:off x="159683" y="2654304"/>
            <a:ext cx="32075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Внешний вид масштабной модели АТС с системой машинного зрения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23" name="Google Shape;223;p7"/>
          <p:cNvSpPr txBox="1"/>
          <p:nvPr/>
        </p:nvSpPr>
        <p:spPr>
          <a:xfrm>
            <a:off x="759190" y="5999941"/>
            <a:ext cx="3048549" cy="7114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Результаты анализа отклонений дорожного покрытия перед АТС и параметры их определения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224" name="Google Shape;224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30948" y="1024619"/>
            <a:ext cx="4138456" cy="2281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7"/>
          <p:cNvPicPr preferRelativeResize="0"/>
          <p:nvPr/>
        </p:nvPicPr>
        <p:blipFill rotWithShape="1">
          <a:blip r:embed="rId7">
            <a:alphaModFix/>
          </a:blip>
          <a:srcRect b="21221" l="21152" r="22293" t="0"/>
          <a:stretch/>
        </p:blipFill>
        <p:spPr>
          <a:xfrm>
            <a:off x="80732" y="3273965"/>
            <a:ext cx="1662265" cy="2075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7"/>
          <p:cNvPicPr preferRelativeResize="0"/>
          <p:nvPr/>
        </p:nvPicPr>
        <p:blipFill rotWithShape="1">
          <a:blip r:embed="rId8">
            <a:alphaModFix/>
          </a:blip>
          <a:srcRect b="0" l="0" r="0" t="16948"/>
          <a:stretch/>
        </p:blipFill>
        <p:spPr>
          <a:xfrm>
            <a:off x="1761061" y="3289597"/>
            <a:ext cx="1990692" cy="2044681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7"/>
          <p:cNvSpPr txBox="1"/>
          <p:nvPr/>
        </p:nvSpPr>
        <p:spPr>
          <a:xfrm>
            <a:off x="480923" y="5373846"/>
            <a:ext cx="27982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Процесс тестирования алгоритма позиционирования автономного ТС </a:t>
            </a:r>
            <a:endParaRPr sz="12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228" name="Google Shape;228;p7"/>
          <p:cNvPicPr preferRelativeResize="0"/>
          <p:nvPr/>
        </p:nvPicPr>
        <p:blipFill rotWithShape="1">
          <a:blip r:embed="rId9">
            <a:alphaModFix/>
          </a:blip>
          <a:srcRect b="16092" l="0" r="0" t="18891"/>
          <a:stretch/>
        </p:blipFill>
        <p:spPr>
          <a:xfrm>
            <a:off x="1671474" y="1740753"/>
            <a:ext cx="2066671" cy="889489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7"/>
          <p:cNvSpPr txBox="1"/>
          <p:nvPr/>
        </p:nvSpPr>
        <p:spPr>
          <a:xfrm>
            <a:off x="240108" y="281142"/>
            <a:ext cx="9910679" cy="378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9525">
            <a:spAutoFit/>
          </a:bodyPr>
          <a:lstStyle/>
          <a:p>
            <a:pPr indent="0" lvl="0" marL="95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ra Sans"/>
              <a:buNone/>
            </a:pPr>
            <a:r>
              <a:rPr b="1" lang="ru-RU" sz="24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Применение алгоритмов машинного зрения</a:t>
            </a:r>
            <a:endParaRPr b="1" sz="240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30" name="Google Shape;230;p7"/>
          <p:cNvSpPr txBox="1"/>
          <p:nvPr>
            <p:ph idx="12" type="sldNum"/>
          </p:nvPr>
        </p:nvSpPr>
        <p:spPr>
          <a:xfrm>
            <a:off x="9448800" y="-164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2000"/>
              <a:t>‹#›</a:t>
            </a:fld>
            <a:endParaRPr b="1" sz="2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8"/>
          <p:cNvSpPr txBox="1"/>
          <p:nvPr/>
        </p:nvSpPr>
        <p:spPr>
          <a:xfrm>
            <a:off x="57078" y="17719"/>
            <a:ext cx="1201994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Оперативный контроль работоспособности масла</a:t>
            </a:r>
            <a:endParaRPr/>
          </a:p>
        </p:txBody>
      </p:sp>
      <p:sp>
        <p:nvSpPr>
          <p:cNvPr id="237" name="Google Shape;237;p8"/>
          <p:cNvSpPr txBox="1"/>
          <p:nvPr/>
        </p:nvSpPr>
        <p:spPr>
          <a:xfrm>
            <a:off x="3559693" y="6251484"/>
            <a:ext cx="310726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Агрегатная система контроля работоспособности масла </a:t>
            </a:r>
            <a:endParaRPr/>
          </a:p>
        </p:txBody>
      </p:sp>
      <p:pic>
        <p:nvPicPr>
          <p:cNvPr descr="Изображение выглядит как электроника, текст, Электронное устройство, в помещении&#10;&#10;Автоматически созданное описание" id="238" name="Google Shape;238;p8"/>
          <p:cNvPicPr preferRelativeResize="0"/>
          <p:nvPr/>
        </p:nvPicPr>
        <p:blipFill rotWithShape="1">
          <a:blip r:embed="rId3">
            <a:alphaModFix/>
          </a:blip>
          <a:srcRect b="0" l="5847" r="0" t="0"/>
          <a:stretch/>
        </p:blipFill>
        <p:spPr>
          <a:xfrm>
            <a:off x="5250086" y="262801"/>
            <a:ext cx="1754763" cy="1187488"/>
          </a:xfrm>
          <a:prstGeom prst="rect">
            <a:avLst/>
          </a:prstGeom>
          <a:noFill/>
          <a:ln>
            <a:noFill/>
          </a:ln>
          <a:effectLst>
            <a:outerShdw blurRad="50800" rotWithShape="0" algn="t" dir="5400000" dist="38100">
              <a:srgbClr val="000000">
                <a:alpha val="40000"/>
              </a:srgbClr>
            </a:outerShdw>
          </a:effectLst>
        </p:spPr>
      </p:pic>
      <p:pic>
        <p:nvPicPr>
          <p:cNvPr descr="Изображение выглядит как электроника, в помещении, Компьютерное железо, компьютер&#10;&#10;Автоматически созданное описание" id="239" name="Google Shape;239;p8"/>
          <p:cNvPicPr preferRelativeResize="0"/>
          <p:nvPr/>
        </p:nvPicPr>
        <p:blipFill rotWithShape="1">
          <a:blip r:embed="rId4">
            <a:alphaModFix/>
          </a:blip>
          <a:srcRect b="3741" l="1466" r="2668" t="29031"/>
          <a:stretch/>
        </p:blipFill>
        <p:spPr>
          <a:xfrm>
            <a:off x="3696174" y="3535467"/>
            <a:ext cx="2774642" cy="2622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8"/>
          <p:cNvPicPr preferRelativeResize="0"/>
          <p:nvPr/>
        </p:nvPicPr>
        <p:blipFill rotWithShape="1">
          <a:blip r:embed="rId5">
            <a:alphaModFix/>
          </a:blip>
          <a:srcRect b="14343" l="22911" r="26499" t="12597"/>
          <a:stretch/>
        </p:blipFill>
        <p:spPr>
          <a:xfrm>
            <a:off x="7073020" y="3638792"/>
            <a:ext cx="2420243" cy="2622704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8"/>
          <p:cNvSpPr txBox="1"/>
          <p:nvPr/>
        </p:nvSpPr>
        <p:spPr>
          <a:xfrm>
            <a:off x="161436" y="723797"/>
            <a:ext cx="3530553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Система включает в свой состав: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Fira Sans"/>
              <a:buChar char="-"/>
            </a:pPr>
            <a:r>
              <a:rPr lang="ru-RU" sz="18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датчик масла;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Fira Sans"/>
              <a:buChar char="-"/>
            </a:pPr>
            <a:r>
              <a:rPr lang="ru-RU" sz="18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блок обработки показаний датчика;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Fira Sans"/>
              <a:buChar char="-"/>
            </a:pPr>
            <a:r>
              <a:rPr lang="ru-RU" sz="18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модуль беспроводной передачи информации;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Fira Sans"/>
              <a:buChar char="-"/>
            </a:pPr>
            <a:r>
              <a:rPr lang="ru-RU" sz="18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программное обеспечение</a:t>
            </a:r>
            <a:endParaRPr/>
          </a:p>
        </p:txBody>
      </p:sp>
      <p:sp>
        <p:nvSpPr>
          <p:cNvPr id="242" name="Google Shape;242;p8"/>
          <p:cNvSpPr txBox="1"/>
          <p:nvPr/>
        </p:nvSpPr>
        <p:spPr>
          <a:xfrm>
            <a:off x="6796755" y="6251486"/>
            <a:ext cx="5548002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Пример установки системы на мотор Cummins QSK-78 (Карьерный самосвал БелАЗ 7560)</a:t>
            </a:r>
            <a:endParaRPr/>
          </a:p>
        </p:txBody>
      </p:sp>
      <p:pic>
        <p:nvPicPr>
          <p:cNvPr descr="Изображение выглядит как машина, в помещении, транспортное средство&#10;&#10;Автоматически созданное описание" id="243" name="Google Shape;243;p8"/>
          <p:cNvPicPr preferRelativeResize="0"/>
          <p:nvPr/>
        </p:nvPicPr>
        <p:blipFill rotWithShape="1">
          <a:blip r:embed="rId6">
            <a:alphaModFix/>
          </a:blip>
          <a:srcRect b="10934" l="15671" r="33988" t="48152"/>
          <a:stretch/>
        </p:blipFill>
        <p:spPr>
          <a:xfrm>
            <a:off x="9656775" y="3638792"/>
            <a:ext cx="2420244" cy="26227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090104" y="615308"/>
            <a:ext cx="4961304" cy="2372230"/>
          </a:xfrm>
          <a:prstGeom prst="rect">
            <a:avLst/>
          </a:prstGeom>
          <a:noFill/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245" name="Google Shape;245;p8"/>
          <p:cNvCxnSpPr/>
          <p:nvPr/>
        </p:nvCxnSpPr>
        <p:spPr>
          <a:xfrm flipH="1" rot="10800000">
            <a:off x="8059704" y="1748980"/>
            <a:ext cx="408775" cy="212293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46" name="Google Shape;246;p8"/>
          <p:cNvSpPr txBox="1"/>
          <p:nvPr/>
        </p:nvSpPr>
        <p:spPr>
          <a:xfrm>
            <a:off x="7330736" y="1927384"/>
            <a:ext cx="323037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Данные  качества масла в единицах ШКМ.</a:t>
            </a:r>
            <a:endParaRPr/>
          </a:p>
        </p:txBody>
      </p:sp>
      <p:sp>
        <p:nvSpPr>
          <p:cNvPr id="247" name="Google Shape;247;p8"/>
          <p:cNvSpPr txBox="1"/>
          <p:nvPr/>
        </p:nvSpPr>
        <p:spPr>
          <a:xfrm>
            <a:off x="7330736" y="2153584"/>
            <a:ext cx="220445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Данные температуры масла</a:t>
            </a:r>
            <a:endParaRPr/>
          </a:p>
        </p:txBody>
      </p:sp>
      <p:cxnSp>
        <p:nvCxnSpPr>
          <p:cNvPr id="248" name="Google Shape;248;p8"/>
          <p:cNvCxnSpPr/>
          <p:nvPr/>
        </p:nvCxnSpPr>
        <p:spPr>
          <a:xfrm>
            <a:off x="8103619" y="2364629"/>
            <a:ext cx="364860" cy="276954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49" name="Google Shape;249;p8"/>
          <p:cNvSpPr txBox="1"/>
          <p:nvPr/>
        </p:nvSpPr>
        <p:spPr>
          <a:xfrm>
            <a:off x="7115715" y="2950692"/>
            <a:ext cx="4961304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Отображение данных контроля качества масла в режиме реального времени</a:t>
            </a:r>
            <a:endParaRPr/>
          </a:p>
        </p:txBody>
      </p:sp>
      <p:pic>
        <p:nvPicPr>
          <p:cNvPr id="250" name="Google Shape;250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798090" y="892931"/>
            <a:ext cx="3105424" cy="23574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колесо, шина, автокомпонент, зарисовка&#10;&#10;Автоматически созданное описание" id="251" name="Google Shape;251;p8"/>
          <p:cNvPicPr preferRelativeResize="0"/>
          <p:nvPr/>
        </p:nvPicPr>
        <p:blipFill rotWithShape="1">
          <a:blip r:embed="rId9">
            <a:alphaModFix/>
          </a:blip>
          <a:srcRect b="0" l="0" r="0" t="12951"/>
          <a:stretch/>
        </p:blipFill>
        <p:spPr>
          <a:xfrm>
            <a:off x="4370882" y="2600171"/>
            <a:ext cx="1605450" cy="9173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8"/>
          <p:cNvPicPr preferRelativeResize="0"/>
          <p:nvPr/>
        </p:nvPicPr>
        <p:blipFill rotWithShape="1">
          <a:blip r:embed="rId10">
            <a:alphaModFix/>
          </a:blip>
          <a:srcRect b="6137" l="2672" r="39359" t="3867"/>
          <a:stretch/>
        </p:blipFill>
        <p:spPr>
          <a:xfrm>
            <a:off x="269351" y="3535467"/>
            <a:ext cx="2992225" cy="2613017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5098"/>
              </a:srgbClr>
            </a:outerShdw>
          </a:effectLst>
        </p:spPr>
      </p:pic>
      <p:sp>
        <p:nvSpPr>
          <p:cNvPr id="253" name="Google Shape;253;p8"/>
          <p:cNvSpPr txBox="1"/>
          <p:nvPr/>
        </p:nvSpPr>
        <p:spPr>
          <a:xfrm>
            <a:off x="71760" y="6251485"/>
            <a:ext cx="338740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Лабораторная система контроля работоспособности масла </a:t>
            </a:r>
            <a:endParaRPr/>
          </a:p>
        </p:txBody>
      </p:sp>
      <p:sp>
        <p:nvSpPr>
          <p:cNvPr id="254" name="Google Shape;254;p8"/>
          <p:cNvSpPr txBox="1"/>
          <p:nvPr>
            <p:ph idx="12" type="sldNum"/>
          </p:nvPr>
        </p:nvSpPr>
        <p:spPr>
          <a:xfrm>
            <a:off x="9448800" y="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2400"/>
              <a:t>‹#›</a:t>
            </a:fld>
            <a:endParaRPr b="1"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9"/>
          <p:cNvSpPr/>
          <p:nvPr/>
        </p:nvSpPr>
        <p:spPr>
          <a:xfrm>
            <a:off x="244741" y="1396602"/>
            <a:ext cx="4270586" cy="762000"/>
          </a:xfrm>
          <a:prstGeom prst="rect">
            <a:avLst/>
          </a:prstGeom>
          <a:solidFill>
            <a:srgbClr val="BFBFBF"/>
          </a:solidFill>
          <a:ln cap="flat" cmpd="sng" w="12700">
            <a:solidFill>
              <a:srgbClr val="517E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диагностика несущих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металлоконструкций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(рамы, корпусов РМК)</a:t>
            </a:r>
            <a:endParaRPr/>
          </a:p>
        </p:txBody>
      </p:sp>
      <p:sp>
        <p:nvSpPr>
          <p:cNvPr id="260" name="Google Shape;260;p9"/>
          <p:cNvSpPr/>
          <p:nvPr/>
        </p:nvSpPr>
        <p:spPr>
          <a:xfrm>
            <a:off x="97506" y="13962"/>
            <a:ext cx="10138675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Диагностика карьерных автосамосвалов в автоматическом режиме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Fira Sans"/>
                <a:ea typeface="Fira Sans"/>
                <a:cs typeface="Fira Sans"/>
                <a:sym typeface="Fira Sans"/>
              </a:rPr>
              <a:t>с использованием акустико-эмиссионного (АЭ) мониторинга</a:t>
            </a:r>
            <a:endParaRPr/>
          </a:p>
        </p:txBody>
      </p:sp>
      <p:sp>
        <p:nvSpPr>
          <p:cNvPr id="261" name="Google Shape;261;p9"/>
          <p:cNvSpPr/>
          <p:nvPr/>
        </p:nvSpPr>
        <p:spPr>
          <a:xfrm>
            <a:off x="257516" y="2599884"/>
            <a:ext cx="4266776" cy="1221362"/>
          </a:xfrm>
          <a:prstGeom prst="rect">
            <a:avLst/>
          </a:prstGeom>
          <a:solidFill>
            <a:srgbClr val="BFBFBF"/>
          </a:solidFill>
          <a:ln cap="flat" cmpd="sng" w="12700">
            <a:solidFill>
              <a:srgbClr val="517E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регистрация сигналов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акустической эмиссии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 развитии дефектов,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во время работы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автосамосвала в карьере</a:t>
            </a:r>
            <a:endParaRPr/>
          </a:p>
        </p:txBody>
      </p:sp>
      <p:sp>
        <p:nvSpPr>
          <p:cNvPr id="262" name="Google Shape;262;p9"/>
          <p:cNvSpPr/>
          <p:nvPr/>
        </p:nvSpPr>
        <p:spPr>
          <a:xfrm>
            <a:off x="247430" y="4190677"/>
            <a:ext cx="4285827" cy="2026920"/>
          </a:xfrm>
          <a:prstGeom prst="rect">
            <a:avLst/>
          </a:prstGeom>
          <a:solidFill>
            <a:srgbClr val="BFBFBF"/>
          </a:solidFill>
          <a:ln cap="flat" cmpd="sng" w="12700">
            <a:solidFill>
              <a:srgbClr val="517E3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определение примерного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расположения дефектов;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определение стадии развития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дефекта по интенсивности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сигналов акустической эмиссии;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оценка влияния эксплуатационных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факторов на развитие дефектов;</a:t>
            </a:r>
            <a:endParaRPr/>
          </a:p>
        </p:txBody>
      </p:sp>
      <p:sp>
        <p:nvSpPr>
          <p:cNvPr id="263" name="Google Shape;263;p9"/>
          <p:cNvSpPr/>
          <p:nvPr/>
        </p:nvSpPr>
        <p:spPr>
          <a:xfrm>
            <a:off x="2247468" y="2286732"/>
            <a:ext cx="285750" cy="196192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7F7F7F"/>
          </a:solidFill>
          <a:ln cap="flat" cmpd="sng" w="12700">
            <a:solidFill>
              <a:srgbClr val="59595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9"/>
          <p:cNvSpPr/>
          <p:nvPr/>
        </p:nvSpPr>
        <p:spPr>
          <a:xfrm>
            <a:off x="2247468" y="3921315"/>
            <a:ext cx="285750" cy="196192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7F7F7F"/>
          </a:solidFill>
          <a:ln cap="flat" cmpd="sng" w="12700">
            <a:solidFill>
              <a:srgbClr val="59595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5" name="Google Shape;265;p9"/>
          <p:cNvGrpSpPr/>
          <p:nvPr/>
        </p:nvGrpSpPr>
        <p:grpSpPr>
          <a:xfrm>
            <a:off x="4725288" y="3460930"/>
            <a:ext cx="7227888" cy="3314700"/>
            <a:chOff x="275152" y="1473200"/>
            <a:chExt cx="4309548" cy="1976438"/>
          </a:xfrm>
        </p:grpSpPr>
        <p:pic>
          <p:nvPicPr>
            <p:cNvPr id="266" name="Google Shape;266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06388" y="1473200"/>
              <a:ext cx="4278312" cy="19764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9"/>
            <p:cNvSpPr/>
            <p:nvPr/>
          </p:nvSpPr>
          <p:spPr>
            <a:xfrm>
              <a:off x="538425" y="2466829"/>
              <a:ext cx="268288" cy="36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ru-RU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+</a:t>
              </a:r>
              <a:endParaRPr b="1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9"/>
            <p:cNvSpPr/>
            <p:nvPr/>
          </p:nvSpPr>
          <p:spPr>
            <a:xfrm>
              <a:off x="275152" y="2746063"/>
              <a:ext cx="690423" cy="2202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lang="ru-RU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датчик</a:t>
              </a:r>
              <a:endParaRPr/>
            </a:p>
          </p:txBody>
        </p:sp>
      </p:grpSp>
      <p:sp>
        <p:nvSpPr>
          <p:cNvPr id="269" name="Google Shape;269;p9"/>
          <p:cNvSpPr/>
          <p:nvPr/>
        </p:nvSpPr>
        <p:spPr>
          <a:xfrm rot="-6983708">
            <a:off x="10126757" y="5442924"/>
            <a:ext cx="327025" cy="369887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9"/>
          <p:cNvSpPr/>
          <p:nvPr/>
        </p:nvSpPr>
        <p:spPr>
          <a:xfrm rot="-5400000">
            <a:off x="9280619" y="4457086"/>
            <a:ext cx="327025" cy="369888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9"/>
          <p:cNvSpPr/>
          <p:nvPr/>
        </p:nvSpPr>
        <p:spPr>
          <a:xfrm>
            <a:off x="4982229" y="3413371"/>
            <a:ext cx="457990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ADF12"/>
              </a:buClr>
              <a:buSzPts val="2400"/>
              <a:buFont typeface="Arial"/>
              <a:buNone/>
            </a:pPr>
            <a:r>
              <a:rPr b="1" lang="ru-RU" sz="2400">
                <a:solidFill>
                  <a:srgbClr val="FADF1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Лонжерон рамы автосамосвала</a:t>
            </a:r>
            <a:endParaRPr/>
          </a:p>
        </p:txBody>
      </p:sp>
      <p:sp>
        <p:nvSpPr>
          <p:cNvPr id="272" name="Google Shape;272;p9"/>
          <p:cNvSpPr/>
          <p:nvPr/>
        </p:nvSpPr>
        <p:spPr>
          <a:xfrm rot="3558799">
            <a:off x="8858742" y="5421865"/>
            <a:ext cx="1928667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ru-RU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обнаруженные дефекты</a:t>
            </a:r>
            <a:endParaRPr/>
          </a:p>
        </p:txBody>
      </p:sp>
      <p:pic>
        <p:nvPicPr>
          <p:cNvPr descr="график-1-1" id="273" name="Google Shape;273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04270" y="871990"/>
            <a:ext cx="2635250" cy="2541020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9"/>
          <p:cNvSpPr/>
          <p:nvPr/>
        </p:nvSpPr>
        <p:spPr>
          <a:xfrm>
            <a:off x="5571203" y="837231"/>
            <a:ext cx="210138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БелАЗ 75306, г/п 220т 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75" name="Google Shape;275;p9"/>
          <p:cNvGrpSpPr/>
          <p:nvPr/>
        </p:nvGrpSpPr>
        <p:grpSpPr>
          <a:xfrm>
            <a:off x="8613004" y="984977"/>
            <a:ext cx="3054350" cy="2321933"/>
            <a:chOff x="3489885" y="1392778"/>
            <a:chExt cx="3054350" cy="2321933"/>
          </a:xfrm>
        </p:grpSpPr>
        <p:pic>
          <p:nvPicPr>
            <p:cNvPr id="276" name="Google Shape;276;p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489885" y="1427730"/>
              <a:ext cx="3054350" cy="228698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7" name="Google Shape;277;p9"/>
            <p:cNvSpPr/>
            <p:nvPr/>
          </p:nvSpPr>
          <p:spPr>
            <a:xfrm>
              <a:off x="3974913" y="2912783"/>
              <a:ext cx="1914525" cy="6461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DDDDD"/>
                </a:buClr>
                <a:buSzPts val="1800"/>
                <a:buFont typeface="Arial"/>
                <a:buNone/>
              </a:pPr>
              <a:r>
                <a:rPr b="1" i="1" lang="ru-RU" sz="1800">
                  <a:solidFill>
                    <a:srgbClr val="DDDDDD"/>
                  </a:solidFill>
                  <a:latin typeface="Arial"/>
                  <a:ea typeface="Arial"/>
                  <a:cs typeface="Arial"/>
                  <a:sym typeface="Arial"/>
                </a:rPr>
                <a:t>Система АЭ мониторинга</a:t>
              </a:r>
              <a:endParaRPr b="1" i="1" sz="1800">
                <a:solidFill>
                  <a:srgbClr val="DDDDDD"/>
                </a:solidFill>
                <a:latin typeface="Amiri"/>
                <a:ea typeface="Amiri"/>
                <a:cs typeface="Amiri"/>
                <a:sym typeface="Amiri"/>
              </a:endParaRPr>
            </a:p>
          </p:txBody>
        </p:sp>
        <p:sp>
          <p:nvSpPr>
            <p:cNvPr id="278" name="Google Shape;278;p9"/>
            <p:cNvSpPr/>
            <p:nvPr/>
          </p:nvSpPr>
          <p:spPr>
            <a:xfrm>
              <a:off x="5159935" y="1392778"/>
              <a:ext cx="1384300" cy="6461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b="1" i="1" lang="ru-RU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Кабина водителя</a:t>
              </a:r>
              <a:endParaRPr b="1" i="1" sz="1800">
                <a:solidFill>
                  <a:schemeClr val="lt1"/>
                </a:solidFill>
                <a:latin typeface="Amiri"/>
                <a:ea typeface="Amiri"/>
                <a:cs typeface="Amiri"/>
                <a:sym typeface="Amiri"/>
              </a:endParaRPr>
            </a:p>
          </p:txBody>
        </p:sp>
      </p:grpSp>
      <p:sp>
        <p:nvSpPr>
          <p:cNvPr id="279" name="Google Shape;279;p9"/>
          <p:cNvSpPr txBox="1"/>
          <p:nvPr>
            <p:ph idx="12" type="sldNum"/>
          </p:nvPr>
        </p:nvSpPr>
        <p:spPr>
          <a:xfrm>
            <a:off x="9448800" y="-5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ru-RU" sz="2000"/>
              <a:t>‹#›</a:t>
            </a:fld>
            <a:endParaRPr b="1" sz="2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0"/>
          <p:cNvSpPr txBox="1"/>
          <p:nvPr>
            <p:ph type="title"/>
          </p:nvPr>
        </p:nvSpPr>
        <p:spPr>
          <a:xfrm>
            <a:off x="838199" y="22405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>
                <a:latin typeface="Calibri"/>
                <a:ea typeface="Calibri"/>
                <a:cs typeface="Calibri"/>
                <a:sym typeface="Calibri"/>
              </a:rPr>
              <a:t>Спасибо за внимание!</a:t>
            </a:r>
            <a:endParaRPr/>
          </a:p>
        </p:txBody>
      </p:sp>
      <p:sp>
        <p:nvSpPr>
          <p:cNvPr id="286" name="Google Shape;286;p10"/>
          <p:cNvSpPr txBox="1"/>
          <p:nvPr>
            <p:ph idx="1" type="body"/>
          </p:nvPr>
        </p:nvSpPr>
        <p:spPr>
          <a:xfrm>
            <a:off x="360829" y="5381134"/>
            <a:ext cx="11470341" cy="10477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 u="sng">
              <a:solidFill>
                <a:schemeClr val="hlink"/>
              </a:solidFill>
              <a:hlinkClick r:id="rId3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 sz="2400" u="sng">
                <a:solidFill>
                  <a:schemeClr val="hlink"/>
                </a:solidFill>
                <a:hlinkClick r:id="rId4"/>
              </a:rPr>
              <a:t>a.n.starodubov@gmail.com</a:t>
            </a:r>
            <a:r>
              <a:rPr lang="ru-RU" sz="2400"/>
              <a:t>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ru-RU" sz="2400"/>
              <a:t>8 923 470 70 70 </a:t>
            </a:r>
            <a:endParaRPr sz="2400"/>
          </a:p>
        </p:txBody>
      </p:sp>
      <p:sp>
        <p:nvSpPr>
          <p:cNvPr id="287" name="Google Shape;287;p10"/>
          <p:cNvSpPr txBox="1"/>
          <p:nvPr/>
        </p:nvSpPr>
        <p:spPr>
          <a:xfrm>
            <a:off x="360829" y="3904268"/>
            <a:ext cx="449783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Стародубов Алексей Николаевич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к.т.н., доц.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Институт угля ФИЦ УУХ СО РАН</a:t>
            </a:r>
            <a:endParaRPr/>
          </a:p>
        </p:txBody>
      </p:sp>
      <p:pic>
        <p:nvPicPr>
          <p:cNvPr id="288" name="Google Shape;288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38268" y="3904268"/>
            <a:ext cx="2953732" cy="2953732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10"/>
          <p:cNvSpPr txBox="1"/>
          <p:nvPr/>
        </p:nvSpPr>
        <p:spPr>
          <a:xfrm>
            <a:off x="6026426" y="101948"/>
            <a:ext cx="609765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800"/>
              <a:buFont typeface="Fira Sans"/>
              <a:buNone/>
            </a:pPr>
            <a:r>
              <a:rPr b="0" i="0" lang="ru-RU" sz="1800">
                <a:solidFill>
                  <a:srgbClr val="2B2B2B"/>
                </a:solidFill>
                <a:latin typeface="Fira Sans"/>
                <a:ea typeface="Fira Sans"/>
                <a:cs typeface="Fira Sans"/>
                <a:sym typeface="Fira Sans"/>
              </a:rPr>
              <a:t>МЕЖДУНАРОДНАЯ ВЫСТАВКА - ФОРУМ ОБОРУДОВАНИЯ И ТЕХНОЛОГИЙ ДЛЯ ГОРНОДОБЫВАЮЩЕЙ ОТРАСЛИ И ПЕРЕРАБОТКИ ПОЛЕЗНЫХ ИСКОПАЕМЫХ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09545"/>
              </a:buClr>
              <a:buSzPts val="1800"/>
              <a:buFont typeface="Fira Sans"/>
              <a:buNone/>
            </a:pPr>
            <a:r>
              <a:rPr b="0" i="0" lang="ru-RU" sz="1800">
                <a:solidFill>
                  <a:srgbClr val="C09545"/>
                </a:solidFill>
                <a:latin typeface="Fira Sans"/>
                <a:ea typeface="Fira Sans"/>
                <a:cs typeface="Fira Sans"/>
                <a:sym typeface="Fira Sans"/>
              </a:rPr>
              <a:t>18-20 марта 2026</a:t>
            </a:r>
            <a:endParaRPr/>
          </a:p>
        </p:txBody>
      </p:sp>
      <p:pic>
        <p:nvPicPr>
          <p:cNvPr id="290" name="Google Shape;290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1835" y="68628"/>
            <a:ext cx="1769180" cy="11057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2020-04-24T13:57:37Z</dcterms:created>
  <dc:creator>Labinit Labinit</dc:creator>
</cp:coreProperties>
</file>