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7" r:id="rId3"/>
  </p:sldMasterIdLst>
  <p:notesMasterIdLst>
    <p:notesMasterId r:id="rId28"/>
  </p:notesMasterIdLst>
  <p:sldIdLst>
    <p:sldId id="290" r:id="rId4"/>
    <p:sldId id="354" r:id="rId5"/>
    <p:sldId id="307" r:id="rId6"/>
    <p:sldId id="358" r:id="rId7"/>
    <p:sldId id="360" r:id="rId8"/>
    <p:sldId id="281" r:id="rId9"/>
    <p:sldId id="364" r:id="rId10"/>
    <p:sldId id="363" r:id="rId11"/>
    <p:sldId id="365" r:id="rId12"/>
    <p:sldId id="348" r:id="rId13"/>
    <p:sldId id="366" r:id="rId14"/>
    <p:sldId id="367" r:id="rId15"/>
    <p:sldId id="368" r:id="rId16"/>
    <p:sldId id="369" r:id="rId17"/>
    <p:sldId id="353" r:id="rId18"/>
    <p:sldId id="371" r:id="rId19"/>
    <p:sldId id="373" r:id="rId20"/>
    <p:sldId id="370" r:id="rId21"/>
    <p:sldId id="309" r:id="rId22"/>
    <p:sldId id="313" r:id="rId23"/>
    <p:sldId id="314" r:id="rId24"/>
    <p:sldId id="347" r:id="rId25"/>
    <p:sldId id="342" r:id="rId26"/>
    <p:sldId id="343" r:id="rId2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9BC5"/>
    <a:srgbClr val="3C97C0"/>
    <a:srgbClr val="0C3F55"/>
    <a:srgbClr val="093A4F"/>
    <a:srgbClr val="0E445C"/>
    <a:srgbClr val="09394E"/>
    <a:srgbClr val="114860"/>
    <a:srgbClr val="153A4B"/>
    <a:srgbClr val="215F7A"/>
    <a:srgbClr val="205D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Средний стиль 2 —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9" d="100"/>
          <a:sy n="89" d="100"/>
        </p:scale>
        <p:origin x="3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AF5DF-16EC-4CB4-81D4-4D02C70BAB13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400156-FA83-4A32-8DD2-A28BD2F195C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98077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52ec5592ed_22_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3" name="Google Shape;233;g52ec5592ed_22_39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34" name="Google Shape;234;g52ec5592ed_22_39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1</a:t>
            </a:fld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66536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 txBox="1">
            <a:spLocks noGrp="1"/>
          </p:cNvSpPr>
          <p:nvPr/>
        </p:nvSpPr>
        <p:spPr>
          <a:xfrm>
            <a:off x="3884613" y="0"/>
            <a:ext cx="2971800" cy="458788"/>
          </a:xfrm>
          <a:prstGeom prst="rect">
            <a:avLst/>
          </a:prstGeom>
          <a:noFill/>
        </p:spPr>
        <p:txBody>
          <a:bodyPr vert="horz" lIns="91440" tIns="45720" rIns="91440" bIns="45720"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DB96DB-FA66-4540-9BF8-90D9BC125600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3/19/2026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12"/>
          <p:cNvSpPr txBox="1">
            <a:spLocks noGrp="1"/>
          </p:cNvSpPr>
          <p:nvPr/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/>
        </p:spPr>
        <p:txBody>
          <a:bodyPr lIns="0" tIns="0" rIns="0" bIns="0" anchor="b" anchorCtr="0">
            <a:noAutofit/>
          </a:bodyPr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A6C40C-0ACA-4FE6-94FF-CF939F8348A1}" type="slidenum">
              <a:rPr kumimoji="0" lang="ru-RU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/>
                <a:ea typeface="Lucida Sans Unicode" pitchFamily="2"/>
                <a:cs typeface="Tahoma" pitchFamily="2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ru-RU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11" name="Slide Number Placeholder 6"/>
          <p:cNvSpPr txBox="1">
            <a:spLocks noGrp="1"/>
          </p:cNvSpPr>
          <p:nvPr/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/>
        </p:spPr>
        <p:txBody>
          <a:bodyPr vert="horz" lIns="91440" tIns="45720" rIns="91440" bIns="45720" rtlCol="0" anchor="b" anchorCtr="0">
            <a:noAutofit/>
          </a:bodyPr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AA570B-C814-4B55-8C25-B58E7BB1CDEA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/>
                <a:ea typeface="Lucida Sans Unicode" pitchFamily="2"/>
                <a:cs typeface="Tahoma" pitchFamily="2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2" name="Shape 222"/>
          <p:cNvSpPr>
            <a:spLocks noGrp="1" noRot="1" noChangeAspect="1" noResize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Shape 223"/>
          <p:cNvSpPr txBox="1">
            <a:spLocks noGrp="1"/>
          </p:cNvSpPr>
          <p:nvPr>
            <p:ph type="body" sz="quarter" idx="1"/>
          </p:nvPr>
        </p:nvSpPr>
        <p:spPr>
          <a:xfrm>
            <a:off x="914400" y="4343400"/>
            <a:ext cx="5028840" cy="4114440"/>
          </a:xfrm>
          <a:noFill/>
          <a:ln>
            <a:noFill/>
          </a:ln>
        </p:spPr>
        <p:txBody>
          <a:bodyPr wrap="square" tIns="91440" bIns="91440" anchor="t">
            <a:noAutofit/>
          </a:bodyPr>
          <a:lstStyle/>
          <a:p>
            <a:pPr lvl="0"/>
            <a:endParaRPr lang="ru-RU" sz="2400"/>
          </a:p>
        </p:txBody>
      </p:sp>
    </p:spTree>
    <p:extLst>
      <p:ext uri="{BB962C8B-B14F-4D97-AF65-F5344CB8AC3E}">
        <p14:creationId xmlns:p14="http://schemas.microsoft.com/office/powerpoint/2010/main" val="2831931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21AE260-D744-4FDD-AC5B-DC9ECB40C7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B4CC0F6E-B022-4B30-B818-F9A089C63F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7BB9F9D-6620-4256-BA09-8F58D7733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0B62A71-8D79-44DA-A9C4-B2830083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D258B40-8D1A-4DE9-89CE-76A42D411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53998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07BD350-09AD-49CB-8A14-D9EE8445F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5C1F15B-6833-4FAF-BF70-7EE68AFAA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B329CE6-9ECA-49D6-A4DB-C0C7AD34B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C188B0F-F1FC-4865-B844-BD9A2FADB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CE0BEBA-7033-49AA-85DC-3F63638F4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528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B2DA3CB-C54B-4CA2-84FB-B2B3F8726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C047646-8771-4ADE-BD4D-499B39715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CAF395C-5E37-48C7-B445-05EF72F9A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B5A1CDB-56B3-4506-A1ED-28E9212A5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8A08FC3-F673-4B7F-8FAA-E0A4CD4EE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7845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407249E-B3D0-42A6-925E-597707DAB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73365D5-3E7B-4F25-962E-F37E0C1205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06472810-0FD6-4A95-B5B8-8713E96E3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9858507-9E67-43E1-8B46-2D43EBAD5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F0B0C18-5008-44FB-9019-A1D239DB3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3A61D85-131C-4814-B2F1-A3F393FF4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6992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B69653D-BD2C-4332-B8A0-6642C59D4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292D61F-4117-43D7-A419-E331DC6358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161ABEC4-CF44-4349-B9D4-3AEFC3CE9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920D5A73-BC81-4864-9355-13D4B77A3D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FC1D00F2-7CA5-4943-8862-E0C5A5E4DA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36392D93-6C17-495D-8F99-0D0AB5A30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46F42FF9-7D96-4257-9E1C-4BEB6F94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BCDD0443-01A4-40AD-96D3-ACBA94199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0293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3549F50-7C6E-4D0C-8346-94F4CF930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3C8D9E97-EEAB-4F4F-B78C-5F96429D8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DE57A0EC-AD4D-4882-B537-F04D3A9E9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F4422985-9C0A-4FC0-9CBF-A539B210B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7435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82C15CCC-A528-418A-80FA-414B6109F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806D75A0-AF90-4A1E-9B7A-7AE850AEF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D06D1B4-EEF4-409F-B044-4871EEAAC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59870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4ADC5CE-488C-47CE-BB99-C3323F463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44E79EA-416F-4E94-9436-C958D86E9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9FCC45A4-FEDF-48F4-B8E8-4911DA6DD1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DB58A026-8419-474A-B7C1-9BB343D5C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ED92354C-D08F-441E-82D5-234E82BF7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B00C31F-3DA6-4F72-9E9C-E3CE97AD4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5753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A013481-A536-47D4-BDCA-37A35741F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6597D9CA-BAA4-4B0B-AC9F-F99DE5D39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AB4ECD1E-8C86-4E98-A5EF-77B98B8D26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97DED9B1-0077-41E6-8BC7-C2F7A613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B1080443-3CF7-49D2-9F64-AA8BAD84F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D1C9AD4-EB05-4C72-A1FE-DE622DEA2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70343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8F3B76E-55F9-4AC3-9F00-2C98B16AF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49343CFF-914E-41D6-BC6B-409045465A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8C487E1-36E6-4441-936E-BC66F2C83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7C3DEB7B-5123-4F83-99B8-0EA9618BD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0D3D764-209F-45AC-B43C-D50807A5E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403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791EF050-F15E-4CB9-95D3-C48E66E3B8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E30E837-EF5A-4328-A11F-52AC692FD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7B69EBC-284C-4734-90CA-30196A928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723DF72-A250-4BD7-89BA-BDA89D586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5BA5CE3-C8B0-48EA-A223-0EB75315F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07498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9088143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9D67-AE9B-40F1-AE10-29BFCA8D2C3B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722-206C-448C-ADAB-E22C2732F06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21327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529841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0659954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37469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9804010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4213583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0043665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9522477"/>
      </p:ext>
    </p:extLst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8475552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0483059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 userDrawn="1">
  <p:cSld name="Caption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/>
              <a:pPr/>
              <a:t>‹#›</a:t>
            </a:fld>
            <a:endParaRPr/>
          </a:p>
        </p:txBody>
      </p:sp>
      <p:sp>
        <p:nvSpPr>
          <p:cNvPr id="6" name="Google Shape;25;p5"/>
          <p:cNvSpPr txBox="1">
            <a:spLocks noGrp="1"/>
          </p:cNvSpPr>
          <p:nvPr>
            <p:ph type="title"/>
          </p:nvPr>
        </p:nvSpPr>
        <p:spPr>
          <a:xfrm>
            <a:off x="1125900" y="61685"/>
            <a:ext cx="6392500" cy="1047782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3200" baseline="0">
                <a:solidFill>
                  <a:srgbClr val="70737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pitchFamily="34" charset="0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 dirty="0"/>
          </a:p>
        </p:txBody>
      </p:sp>
      <p:sp>
        <p:nvSpPr>
          <p:cNvPr id="7" name="Google Shape;27;p5"/>
          <p:cNvSpPr/>
          <p:nvPr userDrawn="1"/>
        </p:nvSpPr>
        <p:spPr>
          <a:xfrm>
            <a:off x="772000" y="208667"/>
            <a:ext cx="72400" cy="900800"/>
          </a:xfrm>
          <a:prstGeom prst="rect">
            <a:avLst/>
          </a:prstGeom>
          <a:solidFill>
            <a:srgbClr val="70737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3A81BA">
                  <a:lumMod val="75000"/>
                </a:srgbClr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29758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: Headline, Caption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4664" y="6411428"/>
            <a:ext cx="315790" cy="182570"/>
          </a:xfrm>
          <a:prstGeom prst="rect">
            <a:avLst/>
          </a:prstGeom>
        </p:spPr>
      </p:pic>
      <p:sp>
        <p:nvSpPr>
          <p:cNvPr id="8" name="Text Placeholder 3"/>
          <p:cNvSpPr>
            <a:spLocks noGrp="1"/>
          </p:cNvSpPr>
          <p:nvPr>
            <p:ph type="body" sz="quarter" idx="17" hasCustomPrompt="1"/>
          </p:nvPr>
        </p:nvSpPr>
        <p:spPr>
          <a:xfrm>
            <a:off x="9923852" y="0"/>
            <a:ext cx="1660509" cy="512995"/>
          </a:xfrm>
          <a:solidFill>
            <a:schemeClr val="tx2"/>
          </a:solidFill>
        </p:spPr>
        <p:txBody>
          <a:bodyPr lIns="162000" tIns="108000" rIns="162000" bIns="108000" anchor="b" anchorCtr="0">
            <a:noAutofit/>
          </a:bodyPr>
          <a:lstStyle>
            <a:lvl1pPr marL="0" indent="0" algn="ctr">
              <a:lnSpc>
                <a:spcPts val="1235"/>
              </a:lnSpc>
              <a:spcBef>
                <a:spcPts val="0"/>
              </a:spcBef>
              <a:buNone/>
              <a:defRPr sz="1058" b="0" i="0" cap="all" baseline="0">
                <a:solidFill>
                  <a:schemeClr val="tx1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 lvl="0"/>
            <a:r>
              <a:rPr lang="en-US" dirty="0"/>
              <a:t>Department</a:t>
            </a:r>
            <a:endParaRPr lang="en-GB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8" hasCustomPrompt="1"/>
          </p:nvPr>
        </p:nvSpPr>
        <p:spPr>
          <a:xfrm>
            <a:off x="8058929" y="-40760"/>
            <a:ext cx="1660509" cy="553755"/>
          </a:xfrm>
          <a:solidFill>
            <a:schemeClr val="accent1"/>
          </a:solidFill>
        </p:spPr>
        <p:txBody>
          <a:bodyPr wrap="square" lIns="162000" tIns="288000" rIns="162000" bIns="108000" anchor="b" anchorCtr="0">
            <a:spAutoFit/>
          </a:bodyPr>
          <a:lstStyle>
            <a:lvl1pPr marL="0" indent="0" algn="ctr">
              <a:lnSpc>
                <a:spcPts val="1235"/>
              </a:lnSpc>
              <a:spcBef>
                <a:spcPts val="0"/>
              </a:spcBef>
              <a:buNone/>
              <a:defRPr sz="1058" b="0" i="0" cap="all" baseline="0">
                <a:solidFill>
                  <a:schemeClr val="tx1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 lvl="0"/>
            <a:r>
              <a:rPr lang="en-US" dirty="0"/>
              <a:t>BU</a:t>
            </a:r>
            <a:endParaRPr lang="en-GB" dirty="0"/>
          </a:p>
        </p:txBody>
      </p:sp>
      <p:sp>
        <p:nvSpPr>
          <p:cNvPr id="11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600772" y="6173566"/>
            <a:ext cx="9108998" cy="415468"/>
          </a:xfrm>
        </p:spPr>
        <p:txBody>
          <a:bodyPr anchor="b" anchorCtr="0">
            <a:spAutoFit/>
          </a:bodyPr>
          <a:lstStyle>
            <a:lvl1pPr marL="0" indent="0">
              <a:lnSpc>
                <a:spcPts val="1235"/>
              </a:lnSpc>
              <a:buNone/>
              <a:defRPr sz="1058">
                <a:solidFill>
                  <a:schemeClr val="tx2"/>
                </a:solidFill>
              </a:defRPr>
            </a:lvl1pPr>
            <a:lvl2pPr marL="196002" indent="0">
              <a:buNone/>
              <a:defRPr sz="1058"/>
            </a:lvl2pPr>
            <a:lvl3pPr marL="393404" indent="0">
              <a:buNone/>
              <a:defRPr sz="1058"/>
            </a:lvl3pPr>
            <a:lvl4pPr marL="590807" indent="0">
              <a:buNone/>
              <a:defRPr sz="1058"/>
            </a:lvl4pPr>
            <a:lvl5pPr marL="788210" indent="0">
              <a:buNone/>
              <a:defRPr sz="1058"/>
            </a:lvl5pPr>
          </a:lstStyle>
          <a:p>
            <a:pPr lvl="0"/>
            <a:r>
              <a:rPr lang="en-US" dirty="0"/>
              <a:t>Footer</a:t>
            </a:r>
            <a:endParaRPr lang="en-GB" dirty="0"/>
          </a:p>
        </p:txBody>
      </p:sp>
      <p:sp>
        <p:nvSpPr>
          <p:cNvPr id="13" name="Picture Placeholder 4"/>
          <p:cNvSpPr>
            <a:spLocks noGrp="1"/>
          </p:cNvSpPr>
          <p:nvPr>
            <p:ph type="pic" sz="quarter" idx="19"/>
          </p:nvPr>
        </p:nvSpPr>
        <p:spPr>
          <a:xfrm>
            <a:off x="6198207" y="1523378"/>
            <a:ext cx="5682247" cy="3048167"/>
          </a:xfrm>
        </p:spPr>
        <p:txBody>
          <a:bodyPr anchor="ctr" anchorCtr="1"/>
          <a:lstStyle>
            <a:lvl1pPr marL="0" indent="0">
              <a:buFontTx/>
              <a:buNone/>
              <a:defRPr/>
            </a:lvl1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6185099" y="4718105"/>
            <a:ext cx="5399261" cy="1410410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20000"/>
              </a:lnSpc>
              <a:spcBef>
                <a:spcPts val="1058"/>
              </a:spcBef>
              <a:buNone/>
              <a:defRPr sz="1499" b="0" i="0">
                <a:latin typeface="Open Sans Light" charset="0"/>
                <a:ea typeface="Open Sans Light" charset="0"/>
                <a:cs typeface="Open Sans Light" charset="0"/>
              </a:defRPr>
            </a:lvl1pPr>
            <a:lvl2pPr marL="457143" indent="0">
              <a:buNone/>
              <a:defRPr/>
            </a:lvl2pPr>
            <a:lvl3pPr marL="914285" indent="0">
              <a:buNone/>
              <a:defRPr/>
            </a:lvl3pPr>
            <a:lvl4pPr marL="1371429" indent="0">
              <a:buNone/>
              <a:defRPr/>
            </a:lvl4pPr>
            <a:lvl5pPr marL="1828572" indent="0">
              <a:buNone/>
              <a:defRPr/>
            </a:lvl5pPr>
          </a:lstStyle>
          <a:p>
            <a:pPr lvl="0"/>
            <a:r>
              <a:rPr lang="en-US" dirty="0"/>
              <a:t>Caption in multiple lines.</a:t>
            </a:r>
          </a:p>
        </p:txBody>
      </p:sp>
      <p:sp>
        <p:nvSpPr>
          <p:cNvPr id="17" name="Text Placeholder 2"/>
          <p:cNvSpPr>
            <a:spLocks noGrp="1"/>
          </p:cNvSpPr>
          <p:nvPr>
            <p:ph type="body" sz="quarter" idx="12" hasCustomPrompt="1"/>
          </p:nvPr>
        </p:nvSpPr>
        <p:spPr>
          <a:xfrm>
            <a:off x="600771" y="4718105"/>
            <a:ext cx="5395823" cy="1410410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20000"/>
              </a:lnSpc>
              <a:spcBef>
                <a:spcPts val="1058"/>
              </a:spcBef>
              <a:buNone/>
              <a:defRPr sz="1499" b="0" i="0">
                <a:latin typeface="Open Sans Light" charset="0"/>
                <a:ea typeface="Open Sans Light" charset="0"/>
                <a:cs typeface="Open Sans Light" charset="0"/>
              </a:defRPr>
            </a:lvl1pPr>
            <a:lvl2pPr marL="457143" indent="0">
              <a:buNone/>
              <a:defRPr/>
            </a:lvl2pPr>
            <a:lvl3pPr marL="914285" indent="0">
              <a:buNone/>
              <a:defRPr/>
            </a:lvl3pPr>
            <a:lvl4pPr marL="1371429" indent="0">
              <a:buNone/>
              <a:defRPr/>
            </a:lvl4pPr>
            <a:lvl5pPr marL="1828572" indent="0">
              <a:buNone/>
              <a:defRPr/>
            </a:lvl5pPr>
          </a:lstStyle>
          <a:p>
            <a:pPr lvl="0"/>
            <a:r>
              <a:rPr lang="en-US" dirty="0"/>
              <a:t>Caption in multiple lines.</a:t>
            </a:r>
          </a:p>
        </p:txBody>
      </p:sp>
      <p:sp>
        <p:nvSpPr>
          <p:cNvPr id="19" name="Title 1"/>
          <p:cNvSpPr>
            <a:spLocks noGrp="1"/>
          </p:cNvSpPr>
          <p:nvPr>
            <p:ph type="ctrTitle" hasCustomPrompt="1"/>
          </p:nvPr>
        </p:nvSpPr>
        <p:spPr>
          <a:xfrm>
            <a:off x="574036" y="581408"/>
            <a:ext cx="7280479" cy="305389"/>
          </a:xfrm>
        </p:spPr>
        <p:txBody>
          <a:bodyPr wrap="square" lIns="0" tIns="0" rIns="0" bIns="0" anchor="t" anchorCtr="0">
            <a:spAutoFit/>
          </a:bodyPr>
          <a:lstStyle>
            <a:lvl1pPr algn="l">
              <a:lnSpc>
                <a:spcPts val="2381"/>
              </a:lnSpc>
              <a:defRPr sz="2205" b="0" i="0" cap="all" spc="0" normalizeH="0" baseline="0">
                <a:solidFill>
                  <a:schemeClr val="bg2"/>
                </a:solidFill>
                <a:latin typeface="Gotham Light" charset="0"/>
                <a:ea typeface="Gotham Light" charset="0"/>
                <a:cs typeface="Gotham Light" charset="0"/>
              </a:defRPr>
            </a:lvl1pPr>
          </a:lstStyle>
          <a:p>
            <a:r>
              <a:rPr lang="en-US" dirty="0"/>
              <a:t>Small Headline</a:t>
            </a:r>
          </a:p>
        </p:txBody>
      </p:sp>
      <p:sp>
        <p:nvSpPr>
          <p:cNvPr id="20" name="Picture Placeholder 4"/>
          <p:cNvSpPr>
            <a:spLocks noGrp="1"/>
          </p:cNvSpPr>
          <p:nvPr>
            <p:ph type="pic" sz="quarter" idx="21"/>
          </p:nvPr>
        </p:nvSpPr>
        <p:spPr>
          <a:xfrm>
            <a:off x="314347" y="1523378"/>
            <a:ext cx="5682247" cy="3048167"/>
          </a:xfrm>
        </p:spPr>
        <p:txBody>
          <a:bodyPr anchor="ctr" anchorCtr="1"/>
          <a:lstStyle>
            <a:lvl1pPr marL="0" indent="0">
              <a:buFontTx/>
              <a:buNone/>
              <a:defRPr/>
            </a:lvl1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594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449">
          <p15:clr>
            <a:srgbClr val="FBAE40"/>
          </p15:clr>
        </p15:guide>
        <p15:guide id="2" pos="4354">
          <p15:clr>
            <a:srgbClr val="FBAE40"/>
          </p15:clr>
        </p15:guide>
        <p15:guide id="3" pos="436">
          <p15:clr>
            <a:srgbClr val="FBAE40"/>
          </p15:clr>
        </p15:guide>
        <p15:guide id="4" pos="8274">
          <p15:clr>
            <a:srgbClr val="FBAE40"/>
          </p15:clr>
        </p15:guide>
        <p15:guide id="5" orient="horz" pos="436">
          <p15:clr>
            <a:srgbClr val="FBAE40"/>
          </p15:clr>
        </p15:guide>
        <p15:guide id="6" orient="horz" pos="4462">
          <p15:clr>
            <a:srgbClr val="FBAE40"/>
          </p15:clr>
        </p15:guide>
        <p15:guide id="7" pos="4283">
          <p15:clr>
            <a:srgbClr val="FBAE40"/>
          </p15:clr>
        </p15:guide>
        <p15:guide id="8" pos="4424">
          <p15:clr>
            <a:srgbClr val="FBAE40"/>
          </p15:clr>
        </p15:guide>
        <p15:guide id="9" pos="1622">
          <p15:clr>
            <a:srgbClr val="FBAE40"/>
          </p15:clr>
        </p15:guide>
        <p15:guide id="10" pos="1766">
          <p15:clr>
            <a:srgbClr val="FBAE40"/>
          </p15:clr>
        </p15:guide>
        <p15:guide id="11" pos="2952">
          <p15:clr>
            <a:srgbClr val="FBAE40"/>
          </p15:clr>
        </p15:guide>
        <p15:guide id="12" pos="3098">
          <p15:clr>
            <a:srgbClr val="FBAE40"/>
          </p15:clr>
        </p15:guide>
        <p15:guide id="13" pos="5610">
          <p15:clr>
            <a:srgbClr val="FBAE40"/>
          </p15:clr>
        </p15:guide>
        <p15:guide id="14" pos="5756">
          <p15:clr>
            <a:srgbClr val="FBAE40"/>
          </p15:clr>
        </p15:guide>
        <p15:guide id="15" pos="6942">
          <p15:clr>
            <a:srgbClr val="FBAE40"/>
          </p15:clr>
        </p15:guide>
        <p15:guide id="16" pos="7088">
          <p15:clr>
            <a:srgbClr val="FBAE40"/>
          </p15:clr>
        </p15:guide>
        <p15:guide id="17" orient="horz" pos="4377">
          <p15:clr>
            <a:srgbClr val="FBAE40"/>
          </p15:clr>
        </p15:guide>
        <p15:guide id="18" orient="horz" pos="1088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: Headline, List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4"/>
          <p:cNvSpPr>
            <a:spLocks noGrp="1"/>
          </p:cNvSpPr>
          <p:nvPr>
            <p:ph type="pic" sz="quarter" idx="15"/>
          </p:nvPr>
        </p:nvSpPr>
        <p:spPr>
          <a:xfrm>
            <a:off x="6196692" y="1523378"/>
            <a:ext cx="5683762" cy="2220083"/>
          </a:xfrm>
        </p:spPr>
        <p:txBody>
          <a:bodyPr anchor="ctr" anchorCtr="1"/>
          <a:lstStyle>
            <a:lvl1pPr marL="0" indent="0">
              <a:buFontTx/>
              <a:buNone/>
              <a:defRPr/>
            </a:lvl1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14" name="Picture Placeholder 4"/>
          <p:cNvSpPr>
            <a:spLocks noGrp="1"/>
          </p:cNvSpPr>
          <p:nvPr>
            <p:ph type="pic" sz="quarter" idx="19"/>
          </p:nvPr>
        </p:nvSpPr>
        <p:spPr>
          <a:xfrm>
            <a:off x="6194007" y="3935089"/>
            <a:ext cx="5683762" cy="2193427"/>
          </a:xfrm>
        </p:spPr>
        <p:txBody>
          <a:bodyPr anchor="ctr" anchorCtr="1"/>
          <a:lstStyle>
            <a:lvl1pPr marL="0" indent="0">
              <a:buFontTx/>
              <a:buNone/>
              <a:defRPr/>
            </a:lvl1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4664" y="6411428"/>
            <a:ext cx="315790" cy="182570"/>
          </a:xfrm>
          <a:prstGeom prst="rect">
            <a:avLst/>
          </a:prstGeom>
        </p:spPr>
      </p:pic>
      <p:sp>
        <p:nvSpPr>
          <p:cNvPr id="9" name="Text Placeholder 3"/>
          <p:cNvSpPr>
            <a:spLocks noGrp="1"/>
          </p:cNvSpPr>
          <p:nvPr>
            <p:ph type="body" sz="quarter" idx="17" hasCustomPrompt="1"/>
          </p:nvPr>
        </p:nvSpPr>
        <p:spPr>
          <a:xfrm>
            <a:off x="9923852" y="0"/>
            <a:ext cx="1660509" cy="512995"/>
          </a:xfrm>
          <a:solidFill>
            <a:schemeClr val="tx2"/>
          </a:solidFill>
        </p:spPr>
        <p:txBody>
          <a:bodyPr lIns="162000" tIns="108000" rIns="162000" bIns="108000" anchor="b" anchorCtr="0">
            <a:noAutofit/>
          </a:bodyPr>
          <a:lstStyle>
            <a:lvl1pPr marL="0" indent="0" algn="ctr">
              <a:lnSpc>
                <a:spcPts val="1235"/>
              </a:lnSpc>
              <a:spcBef>
                <a:spcPts val="0"/>
              </a:spcBef>
              <a:buNone/>
              <a:defRPr sz="1058" b="0" i="0" cap="all" baseline="0">
                <a:solidFill>
                  <a:schemeClr val="tx1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 lvl="0"/>
            <a:r>
              <a:rPr lang="en-US" dirty="0"/>
              <a:t>Department</a:t>
            </a:r>
            <a:endParaRPr lang="en-GB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quarter" idx="18" hasCustomPrompt="1"/>
          </p:nvPr>
        </p:nvSpPr>
        <p:spPr>
          <a:xfrm>
            <a:off x="8058929" y="-40760"/>
            <a:ext cx="1660509" cy="553755"/>
          </a:xfrm>
          <a:solidFill>
            <a:schemeClr val="accent1"/>
          </a:solidFill>
        </p:spPr>
        <p:txBody>
          <a:bodyPr wrap="square" lIns="162000" tIns="288000" rIns="162000" bIns="108000" anchor="b" anchorCtr="0">
            <a:spAutoFit/>
          </a:bodyPr>
          <a:lstStyle>
            <a:lvl1pPr marL="0" indent="0" algn="ctr">
              <a:lnSpc>
                <a:spcPts val="1235"/>
              </a:lnSpc>
              <a:spcBef>
                <a:spcPts val="0"/>
              </a:spcBef>
              <a:buNone/>
              <a:defRPr sz="1058" b="0" i="0" cap="all" baseline="0">
                <a:solidFill>
                  <a:schemeClr val="tx1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 lvl="0"/>
            <a:r>
              <a:rPr lang="en-US" dirty="0"/>
              <a:t>BU</a:t>
            </a:r>
            <a:endParaRPr lang="en-GB" dirty="0"/>
          </a:p>
        </p:txBody>
      </p:sp>
      <p:sp>
        <p:nvSpPr>
          <p:cNvPr id="12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600772" y="6173566"/>
            <a:ext cx="9118666" cy="415468"/>
          </a:xfrm>
        </p:spPr>
        <p:txBody>
          <a:bodyPr wrap="square" anchor="b" anchorCtr="0">
            <a:spAutoFit/>
          </a:bodyPr>
          <a:lstStyle>
            <a:lvl1pPr marL="0" indent="0">
              <a:lnSpc>
                <a:spcPts val="1235"/>
              </a:lnSpc>
              <a:buNone/>
              <a:defRPr sz="1058">
                <a:solidFill>
                  <a:schemeClr val="tx2"/>
                </a:solidFill>
              </a:defRPr>
            </a:lvl1pPr>
            <a:lvl2pPr marL="196002" indent="0">
              <a:buNone/>
              <a:defRPr sz="1058"/>
            </a:lvl2pPr>
            <a:lvl3pPr marL="393404" indent="0">
              <a:buNone/>
              <a:defRPr sz="1058"/>
            </a:lvl3pPr>
            <a:lvl4pPr marL="590807" indent="0">
              <a:buNone/>
              <a:defRPr sz="1058"/>
            </a:lvl4pPr>
            <a:lvl5pPr marL="788210" indent="0">
              <a:buNone/>
              <a:defRPr sz="1058"/>
            </a:lvl5pPr>
          </a:lstStyle>
          <a:p>
            <a:pPr lvl="0"/>
            <a:r>
              <a:rPr lang="en-US" dirty="0"/>
              <a:t>Footer</a:t>
            </a:r>
            <a:endParaRPr lang="en-GB" dirty="0"/>
          </a:p>
        </p:txBody>
      </p:sp>
      <p:sp>
        <p:nvSpPr>
          <p:cNvPr id="17" name="Text Placeholder 2"/>
          <p:cNvSpPr>
            <a:spLocks noGrp="1"/>
          </p:cNvSpPr>
          <p:nvPr>
            <p:ph type="body" sz="quarter" idx="12" hasCustomPrompt="1"/>
          </p:nvPr>
        </p:nvSpPr>
        <p:spPr>
          <a:xfrm>
            <a:off x="610440" y="1476417"/>
            <a:ext cx="5386154" cy="4654454"/>
          </a:xfrm>
        </p:spPr>
        <p:txBody>
          <a:bodyPr lIns="0" tIns="0" rIns="0" bIns="0" anchor="t" anchorCtr="0">
            <a:normAutofit/>
          </a:bodyPr>
          <a:lstStyle>
            <a:lvl1pPr marL="200203" indent="-200203">
              <a:lnSpc>
                <a:spcPct val="120000"/>
              </a:lnSpc>
              <a:spcBef>
                <a:spcPts val="1058"/>
              </a:spcBef>
              <a:buFont typeface=".AppleSystemUIFont" charset="-120"/>
              <a:buChar char="–"/>
              <a:tabLst/>
              <a:defRPr sz="1499" b="0" i="0" baseline="0">
                <a:latin typeface="Open Sans Light" charset="0"/>
                <a:ea typeface="Open Sans Light" charset="0"/>
                <a:cs typeface="Open Sans Light" charset="0"/>
              </a:defRPr>
            </a:lvl1pPr>
            <a:lvl2pPr marL="392005" indent="-152602">
              <a:buFont typeface=".AppleSystemUIFont" charset="-120"/>
              <a:buChar char="–"/>
              <a:tabLst/>
              <a:defRPr/>
            </a:lvl2pPr>
            <a:lvl3pPr marL="550207" indent="-117601">
              <a:buFont typeface=".AppleSystemUIFont" charset="-120"/>
              <a:buChar char="–"/>
              <a:tabLst/>
              <a:defRPr/>
            </a:lvl3pPr>
            <a:lvl4pPr marL="667808" indent="-117601">
              <a:buFont typeface=".AppleSystemUIFont" charset="-120"/>
              <a:buChar char="–"/>
              <a:tabLst/>
              <a:defRPr/>
            </a:lvl4pPr>
            <a:lvl5pPr marL="785410" indent="-117601">
              <a:buFont typeface=".AppleSystemUIFont" charset="-120"/>
              <a:buChar char="–"/>
              <a:tabLst/>
              <a:defRPr/>
            </a:lvl5pPr>
          </a:lstStyle>
          <a:p>
            <a:pPr lvl="0"/>
            <a:r>
              <a:rPr lang="en-US" dirty="0"/>
              <a:t>List in multiple lines.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Title 1"/>
          <p:cNvSpPr>
            <a:spLocks noGrp="1"/>
          </p:cNvSpPr>
          <p:nvPr>
            <p:ph type="ctrTitle" hasCustomPrompt="1"/>
          </p:nvPr>
        </p:nvSpPr>
        <p:spPr>
          <a:xfrm>
            <a:off x="574036" y="581408"/>
            <a:ext cx="7280479" cy="305389"/>
          </a:xfrm>
        </p:spPr>
        <p:txBody>
          <a:bodyPr wrap="square" lIns="0" tIns="0" rIns="0" bIns="0" anchor="t" anchorCtr="0">
            <a:spAutoFit/>
          </a:bodyPr>
          <a:lstStyle>
            <a:lvl1pPr algn="l">
              <a:lnSpc>
                <a:spcPts val="2381"/>
              </a:lnSpc>
              <a:defRPr sz="2205" b="0" i="0" cap="all" spc="0" normalizeH="0" baseline="0">
                <a:solidFill>
                  <a:schemeClr val="bg2"/>
                </a:solidFill>
                <a:latin typeface="Gotham Light" charset="0"/>
                <a:ea typeface="Gotham Light" charset="0"/>
                <a:cs typeface="Gotham Light" charset="0"/>
              </a:defRPr>
            </a:lvl1pPr>
          </a:lstStyle>
          <a:p>
            <a:r>
              <a:rPr lang="en-US" dirty="0"/>
              <a:t>Small Headline</a:t>
            </a:r>
          </a:p>
        </p:txBody>
      </p:sp>
    </p:spTree>
    <p:extLst>
      <p:ext uri="{BB962C8B-B14F-4D97-AF65-F5344CB8AC3E}">
        <p14:creationId xmlns:p14="http://schemas.microsoft.com/office/powerpoint/2010/main" val="18470883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449">
          <p15:clr>
            <a:srgbClr val="FBAE40"/>
          </p15:clr>
        </p15:guide>
        <p15:guide id="2" pos="4354">
          <p15:clr>
            <a:srgbClr val="FBAE40"/>
          </p15:clr>
        </p15:guide>
        <p15:guide id="3" pos="436">
          <p15:clr>
            <a:srgbClr val="FBAE40"/>
          </p15:clr>
        </p15:guide>
        <p15:guide id="4" pos="8274">
          <p15:clr>
            <a:srgbClr val="FBAE40"/>
          </p15:clr>
        </p15:guide>
        <p15:guide id="5" orient="horz" pos="436">
          <p15:clr>
            <a:srgbClr val="FBAE40"/>
          </p15:clr>
        </p15:guide>
        <p15:guide id="6" orient="horz" pos="4462">
          <p15:clr>
            <a:srgbClr val="FBAE40"/>
          </p15:clr>
        </p15:guide>
        <p15:guide id="7" pos="4283">
          <p15:clr>
            <a:srgbClr val="FBAE40"/>
          </p15:clr>
        </p15:guide>
        <p15:guide id="8" pos="4424">
          <p15:clr>
            <a:srgbClr val="FBAE40"/>
          </p15:clr>
        </p15:guide>
        <p15:guide id="9" pos="1622">
          <p15:clr>
            <a:srgbClr val="FBAE40"/>
          </p15:clr>
        </p15:guide>
        <p15:guide id="10" pos="1766">
          <p15:clr>
            <a:srgbClr val="FBAE40"/>
          </p15:clr>
        </p15:guide>
        <p15:guide id="11" pos="2952">
          <p15:clr>
            <a:srgbClr val="FBAE40"/>
          </p15:clr>
        </p15:guide>
        <p15:guide id="12" pos="3098">
          <p15:clr>
            <a:srgbClr val="FBAE40"/>
          </p15:clr>
        </p15:guide>
        <p15:guide id="13" pos="5610">
          <p15:clr>
            <a:srgbClr val="FBAE40"/>
          </p15:clr>
        </p15:guide>
        <p15:guide id="14" pos="5756">
          <p15:clr>
            <a:srgbClr val="FBAE40"/>
          </p15:clr>
        </p15:guide>
        <p15:guide id="15" pos="6942">
          <p15:clr>
            <a:srgbClr val="FBAE40"/>
          </p15:clr>
        </p15:guide>
        <p15:guide id="16" pos="7088">
          <p15:clr>
            <a:srgbClr val="FBAE40"/>
          </p15:clr>
        </p15:guide>
        <p15:guide id="17" orient="horz" pos="2522">
          <p15:clr>
            <a:srgbClr val="FBAE40"/>
          </p15:clr>
        </p15:guide>
        <p15:guide id="18" orient="horz" pos="2376">
          <p15:clr>
            <a:srgbClr val="FBAE40"/>
          </p15:clr>
        </p15:guide>
        <p15:guide id="19" orient="horz" pos="1088">
          <p15:clr>
            <a:srgbClr val="FBAE40"/>
          </p15:clr>
        </p15:guide>
        <p15:guide id="20" orient="horz" pos="4377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userDrawn="1">
  <p:cSld name="Title + 1 column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1125900" y="61685"/>
            <a:ext cx="6392500" cy="1047782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3200" baseline="0">
                <a:solidFill>
                  <a:srgbClr val="70737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pitchFamily="34" charset="0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 dirty="0"/>
          </a:p>
        </p:txBody>
      </p:sp>
      <p:sp>
        <p:nvSpPr>
          <p:cNvPr id="27" name="Google Shape;27;p5"/>
          <p:cNvSpPr/>
          <p:nvPr/>
        </p:nvSpPr>
        <p:spPr>
          <a:xfrm>
            <a:off x="772000" y="208667"/>
            <a:ext cx="72400" cy="900800"/>
          </a:xfrm>
          <a:prstGeom prst="rect">
            <a:avLst/>
          </a:prstGeom>
          <a:solidFill>
            <a:srgbClr val="707372"/>
          </a:solidFill>
          <a:ln>
            <a:noFill/>
          </a:ln>
        </p:spPr>
        <p:txBody>
          <a:bodyPr spcFirstLastPara="1" wrap="square" lIns="121894" tIns="121894" rIns="121894" bIns="121894" anchor="ctr" anchorCtr="0">
            <a:noAutofit/>
          </a:bodyPr>
          <a:lstStyle/>
          <a:p>
            <a:pPr defTabSz="914307"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3A81BA">
                  <a:lumMod val="75000"/>
                </a:srgbClr>
              </a:solidFill>
              <a:cs typeface="Arial"/>
              <a:sym typeface="Arial"/>
            </a:endParaRPr>
          </a:p>
        </p:txBody>
      </p:sp>
      <p:sp>
        <p:nvSpPr>
          <p:cNvPr id="28" name="Google Shape;28;p5"/>
          <p:cNvSpPr/>
          <p:nvPr/>
        </p:nvSpPr>
        <p:spPr>
          <a:xfrm>
            <a:off x="12119600" y="0"/>
            <a:ext cx="72400" cy="6858000"/>
          </a:xfrm>
          <a:prstGeom prst="rect">
            <a:avLst/>
          </a:prstGeom>
          <a:solidFill>
            <a:srgbClr val="707372"/>
          </a:solidFill>
          <a:ln>
            <a:noFill/>
          </a:ln>
        </p:spPr>
        <p:txBody>
          <a:bodyPr spcFirstLastPara="1" wrap="square" lIns="121894" tIns="121894" rIns="121894" bIns="121894" anchor="ctr" anchorCtr="0">
            <a:noAutofit/>
          </a:bodyPr>
          <a:lstStyle/>
          <a:p>
            <a:pPr defTabSz="914307"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3A81BA">
                  <a:lumMod val="75000"/>
                </a:srgbClr>
              </a:solidFill>
              <a:cs typeface="Arial"/>
              <a:sym typeface="Arial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6766" y="6440803"/>
            <a:ext cx="1963155" cy="30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1610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: Biggest Headline">
  <p:cSld name="Content: Biggest Headline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44530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841585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045081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02642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32475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9505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80086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15139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156322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854995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189567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52672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1 line - Blank">
  <p:cSld name="Title 1 line - Blank">
    <p:bg>
      <p:bgPr>
        <a:solidFill>
          <a:srgbClr val="EAEFF2"/>
        </a:solid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/>
          <p:nvPr/>
        </p:nvSpPr>
        <p:spPr>
          <a:xfrm>
            <a:off x="2380500" y="981167"/>
            <a:ext cx="4632400" cy="54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67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31799" y="482533"/>
            <a:ext cx="11282000" cy="6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1900" tIns="41900" rIns="41900" bIns="41900" anchor="t" anchorCtr="0"/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737C85"/>
              </a:buClr>
              <a:buSzPts val="600"/>
              <a:buFont typeface="Arial"/>
              <a:buNone/>
              <a:defRPr sz="2800" b="1" i="0" u="none" strike="noStrike" cap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10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Google Shape;15;p3"/>
          <p:cNvSpPr txBox="1"/>
          <p:nvPr/>
        </p:nvSpPr>
        <p:spPr>
          <a:xfrm>
            <a:off x="9190987" y="6378797"/>
            <a:ext cx="2582400" cy="2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5867" tIns="27933" rIns="55867" bIns="27933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" sz="13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Arial"/>
                <a:buNone/>
              </a:pPr>
              <a:t>‹#›</a:t>
            </a:fld>
            <a:r>
              <a:rPr lang="en" sz="1600" b="0" i="0" u="none" strike="noStrike" cap="none">
                <a:solidFill>
                  <a:srgbClr val="84BD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1600" b="0" i="0" u="none" strike="noStrike" cap="non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|</a:t>
            </a:r>
            <a:r>
              <a:rPr lang="en" sz="16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16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www.pix4d.com</a:t>
            </a:r>
            <a:endParaRPr sz="1600" b="1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" name="Google Shape;16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97933" y="6174960"/>
            <a:ext cx="643696" cy="6436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2673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B9CC25-7666-4456-B2A8-2DF7C3FAB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1B96FCB-7904-4BC9-8DBD-194CE3399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02ECCF5-4E99-4AD2-9F2C-31E25916AF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2C393-F2D8-4601-AF30-99AC46C9580E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E6C0A3F9-3961-4456-9D19-9ADB438CA4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52EF265-A608-4481-B662-9A920B36D4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CDDF9-815E-40C2-905E-DD1C4568F8F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643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1574E-1892-4FAB-8DE3-5206ACB664BD}" type="datetimeFigureOut">
              <a:rPr lang="zh-CN" altLang="en-US" smtClean="0"/>
              <a:pPr/>
              <a:t>2026/3/19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7775B-FE0F-4C6C-8304-813716321B4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878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6CDDB-0DE6-4FD7-BF31-84F8B48BAD86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0EC26-DADF-4D12-ABF1-7A53B50161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90254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34.jpg"/><Relationship Id="rId4" Type="http://schemas.openxmlformats.org/officeDocument/2006/relationships/hyperlink" Target="http://www.skymec.ru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221F011-CDCD-6B41-AF96-62EF9A0B7C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409" r="18322"/>
          <a:stretch/>
        </p:blipFill>
        <p:spPr>
          <a:xfrm>
            <a:off x="-1" y="-17584"/>
            <a:ext cx="12192001" cy="6858000"/>
          </a:xfrm>
          <a:prstGeom prst="rect">
            <a:avLst/>
          </a:prstGeom>
        </p:spPr>
      </p:pic>
      <p:sp>
        <p:nvSpPr>
          <p:cNvPr id="21" name="Rectangle 14">
            <a:extLst>
              <a:ext uri="{FF2B5EF4-FFF2-40B4-BE49-F238E27FC236}">
                <a16:creationId xmlns:a16="http://schemas.microsoft.com/office/drawing/2014/main" id="{5C3075D1-4365-4264-BF98-4852C7B2DAFB}"/>
              </a:ext>
            </a:extLst>
          </p:cNvPr>
          <p:cNvSpPr/>
          <p:nvPr/>
        </p:nvSpPr>
        <p:spPr>
          <a:xfrm>
            <a:off x="-2" y="10941"/>
            <a:ext cx="12192000" cy="6857999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48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655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C25D85D-BCA1-4F90-9EC8-E6DA9183E8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6339"/>
            <a:ext cx="941819" cy="680720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B42B847F-91D1-4244-BC31-A45FC1E6FC03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</a:blip>
          <a:srcRect/>
          <a:stretch/>
        </p:blipFill>
        <p:spPr>
          <a:xfrm>
            <a:off x="3633045" y="2366789"/>
            <a:ext cx="4925907" cy="1037984"/>
          </a:xfrm>
          <a:prstGeom prst="rect">
            <a:avLst/>
          </a:prstGeom>
        </p:spPr>
      </p:pic>
      <p:sp>
        <p:nvSpPr>
          <p:cNvPr id="13" name="Shape 61">
            <a:extLst>
              <a:ext uri="{FF2B5EF4-FFF2-40B4-BE49-F238E27FC236}">
                <a16:creationId xmlns:a16="http://schemas.microsoft.com/office/drawing/2014/main" id="{AAF124D1-75D7-4179-8F94-A4E0C12EC60A}"/>
              </a:ext>
            </a:extLst>
          </p:cNvPr>
          <p:cNvSpPr/>
          <p:nvPr/>
        </p:nvSpPr>
        <p:spPr>
          <a:xfrm>
            <a:off x="3633045" y="3636299"/>
            <a:ext cx="3558349" cy="671804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</p:spPr>
        <p:txBody>
          <a:bodyPr vert="horz" wrap="square" lIns="47588" tIns="47588" rIns="47588" bIns="47588" anchor="b" anchorCtr="0" compatLnSpc="0">
            <a:noAutofit/>
          </a:bodyPr>
          <a:lstStyle/>
          <a:p>
            <a:pPr marL="0" marR="0" lvl="0" indent="0" algn="l" defTabSz="609585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3733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PT Sans" pitchFamily="2"/>
                <a:cs typeface="Calibri Light" panose="020F0302020204030204" pitchFamily="34" charset="0"/>
                <a:sym typeface="Arial"/>
              </a:rPr>
              <a:t> </a:t>
            </a:r>
            <a:r>
              <a:rPr kumimoji="0" lang="ru-RU" sz="3733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PT Sans" pitchFamily="2"/>
                <a:cs typeface="Calibri Light" panose="020F0302020204030204" pitchFamily="34" charset="0"/>
                <a:sym typeface="Arial"/>
              </a:rPr>
              <a:t>дистрибьютор</a:t>
            </a:r>
          </a:p>
        </p:txBody>
      </p:sp>
      <p:pic>
        <p:nvPicPr>
          <p:cNvPr id="19" name="Picture 2">
            <a:extLst>
              <a:ext uri="{FF2B5EF4-FFF2-40B4-BE49-F238E27FC236}">
                <a16:creationId xmlns:a16="http://schemas.microsoft.com/office/drawing/2014/main" id="{5CED80F4-B801-4764-8759-FA9E16CF09F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76" t="9180" r="66501" b="27638"/>
          <a:stretch/>
        </p:blipFill>
        <p:spPr>
          <a:xfrm>
            <a:off x="7191394" y="3439940"/>
            <a:ext cx="1483835" cy="1064523"/>
          </a:xfrm>
          <a:prstGeom prst="rect">
            <a:avLst/>
          </a:prstGeom>
        </p:spPr>
      </p:pic>
      <p:pic>
        <p:nvPicPr>
          <p:cNvPr id="22" name="Google Shape;141;p15">
            <a:extLst>
              <a:ext uri="{FF2B5EF4-FFF2-40B4-BE49-F238E27FC236}">
                <a16:creationId xmlns:a16="http://schemas.microsoft.com/office/drawing/2014/main" id="{A819DAD3-5EAA-48C9-982F-9FDF91C1FA60}"/>
              </a:ext>
            </a:extLst>
          </p:cNvPr>
          <p:cNvPicPr preferRelativeResize="0"/>
          <p:nvPr/>
        </p:nvPicPr>
        <p:blipFill rotWithShape="1">
          <a:blip r:embed="rId7">
            <a:alphaModFix/>
            <a:lum bright="70000" contrast="-70000"/>
          </a:blip>
          <a:srcRect r="28366" b="13926"/>
          <a:stretch/>
        </p:blipFill>
        <p:spPr>
          <a:xfrm rot="-5400000">
            <a:off x="10952015" y="-113579"/>
            <a:ext cx="1126407" cy="1353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197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83" b="2571"/>
          <a:stretch/>
        </p:blipFill>
        <p:spPr>
          <a:xfrm>
            <a:off x="0" y="15240"/>
            <a:ext cx="12192000" cy="68427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187918" y="3043588"/>
            <a:ext cx="98161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>
                <a:solidFill>
                  <a:schemeClr val="bg1"/>
                </a:solidFill>
              </a:rPr>
              <a:t>Решение для автоматизации процесса аэрофотосъёмки на базе </a:t>
            </a:r>
            <a:r>
              <a:rPr lang="ru-RU" sz="2800" cap="all" dirty="0" err="1">
                <a:solidFill>
                  <a:schemeClr val="bg1"/>
                </a:solidFill>
              </a:rPr>
              <a:t>дронопортов</a:t>
            </a:r>
            <a:r>
              <a:rPr lang="ru-RU" sz="2800" cap="all" dirty="0">
                <a:solidFill>
                  <a:schemeClr val="bg1"/>
                </a:solidFill>
              </a:rPr>
              <a:t> DJI DOCK 2.</a:t>
            </a:r>
          </a:p>
        </p:txBody>
      </p:sp>
    </p:spTree>
    <p:extLst>
      <p:ext uri="{BB962C8B-B14F-4D97-AF65-F5344CB8AC3E}">
        <p14:creationId xmlns:p14="http://schemas.microsoft.com/office/powerpoint/2010/main" val="211018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1" b="10426"/>
          <a:stretch/>
        </p:blipFill>
        <p:spPr>
          <a:xfrm>
            <a:off x="-1" y="0"/>
            <a:ext cx="12256852" cy="6858000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>
                  <a:alpha val="54000"/>
                </a:srgbClr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68927" y="1438247"/>
            <a:ext cx="107545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dirty="0" smtClean="0">
                <a:solidFill>
                  <a:schemeClr val="bg1"/>
                </a:solidFill>
              </a:rPr>
              <a:t>На многих предприятиях участки открытых горных работ находятся на значительном удалении от АБК или офиса маркшейдерской службы.</a:t>
            </a:r>
          </a:p>
          <a:p>
            <a:pPr algn="ctr"/>
            <a:endParaRPr lang="ru-RU" sz="2800" dirty="0">
              <a:solidFill>
                <a:schemeClr val="bg1"/>
              </a:solidFill>
            </a:endParaRP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 smtClean="0">
                <a:solidFill>
                  <a:schemeClr val="bg1"/>
                </a:solidFill>
              </a:rPr>
              <a:t>Потери времени на транспортировку персонала к месту проведения работ.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>
                <a:solidFill>
                  <a:schemeClr val="bg1"/>
                </a:solidFill>
              </a:rPr>
              <a:t>Р</a:t>
            </a:r>
            <a:r>
              <a:rPr lang="ru-RU" sz="2400" dirty="0" smtClean="0">
                <a:solidFill>
                  <a:schemeClr val="bg1"/>
                </a:solidFill>
              </a:rPr>
              <a:t>иски при передвижении на транспортном средстве на опасном производственном объекте.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 smtClean="0">
                <a:solidFill>
                  <a:schemeClr val="bg1"/>
                </a:solidFill>
              </a:rPr>
              <a:t>Риски при производстве замеров на участке открытых горных работ где работает техника.</a:t>
            </a:r>
            <a:endParaRPr lang="ru-RU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32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>
                  <a:alpha val="54000"/>
                </a:srgbClr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18704" y="843676"/>
            <a:ext cx="1075459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dirty="0" smtClean="0">
                <a:solidFill>
                  <a:schemeClr val="bg1"/>
                </a:solidFill>
              </a:rPr>
              <a:t>При использовании БАС для производства аэрофотосъемки (АФС) или воздушного лазерного сканирования (ВЛС) участие персонала минимизируется, но полностью не исключается.</a:t>
            </a:r>
          </a:p>
          <a:p>
            <a:pPr algn="ctr"/>
            <a:endParaRPr lang="ru-RU" sz="2800" cap="all" dirty="0">
              <a:solidFill>
                <a:schemeClr val="bg1"/>
              </a:solidFill>
            </a:endParaRPr>
          </a:p>
          <a:p>
            <a:pPr algn="just">
              <a:spcAft>
                <a:spcPts val="1200"/>
              </a:spcAft>
            </a:pPr>
            <a:r>
              <a:rPr lang="ru-RU" sz="2400" dirty="0" smtClean="0">
                <a:solidFill>
                  <a:schemeClr val="bg1"/>
                </a:solidFill>
              </a:rPr>
              <a:t>Несмотря на высокий уровень автоматизации процесса съемки, внешние пилоты должны находиться на объекте: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>
                <a:solidFill>
                  <a:schemeClr val="bg1"/>
                </a:solidFill>
              </a:rPr>
              <a:t>Для разворачивания и </a:t>
            </a:r>
            <a:r>
              <a:rPr lang="ru-RU" sz="2400" dirty="0" smtClean="0">
                <a:solidFill>
                  <a:schemeClr val="bg1"/>
                </a:solidFill>
              </a:rPr>
              <a:t>предполетной подготовки </a:t>
            </a:r>
            <a:r>
              <a:rPr lang="ru-RU" sz="2400" dirty="0">
                <a:solidFill>
                  <a:schemeClr val="bg1"/>
                </a:solidFill>
              </a:rPr>
              <a:t>БВС;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>
                <a:solidFill>
                  <a:schemeClr val="bg1"/>
                </a:solidFill>
              </a:rPr>
              <a:t>Выполнения </a:t>
            </a:r>
            <a:r>
              <a:rPr lang="ru-RU" sz="2400" dirty="0" smtClean="0">
                <a:solidFill>
                  <a:schemeClr val="bg1"/>
                </a:solidFill>
              </a:rPr>
              <a:t>взлета и посадки</a:t>
            </a:r>
            <a:r>
              <a:rPr lang="ru-RU" sz="2400" dirty="0">
                <a:solidFill>
                  <a:schemeClr val="bg1"/>
                </a:solidFill>
              </a:rPr>
              <a:t>.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>
                <a:solidFill>
                  <a:schemeClr val="bg1"/>
                </a:solidFill>
              </a:rPr>
              <a:t>Контроля за ходом выполнения полетного задания;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>
                <a:solidFill>
                  <a:schemeClr val="bg1"/>
                </a:solidFill>
              </a:rPr>
              <a:t>Замены АКБ в случае необходимости;</a:t>
            </a:r>
          </a:p>
          <a:p>
            <a:pPr marL="457200" indent="-457200" algn="just">
              <a:spcAft>
                <a:spcPts val="1200"/>
              </a:spcAft>
              <a:buFontTx/>
              <a:buChar char="-"/>
            </a:pPr>
            <a:r>
              <a:rPr lang="ru-RU" sz="2400" dirty="0" smtClean="0">
                <a:solidFill>
                  <a:schemeClr val="bg1"/>
                </a:solidFill>
              </a:rPr>
              <a:t>Для установки базовой станции </a:t>
            </a:r>
            <a:r>
              <a:rPr lang="en-US" sz="2400" dirty="0" smtClean="0">
                <a:solidFill>
                  <a:schemeClr val="bg1"/>
                </a:solidFill>
              </a:rPr>
              <a:t>RTK</a:t>
            </a:r>
            <a:r>
              <a:rPr lang="ru-RU" sz="2400" dirty="0" smtClean="0">
                <a:solidFill>
                  <a:schemeClr val="bg1"/>
                </a:solidFill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32781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>
                  <a:alpha val="54000"/>
                </a:srgbClr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516048" y="1428452"/>
            <a:ext cx="9159903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Для автономной работы комплекса необходимо: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800" b="0" i="0" u="none" strike="noStrike" kern="1200" cap="all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Char char="-"/>
              <a:tabLst/>
              <a:defRPr/>
            </a:pPr>
            <a:r>
              <a:rPr kumimoji="0" lang="ru-RU" sz="24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Автоматизировать процессы взлета и посадки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Char char="-"/>
              <a:tabLst/>
              <a:defRPr/>
            </a:pPr>
            <a:r>
              <a:rPr kumimoji="0" lang="ru-RU" sz="24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Обеспечить замену или зарядку аккумуляторных батарей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Char char="-"/>
              <a:tabLst/>
              <a:defRPr/>
            </a:pPr>
            <a:r>
              <a:rPr kumimoji="0" lang="ru-RU" sz="24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обеспечить безопасность полета в сложной среде с наличием препятствий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Char char="-"/>
              <a:tabLst/>
              <a:defRPr/>
            </a:pPr>
            <a:r>
              <a:rPr kumimoji="0" lang="ru-RU" sz="24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Обеспечить точность выполнения маршрута и наведения камеры на обследуемые объекты в автоматическом режиме.</a:t>
            </a:r>
            <a:endParaRPr kumimoji="0" lang="ru-RU" sz="2400" b="0" i="0" u="none" strike="noStrike" kern="1200" cap="all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438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187918" y="470375"/>
            <a:ext cx="9816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Автономные зарядные станции </a:t>
            </a:r>
            <a:r>
              <a:rPr lang="en-US" sz="2800" cap="all" dirty="0" smtClean="0">
                <a:solidFill>
                  <a:schemeClr val="bg1"/>
                </a:solidFill>
              </a:rPr>
              <a:t>DJI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6" r="29540"/>
          <a:stretch/>
        </p:blipFill>
        <p:spPr>
          <a:xfrm>
            <a:off x="525812" y="1988724"/>
            <a:ext cx="5077326" cy="4437888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36" t="16803" r="31625" b="28027"/>
          <a:stretch/>
        </p:blipFill>
        <p:spPr>
          <a:xfrm>
            <a:off x="6227805" y="1990259"/>
            <a:ext cx="5033319" cy="44363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645920" y="1336783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726972" y="1336783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 2</a:t>
            </a:r>
            <a:endParaRPr lang="ru-RU" sz="2800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32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DOCK_lit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697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293600" cy="68639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987276" y="95304"/>
            <a:ext cx="8319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3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Автономная зарядная станции </a:t>
            </a: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DJI DOCK 2</a:t>
            </a:r>
            <a:endParaRPr kumimoji="0" lang="en-US" sz="3600" b="0" i="0" u="none" strike="noStrike" kern="1200" cap="all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610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50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20647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822960" y="252298"/>
            <a:ext cx="10546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all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Автономность за счет интеллектуальных бортовых систем</a:t>
            </a:r>
            <a:endParaRPr kumimoji="0" lang="ru-RU" sz="2800" b="0" i="0" u="none" strike="noStrike" kern="1200" cap="all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298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187918" y="218345"/>
            <a:ext cx="9816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Точность выполнения маршрута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492381" y="723798"/>
            <a:ext cx="9426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cap="all" dirty="0" smtClean="0">
                <a:solidFill>
                  <a:schemeClr val="bg1"/>
                </a:solidFill>
              </a:rPr>
              <a:t>1. </a:t>
            </a:r>
            <a:r>
              <a:rPr lang="ru-RU" sz="2400" dirty="0" smtClean="0">
                <a:solidFill>
                  <a:schemeClr val="bg1"/>
                </a:solidFill>
              </a:rPr>
              <a:t>За счет встроенной базовой станции и использования режима </a:t>
            </a:r>
            <a:r>
              <a:rPr lang="en-US" sz="2400" dirty="0" smtClean="0">
                <a:solidFill>
                  <a:schemeClr val="bg1"/>
                </a:solidFill>
              </a:rPr>
              <a:t>RTK</a:t>
            </a:r>
            <a:r>
              <a:rPr lang="ru-RU" sz="2400" dirty="0" smtClean="0">
                <a:solidFill>
                  <a:schemeClr val="bg1"/>
                </a:solidFill>
              </a:rPr>
              <a:t>.</a:t>
            </a:r>
            <a:endParaRPr lang="ru-RU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577222" y="1185463"/>
            <a:ext cx="8311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cap="all" dirty="0" smtClean="0">
                <a:solidFill>
                  <a:schemeClr val="bg1"/>
                </a:solidFill>
              </a:rPr>
              <a:t>2. </a:t>
            </a:r>
            <a:r>
              <a:rPr lang="ru-RU" sz="2400" dirty="0" smtClean="0">
                <a:solidFill>
                  <a:schemeClr val="bg1"/>
                </a:solidFill>
              </a:rPr>
              <a:t>За счет бортовой системы ИИ и маркировки зоны интереса.</a:t>
            </a:r>
            <a:endParaRPr lang="ru-RU" sz="2400" cap="all" dirty="0">
              <a:solidFill>
                <a:schemeClr val="bg1"/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259" y="1773099"/>
            <a:ext cx="8566530" cy="481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9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3740750" y="314411"/>
            <a:ext cx="4710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>
                <a:solidFill>
                  <a:schemeClr val="bg1"/>
                </a:solidFill>
              </a:rPr>
              <a:t>Описание рабочего процесса</a:t>
            </a:r>
            <a:endParaRPr lang="en-US" sz="2800" cap="all" dirty="0">
              <a:solidFill>
                <a:schemeClr val="bg1"/>
              </a:solidFill>
            </a:endParaRPr>
          </a:p>
        </p:txBody>
      </p: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A53954B2-6321-4E6A-8FF9-4057FFA25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14" y="3966408"/>
            <a:ext cx="10224748" cy="1848973"/>
          </a:xfrm>
          <a:prstGeom prst="rect">
            <a:avLst/>
          </a:prstGeom>
        </p:spPr>
      </p:pic>
      <p:sp>
        <p:nvSpPr>
          <p:cNvPr id="24" name="Прямоугольник 23">
            <a:extLst>
              <a:ext uri="{FF2B5EF4-FFF2-40B4-BE49-F238E27FC236}">
                <a16:creationId xmlns:a16="http://schemas.microsoft.com/office/drawing/2014/main" id="{502AD7C6-B8A8-4BFE-9EBF-508B52EBC794}"/>
              </a:ext>
            </a:extLst>
          </p:cNvPr>
          <p:cNvSpPr/>
          <p:nvPr/>
        </p:nvSpPr>
        <p:spPr>
          <a:xfrm>
            <a:off x="1054093" y="5972657"/>
            <a:ext cx="2651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20000"/>
                    <a:lumOff val="80000"/>
                  </a:srgbClr>
                </a:solidFill>
                <a:effectLst/>
                <a:uLnTx/>
                <a:uFillTx/>
                <a:latin typeface="Roboto"/>
                <a:ea typeface="+mn-ea"/>
                <a:cs typeface="Arial"/>
                <a:sym typeface="Arial"/>
              </a:rPr>
              <a:t>Планирование задач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20000"/>
                  <a:lumOff val="80000"/>
                </a:srgbClr>
              </a:solidFill>
              <a:effectLst/>
              <a:uLnTx/>
              <a:uFillTx/>
              <a:latin typeface="Roboto"/>
              <a:ea typeface="+mn-ea"/>
              <a:cs typeface="Arial"/>
              <a:sym typeface="Arial"/>
            </a:endParaRPr>
          </a:p>
        </p:txBody>
      </p:sp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id="{1CB6FDD7-8535-4555-A47A-E4B11715BC76}"/>
              </a:ext>
            </a:extLst>
          </p:cNvPr>
          <p:cNvSpPr/>
          <p:nvPr/>
        </p:nvSpPr>
        <p:spPr>
          <a:xfrm>
            <a:off x="3635212" y="5972657"/>
            <a:ext cx="2651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B9BD5">
                    <a:lumMod val="20000"/>
                    <a:lumOff val="80000"/>
                  </a:srgbClr>
                </a:solidFill>
                <a:effectLst/>
                <a:uLnTx/>
                <a:uFillTx/>
                <a:latin typeface="Roboto"/>
                <a:ea typeface="+mn-ea"/>
                <a:cs typeface="Arial"/>
                <a:sym typeface="Arial"/>
              </a:rPr>
              <a:t>АФС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20000"/>
                  <a:lumOff val="80000"/>
                </a:srgbClr>
              </a:solidFill>
              <a:effectLst/>
              <a:uLnTx/>
              <a:uFillTx/>
              <a:latin typeface="Roboto"/>
              <a:ea typeface="+mn-ea"/>
              <a:cs typeface="Arial"/>
              <a:sym typeface="Arial"/>
            </a:endParaRPr>
          </a:p>
        </p:txBody>
      </p:sp>
      <p:sp>
        <p:nvSpPr>
          <p:cNvPr id="26" name="Прямоугольник 25">
            <a:extLst>
              <a:ext uri="{FF2B5EF4-FFF2-40B4-BE49-F238E27FC236}">
                <a16:creationId xmlns:a16="http://schemas.microsoft.com/office/drawing/2014/main" id="{EBA0C12A-D100-4F99-B8EE-2BF2088DBFC9}"/>
              </a:ext>
            </a:extLst>
          </p:cNvPr>
          <p:cNvSpPr/>
          <p:nvPr/>
        </p:nvSpPr>
        <p:spPr>
          <a:xfrm>
            <a:off x="6216331" y="5972657"/>
            <a:ext cx="2651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20000"/>
                    <a:lumOff val="80000"/>
                  </a:srgbClr>
                </a:solidFill>
                <a:effectLst/>
                <a:uLnTx/>
                <a:uFillTx/>
                <a:latin typeface="Roboto"/>
                <a:ea typeface="+mn-ea"/>
                <a:cs typeface="Arial"/>
                <a:sym typeface="Arial"/>
              </a:rPr>
              <a:t>Обработка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20000"/>
                  <a:lumOff val="80000"/>
                </a:srgbClr>
              </a:solidFill>
              <a:effectLst/>
              <a:uLnTx/>
              <a:uFillTx/>
              <a:latin typeface="Roboto"/>
              <a:ea typeface="+mn-ea"/>
              <a:cs typeface="Arial"/>
              <a:sym typeface="Arial"/>
            </a:endParaRPr>
          </a:p>
        </p:txBody>
      </p:sp>
      <p:sp>
        <p:nvSpPr>
          <p:cNvPr id="27" name="Прямоугольник 26">
            <a:extLst>
              <a:ext uri="{FF2B5EF4-FFF2-40B4-BE49-F238E27FC236}">
                <a16:creationId xmlns:a16="http://schemas.microsoft.com/office/drawing/2014/main" id="{43AF0670-5A61-4C16-A301-1EF6B94D3DF3}"/>
              </a:ext>
            </a:extLst>
          </p:cNvPr>
          <p:cNvSpPr/>
          <p:nvPr/>
        </p:nvSpPr>
        <p:spPr>
          <a:xfrm>
            <a:off x="8747586" y="5972657"/>
            <a:ext cx="2651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20000"/>
                    <a:lumOff val="80000"/>
                  </a:srgbClr>
                </a:solidFill>
                <a:effectLst/>
                <a:uLnTx/>
                <a:uFillTx/>
                <a:latin typeface="Roboto"/>
                <a:ea typeface="+mn-ea"/>
                <a:cs typeface="Arial"/>
                <a:sym typeface="Arial"/>
              </a:rPr>
              <a:t>Анализ данных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20000"/>
                  <a:lumOff val="80000"/>
                </a:srgbClr>
              </a:solidFill>
              <a:effectLst/>
              <a:uLnTx/>
              <a:uFillTx/>
              <a:latin typeface="Roboto"/>
              <a:ea typeface="+mn-ea"/>
              <a:cs typeface="Arial"/>
              <a:sym typeface="Arial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9" b="20333"/>
          <a:stretch/>
        </p:blipFill>
        <p:spPr>
          <a:xfrm>
            <a:off x="3575191" y="1152041"/>
            <a:ext cx="5041617" cy="279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86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-154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4935130" y="53332"/>
            <a:ext cx="2321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SkyControl</a:t>
            </a:r>
            <a:endParaRPr kumimoji="0" lang="en-US" sz="3600" b="0" i="0" u="none" strike="noStrike" kern="1200" cap="all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/>
          <a:srcRect l="6667" t="7664" r="6776" b="11719"/>
          <a:stretch/>
        </p:blipFill>
        <p:spPr>
          <a:xfrm>
            <a:off x="6129006" y="789213"/>
            <a:ext cx="5370568" cy="2813665"/>
          </a:xfrm>
          <a:prstGeom prst="roundRect">
            <a:avLst/>
          </a:prstGeom>
        </p:spPr>
      </p:pic>
      <p:sp>
        <p:nvSpPr>
          <p:cNvPr id="9" name="Скругленный прямоугольник 8"/>
          <p:cNvSpPr/>
          <p:nvPr/>
        </p:nvSpPr>
        <p:spPr>
          <a:xfrm>
            <a:off x="582227" y="448324"/>
            <a:ext cx="3802670" cy="3508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915188" y="405899"/>
            <a:ext cx="33901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Автоматизированные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полёты</a:t>
            </a:r>
            <a:endParaRPr kumimoji="0" lang="en-US" sz="1800" b="0" i="0" u="none" strike="noStrike" kern="1200" cap="all" spc="0" normalizeH="0" baseline="0" noProof="0" dirty="0">
              <a:ln>
                <a:noFill/>
              </a:ln>
              <a:solidFill>
                <a:srgbClr val="0C3F5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603407" y="891030"/>
            <a:ext cx="331068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Планирование маршрутов</a:t>
            </a:r>
            <a:endParaRPr kumimoji="0" lang="ru-RU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Планирование и выполнение полетных заданий.</a:t>
            </a:r>
          </a:p>
        </p:txBody>
      </p:sp>
      <p:sp>
        <p:nvSpPr>
          <p:cNvPr id="13" name="Скругленный прямоугольник 12"/>
          <p:cNvSpPr/>
          <p:nvPr/>
        </p:nvSpPr>
        <p:spPr>
          <a:xfrm>
            <a:off x="582226" y="1840380"/>
            <a:ext cx="4751858" cy="3508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09428" y="1815725"/>
            <a:ext cx="45779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Контроль за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полётами в реальном времени</a:t>
            </a:r>
            <a:endParaRPr kumimoji="0" lang="en-US" sz="1800" b="0" i="0" u="none" strike="noStrike" kern="1200" cap="all" spc="0" normalizeH="0" baseline="0" noProof="0" dirty="0">
              <a:ln>
                <a:noFill/>
              </a:ln>
              <a:solidFill>
                <a:srgbClr val="0C3F5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03407" y="2269693"/>
            <a:ext cx="483162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Ручной взлет  и возврат домой</a:t>
            </a:r>
            <a:endParaRPr kumimoji="0" lang="ru-RU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Дистанционное управление полётами и камерой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Видеотрансляции для удаленных пользователей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Отображение позиции </a:t>
            </a:r>
            <a:r>
              <a:rPr kumimoji="0" lang="ru-RU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дронов</a:t>
            </a: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на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3D </a:t>
            </a: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и 2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 </a:t>
            </a: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карте </a:t>
            </a:r>
          </a:p>
        </p:txBody>
      </p:sp>
      <p:sp>
        <p:nvSpPr>
          <p:cNvPr id="16" name="Скругленный прямоугольник 15"/>
          <p:cNvSpPr/>
          <p:nvPr/>
        </p:nvSpPr>
        <p:spPr>
          <a:xfrm>
            <a:off x="582226" y="3395191"/>
            <a:ext cx="4384109" cy="3508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915188" y="3361785"/>
            <a:ext cx="3825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Техническое обслуживание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DJI DOCK</a:t>
            </a:r>
            <a:endParaRPr kumimoji="0" lang="en-US" sz="1800" b="0" i="0" u="none" strike="noStrike" kern="1200" cap="all" spc="0" normalizeH="0" baseline="0" noProof="0" dirty="0">
              <a:ln>
                <a:noFill/>
              </a:ln>
              <a:solidFill>
                <a:srgbClr val="0C3F5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582226" y="3807307"/>
            <a:ext cx="46450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Система управления техническим состоянием</a:t>
            </a:r>
            <a:endParaRPr kumimoji="0" lang="ru-RU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Дистанционное открытие/закрытие створок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Дистанционное включение БВС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Обновление прошивок</a:t>
            </a:r>
            <a:endParaRPr kumimoji="0" lang="ru-RU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Скругленный прямоугольник 18"/>
          <p:cNvSpPr/>
          <p:nvPr/>
        </p:nvSpPr>
        <p:spPr>
          <a:xfrm>
            <a:off x="582226" y="4965607"/>
            <a:ext cx="4384109" cy="3508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915188" y="4932201"/>
            <a:ext cx="3825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C3F5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Управление данными</a:t>
            </a:r>
            <a:endParaRPr kumimoji="0" lang="en-US" sz="1800" b="0" i="0" u="none" strike="noStrike" kern="1200" cap="all" spc="0" normalizeH="0" baseline="0" noProof="0" dirty="0">
              <a:ln>
                <a:noFill/>
              </a:ln>
              <a:solidFill>
                <a:srgbClr val="0C3F5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Прямоугольник 20"/>
          <p:cNvSpPr/>
          <p:nvPr/>
        </p:nvSpPr>
        <p:spPr>
          <a:xfrm>
            <a:off x="582226" y="5391930"/>
            <a:ext cx="499350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Управление </a:t>
            </a:r>
            <a:r>
              <a:rPr kumimoji="0" lang="ru-RU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медиафайлами</a:t>
            </a:r>
            <a:endParaRPr kumimoji="0" lang="ru-RU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Автоматическая загрузка отснятых материалов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Автоматизированная обработка материалов съемки (фотограмметрическая обработка, анализ).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268154" y="3602878"/>
            <a:ext cx="52314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SkyControl</a:t>
            </a: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это локальная версия облачной платформы управления задачами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БВС 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DJI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FlightHub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2.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ПО может быть установлено в сетевом контуре Заказчика на серверах под управлением ОС, состоящей в Реестре Российского ПО. Доступ 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 Интернет </a:t>
            </a:r>
            <a:r>
              <a:rPr kumimoji="0" lang="ru-RU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для работы программно-аппаратного комплекса не требуется.  Возможна интеграция с корпоративными информационными системами.</a:t>
            </a:r>
          </a:p>
        </p:txBody>
      </p:sp>
    </p:spTree>
    <p:extLst>
      <p:ext uri="{BB962C8B-B14F-4D97-AF65-F5344CB8AC3E}">
        <p14:creationId xmlns:p14="http://schemas.microsoft.com/office/powerpoint/2010/main" val="398369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Маршруты_lit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50800"/>
            <a:ext cx="12192000" cy="6807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2414619" y="165780"/>
            <a:ext cx="7362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Модуль планирования – создание маршрута для АФС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2808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89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5" grpId="0"/>
      <p:bldP spid="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Выполнение маршрута small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32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2775425" y="165780"/>
            <a:ext cx="66411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Создание полетного задания и выполнение АФС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106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758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/>
      <p:bldP spid="5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Обработка_lit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2361106" y="185445"/>
            <a:ext cx="74697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400" b="1" dirty="0" smtClean="0">
                <a:solidFill>
                  <a:prstClr val="white"/>
                </a:solidFill>
                <a:latin typeface="Calibri" panose="020F0502020204030204"/>
              </a:rPr>
              <a:t>Автоматизированная обработка материалов съемки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929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99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5" grpId="0"/>
      <p:bldP spid="5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85" t="16025" r="30104" b="18068"/>
          <a:stretch/>
        </p:blipFill>
        <p:spPr>
          <a:xfrm>
            <a:off x="-27403" y="1638"/>
            <a:ext cx="12249149" cy="6991351"/>
          </a:xfrm>
          <a:prstGeom prst="rect">
            <a:avLst/>
          </a:prstGeom>
        </p:spPr>
      </p:pic>
      <p:sp>
        <p:nvSpPr>
          <p:cNvPr id="53" name="Скругленный прямоугольник 52"/>
          <p:cNvSpPr/>
          <p:nvPr/>
        </p:nvSpPr>
        <p:spPr>
          <a:xfrm>
            <a:off x="3206144" y="2482446"/>
            <a:ext cx="5618480" cy="22414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591945" y="30486"/>
            <a:ext cx="8950960" cy="55038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ru-RU" sz="24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Автоматизация обработки данных</a:t>
            </a:r>
          </a:p>
          <a:p>
            <a:pPr lvl="0" algn="ctr">
              <a:lnSpc>
                <a:spcPct val="80000"/>
              </a:lnSpc>
              <a:spcAft>
                <a:spcPts val="0"/>
              </a:spcAft>
            </a:pPr>
            <a:r>
              <a:rPr lang="ru-RU" sz="1600" dirty="0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После завершения полета в автоматическом режиме запускается сценарий обработки данных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ru-RU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9" name="Группа 8"/>
          <p:cNvGrpSpPr/>
          <p:nvPr/>
        </p:nvGrpSpPr>
        <p:grpSpPr>
          <a:xfrm>
            <a:off x="3490845" y="1041601"/>
            <a:ext cx="5049078" cy="389613"/>
            <a:chOff x="6620125" y="1096302"/>
            <a:chExt cx="5049078" cy="389613"/>
          </a:xfrm>
        </p:grpSpPr>
        <p:sp>
          <p:nvSpPr>
            <p:cNvPr id="10" name="Скругленный прямоугольник 9"/>
            <p:cNvSpPr/>
            <p:nvPr/>
          </p:nvSpPr>
          <p:spPr>
            <a:xfrm>
              <a:off x="6620125" y="1096302"/>
              <a:ext cx="5049078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1" name="Прямоугольник 10"/>
            <p:cNvSpPr/>
            <p:nvPr/>
          </p:nvSpPr>
          <p:spPr>
            <a:xfrm>
              <a:off x="6620125" y="1115175"/>
              <a:ext cx="5049078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just"/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Загрузка материалов АФС в сетевое хранилище данных </a:t>
              </a:r>
            </a:p>
          </p:txBody>
        </p:sp>
      </p:grpSp>
      <p:grpSp>
        <p:nvGrpSpPr>
          <p:cNvPr id="12" name="Группа 11"/>
          <p:cNvGrpSpPr/>
          <p:nvPr/>
        </p:nvGrpSpPr>
        <p:grpSpPr>
          <a:xfrm>
            <a:off x="3497376" y="1669954"/>
            <a:ext cx="5049078" cy="564552"/>
            <a:chOff x="6620125" y="1731280"/>
            <a:chExt cx="5049078" cy="564552"/>
          </a:xfrm>
        </p:grpSpPr>
        <p:sp>
          <p:nvSpPr>
            <p:cNvPr id="13" name="Скругленный прямоугольник 12"/>
            <p:cNvSpPr/>
            <p:nvPr/>
          </p:nvSpPr>
          <p:spPr>
            <a:xfrm>
              <a:off x="6620125" y="1731280"/>
              <a:ext cx="5049078" cy="564552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4" name="Прямоугольник 13"/>
            <p:cNvSpPr/>
            <p:nvPr/>
          </p:nvSpPr>
          <p:spPr>
            <a:xfrm>
              <a:off x="6620125" y="1767976"/>
              <a:ext cx="5049078" cy="491160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Постобработка данных спутниковых наблюдений (</a:t>
              </a:r>
              <a:r>
                <a:rPr lang="en-US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PPK)</a:t>
              </a:r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и уточнение координат центров фотографирования</a:t>
              </a:r>
            </a:p>
          </p:txBody>
        </p:sp>
      </p:grpSp>
      <p:grpSp>
        <p:nvGrpSpPr>
          <p:cNvPr id="15" name="Группа 14"/>
          <p:cNvGrpSpPr/>
          <p:nvPr/>
        </p:nvGrpSpPr>
        <p:grpSpPr>
          <a:xfrm>
            <a:off x="3529562" y="2927488"/>
            <a:ext cx="5049078" cy="389613"/>
            <a:chOff x="6607502" y="2671583"/>
            <a:chExt cx="5049078" cy="389613"/>
          </a:xfrm>
        </p:grpSpPr>
        <p:sp>
          <p:nvSpPr>
            <p:cNvPr id="16" name="Скругленный прямоугольник 15"/>
            <p:cNvSpPr/>
            <p:nvPr/>
          </p:nvSpPr>
          <p:spPr>
            <a:xfrm>
              <a:off x="6607502" y="2671583"/>
              <a:ext cx="5049078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7" name="Прямоугольник 16"/>
            <p:cNvSpPr/>
            <p:nvPr/>
          </p:nvSpPr>
          <p:spPr>
            <a:xfrm>
              <a:off x="6607502" y="2687833"/>
              <a:ext cx="5049078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Фотограмметрическая обработка</a:t>
              </a:r>
            </a:p>
          </p:txBody>
        </p:sp>
      </p:grpSp>
      <p:grpSp>
        <p:nvGrpSpPr>
          <p:cNvPr id="18" name="Группа 17"/>
          <p:cNvGrpSpPr/>
          <p:nvPr/>
        </p:nvGrpSpPr>
        <p:grpSpPr>
          <a:xfrm>
            <a:off x="3531739" y="3556276"/>
            <a:ext cx="5049078" cy="389613"/>
            <a:chOff x="6575665" y="3251965"/>
            <a:chExt cx="5049078" cy="389613"/>
          </a:xfrm>
        </p:grpSpPr>
        <p:sp>
          <p:nvSpPr>
            <p:cNvPr id="19" name="Скругленный прямоугольник 18"/>
            <p:cNvSpPr/>
            <p:nvPr/>
          </p:nvSpPr>
          <p:spPr>
            <a:xfrm>
              <a:off x="6575665" y="3251965"/>
              <a:ext cx="5049078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Прямоугольник 19"/>
            <p:cNvSpPr/>
            <p:nvPr/>
          </p:nvSpPr>
          <p:spPr>
            <a:xfrm>
              <a:off x="6575665" y="3277494"/>
              <a:ext cx="5049078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Классификация облака точек и выделение рельефа</a:t>
              </a:r>
            </a:p>
          </p:txBody>
        </p:sp>
      </p:grpSp>
      <p:grpSp>
        <p:nvGrpSpPr>
          <p:cNvPr id="21" name="Группа 20"/>
          <p:cNvGrpSpPr/>
          <p:nvPr/>
        </p:nvGrpSpPr>
        <p:grpSpPr>
          <a:xfrm>
            <a:off x="3533916" y="4185064"/>
            <a:ext cx="5049078" cy="389613"/>
            <a:chOff x="6564227" y="3820975"/>
            <a:chExt cx="5049078" cy="389613"/>
          </a:xfrm>
        </p:grpSpPr>
        <p:sp>
          <p:nvSpPr>
            <p:cNvPr id="22" name="Скругленный прямоугольник 21"/>
            <p:cNvSpPr/>
            <p:nvPr/>
          </p:nvSpPr>
          <p:spPr>
            <a:xfrm>
              <a:off x="6564227" y="3820975"/>
              <a:ext cx="5049078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3" name="Прямоугольник 22"/>
            <p:cNvSpPr/>
            <p:nvPr/>
          </p:nvSpPr>
          <p:spPr>
            <a:xfrm>
              <a:off x="6564227" y="3846504"/>
              <a:ext cx="5049078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Переход в местную систему координат</a:t>
              </a:r>
            </a:p>
          </p:txBody>
        </p:sp>
      </p:grpSp>
      <p:grpSp>
        <p:nvGrpSpPr>
          <p:cNvPr id="24" name="Группа 23"/>
          <p:cNvGrpSpPr/>
          <p:nvPr/>
        </p:nvGrpSpPr>
        <p:grpSpPr>
          <a:xfrm>
            <a:off x="3507507" y="5020401"/>
            <a:ext cx="5049078" cy="389613"/>
            <a:chOff x="6587103" y="4389984"/>
            <a:chExt cx="5049078" cy="389613"/>
          </a:xfrm>
        </p:grpSpPr>
        <p:sp>
          <p:nvSpPr>
            <p:cNvPr id="25" name="Скругленный прямоугольник 24"/>
            <p:cNvSpPr/>
            <p:nvPr/>
          </p:nvSpPr>
          <p:spPr>
            <a:xfrm>
              <a:off x="6587103" y="4389984"/>
              <a:ext cx="5049078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6" name="Прямоугольник 25"/>
            <p:cNvSpPr/>
            <p:nvPr/>
          </p:nvSpPr>
          <p:spPr>
            <a:xfrm>
              <a:off x="6587103" y="4415513"/>
              <a:ext cx="5049078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ru-RU" sz="16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Экспорт результатов обработки</a:t>
              </a:r>
            </a:p>
          </p:txBody>
        </p:sp>
      </p:grpSp>
      <p:grpSp>
        <p:nvGrpSpPr>
          <p:cNvPr id="27" name="Группа 26"/>
          <p:cNvGrpSpPr/>
          <p:nvPr/>
        </p:nvGrpSpPr>
        <p:grpSpPr>
          <a:xfrm>
            <a:off x="2399662" y="5765125"/>
            <a:ext cx="1091183" cy="389613"/>
            <a:chOff x="6694380" y="5085430"/>
            <a:chExt cx="1091183" cy="389613"/>
          </a:xfrm>
        </p:grpSpPr>
        <p:sp>
          <p:nvSpPr>
            <p:cNvPr id="28" name="Скругленный прямоугольник 27"/>
            <p:cNvSpPr/>
            <p:nvPr/>
          </p:nvSpPr>
          <p:spPr>
            <a:xfrm>
              <a:off x="6710017" y="5085430"/>
              <a:ext cx="1059910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9" name="Прямоугольник 28"/>
            <p:cNvSpPr/>
            <p:nvPr/>
          </p:nvSpPr>
          <p:spPr>
            <a:xfrm>
              <a:off x="6694380" y="5098890"/>
              <a:ext cx="1091183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 err="1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Micromine</a:t>
              </a:r>
              <a:endParaRPr lang="ru-RU" sz="1600" dirty="0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0" name="Группа 29"/>
          <p:cNvGrpSpPr/>
          <p:nvPr/>
        </p:nvGrpSpPr>
        <p:grpSpPr>
          <a:xfrm>
            <a:off x="4481585" y="5765125"/>
            <a:ext cx="1059910" cy="389613"/>
            <a:chOff x="7826252" y="5090278"/>
            <a:chExt cx="1059910" cy="389613"/>
          </a:xfrm>
        </p:grpSpPr>
        <p:sp>
          <p:nvSpPr>
            <p:cNvPr id="31" name="Скругленный прямоугольник 30"/>
            <p:cNvSpPr/>
            <p:nvPr/>
          </p:nvSpPr>
          <p:spPr>
            <a:xfrm>
              <a:off x="7826252" y="5090278"/>
              <a:ext cx="1059910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2" name="Прямоугольник 31"/>
            <p:cNvSpPr/>
            <p:nvPr/>
          </p:nvSpPr>
          <p:spPr>
            <a:xfrm>
              <a:off x="7852359" y="5109077"/>
              <a:ext cx="1007697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 err="1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Datamine</a:t>
              </a:r>
              <a:endParaRPr lang="ru-RU" sz="1600" dirty="0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3" name="Группа 32"/>
          <p:cNvGrpSpPr/>
          <p:nvPr/>
        </p:nvGrpSpPr>
        <p:grpSpPr>
          <a:xfrm>
            <a:off x="6362476" y="5711921"/>
            <a:ext cx="1314217" cy="461665"/>
            <a:chOff x="9111473" y="5045638"/>
            <a:chExt cx="1314217" cy="461665"/>
          </a:xfrm>
        </p:grpSpPr>
        <p:sp>
          <p:nvSpPr>
            <p:cNvPr id="34" name="Скругленный прямоугольник 33"/>
            <p:cNvSpPr/>
            <p:nvPr/>
          </p:nvSpPr>
          <p:spPr>
            <a:xfrm>
              <a:off x="9124118" y="5081664"/>
              <a:ext cx="1288926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5" name="Прямоугольник 34"/>
            <p:cNvSpPr/>
            <p:nvPr/>
          </p:nvSpPr>
          <p:spPr>
            <a:xfrm>
              <a:off x="9111473" y="5045638"/>
              <a:ext cx="1314217" cy="461665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ru-RU" sz="1200" dirty="0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ТИМ КРЕДО МАРКШЕЙДЕРИЯ</a:t>
              </a:r>
            </a:p>
          </p:txBody>
        </p:sp>
      </p:grpSp>
      <p:grpSp>
        <p:nvGrpSpPr>
          <p:cNvPr id="36" name="Группа 35"/>
          <p:cNvGrpSpPr/>
          <p:nvPr/>
        </p:nvGrpSpPr>
        <p:grpSpPr>
          <a:xfrm>
            <a:off x="8556585" y="5756807"/>
            <a:ext cx="937557" cy="389613"/>
            <a:chOff x="10641434" y="5081665"/>
            <a:chExt cx="937557" cy="389613"/>
          </a:xfrm>
        </p:grpSpPr>
        <p:sp>
          <p:nvSpPr>
            <p:cNvPr id="37" name="Скругленный прямоугольник 36"/>
            <p:cNvSpPr/>
            <p:nvPr/>
          </p:nvSpPr>
          <p:spPr>
            <a:xfrm>
              <a:off x="10641434" y="5081665"/>
              <a:ext cx="937557" cy="389613"/>
            </a:xfrm>
            <a:prstGeom prst="round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8" name="Прямоугольник 37"/>
            <p:cNvSpPr/>
            <p:nvPr/>
          </p:nvSpPr>
          <p:spPr>
            <a:xfrm>
              <a:off x="10649036" y="5081665"/>
              <a:ext cx="922353" cy="338554"/>
            </a:xfrm>
            <a:prstGeom prst="rect">
              <a:avLst/>
            </a:prstGeom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 err="1" smtClean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Surpac</a:t>
              </a:r>
              <a:endParaRPr lang="ru-RU" sz="1600" dirty="0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9" name="Стрелка вниз 38"/>
          <p:cNvSpPr/>
          <p:nvPr/>
        </p:nvSpPr>
        <p:spPr>
          <a:xfrm>
            <a:off x="5983198" y="1464644"/>
            <a:ext cx="77434" cy="156958"/>
          </a:xfrm>
          <a:prstGeom prst="downArrow">
            <a:avLst/>
          </a:prstGeom>
          <a:solidFill>
            <a:srgbClr val="002060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0" name="Стрелка вниз 39"/>
          <p:cNvSpPr/>
          <p:nvPr/>
        </p:nvSpPr>
        <p:spPr>
          <a:xfrm>
            <a:off x="5976667" y="2275860"/>
            <a:ext cx="77434" cy="156958"/>
          </a:xfrm>
          <a:prstGeom prst="downArrow">
            <a:avLst/>
          </a:prstGeom>
          <a:solidFill>
            <a:srgbClr val="002060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Стрелка вниз 40"/>
          <p:cNvSpPr/>
          <p:nvPr/>
        </p:nvSpPr>
        <p:spPr>
          <a:xfrm>
            <a:off x="6019738" y="3340356"/>
            <a:ext cx="77434" cy="156958"/>
          </a:xfrm>
          <a:prstGeom prst="downArrow">
            <a:avLst/>
          </a:prstGeom>
          <a:solidFill>
            <a:srgbClr val="002060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2" name="Стрелка вниз 41"/>
          <p:cNvSpPr/>
          <p:nvPr/>
        </p:nvSpPr>
        <p:spPr>
          <a:xfrm>
            <a:off x="6019738" y="3981721"/>
            <a:ext cx="77434" cy="156958"/>
          </a:xfrm>
          <a:prstGeom prst="downArrow">
            <a:avLst/>
          </a:prstGeom>
          <a:solidFill>
            <a:srgbClr val="002060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Стрелка вниз 42"/>
          <p:cNvSpPr/>
          <p:nvPr/>
        </p:nvSpPr>
        <p:spPr>
          <a:xfrm>
            <a:off x="6033805" y="4777792"/>
            <a:ext cx="77434" cy="156958"/>
          </a:xfrm>
          <a:prstGeom prst="downArrow">
            <a:avLst/>
          </a:prstGeom>
          <a:solidFill>
            <a:srgbClr val="002060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44" name="Прямая со стрелкой 43"/>
          <p:cNvCxnSpPr/>
          <p:nvPr/>
        </p:nvCxnSpPr>
        <p:spPr>
          <a:xfrm flipH="1">
            <a:off x="3429552" y="5410014"/>
            <a:ext cx="380448" cy="338045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Прямая со стрелкой 44"/>
          <p:cNvCxnSpPr/>
          <p:nvPr/>
        </p:nvCxnSpPr>
        <p:spPr>
          <a:xfrm flipH="1">
            <a:off x="5043115" y="5410014"/>
            <a:ext cx="120197" cy="308721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Прямая со стрелкой 45"/>
          <p:cNvCxnSpPr/>
          <p:nvPr/>
        </p:nvCxnSpPr>
        <p:spPr>
          <a:xfrm>
            <a:off x="6748272" y="5410014"/>
            <a:ext cx="155776" cy="301907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Прямая со стрелкой 46"/>
          <p:cNvCxnSpPr/>
          <p:nvPr/>
        </p:nvCxnSpPr>
        <p:spPr>
          <a:xfrm>
            <a:off x="8229600" y="5410014"/>
            <a:ext cx="404940" cy="337933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Прямоугольник 51"/>
          <p:cNvSpPr/>
          <p:nvPr/>
        </p:nvSpPr>
        <p:spPr>
          <a:xfrm>
            <a:off x="3600035" y="2502716"/>
            <a:ext cx="5049078" cy="338554"/>
          </a:xfrm>
          <a:prstGeom prst="rect">
            <a:avLst/>
          </a:prstGeom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ru-RU" sz="1600" dirty="0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Пакетный сценарий обработки в </a:t>
            </a:r>
            <a:r>
              <a:rPr lang="en-US" sz="1600" dirty="0" err="1" smtClean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Metashape</a:t>
            </a:r>
            <a:endParaRPr lang="ru-RU" sz="1600" dirty="0" smtClean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18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5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Склады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2866598" y="347490"/>
            <a:ext cx="6458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400" b="1" dirty="0" smtClean="0">
                <a:solidFill>
                  <a:prstClr val="white"/>
                </a:solidFill>
                <a:latin typeface="Calibri" panose="020F0502020204030204"/>
              </a:rPr>
              <a:t>Автоматизированная инвентаризация складов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526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88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/>
      <p:bldP spid="5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3541819" y="1771176"/>
            <a:ext cx="51083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400" b="1" dirty="0" smtClean="0">
                <a:solidFill>
                  <a:prstClr val="white"/>
                </a:solidFill>
                <a:latin typeface="Calibri" panose="020F0502020204030204"/>
              </a:rPr>
              <a:t>Мониторинг очагов самовозгорания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Мониторинг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23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19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4909"/>
                            </p:stCondLst>
                            <p:childTnLst>
                              <p:par>
                                <p:cTn id="1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5" grpId="0"/>
      <p:bldP spid="5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85" t="16025" r="30104" b="18068"/>
          <a:stretch/>
        </p:blipFill>
        <p:spPr>
          <a:xfrm>
            <a:off x="0" y="-133351"/>
            <a:ext cx="12249149" cy="69913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2130725" y="181178"/>
            <a:ext cx="79876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Преимущества внедрения </a:t>
            </a:r>
            <a:r>
              <a:rPr lang="en-US" sz="2800" cap="all" dirty="0" err="1" smtClean="0">
                <a:solidFill>
                  <a:schemeClr val="bg1"/>
                </a:solidFill>
              </a:rPr>
              <a:t>Dji</a:t>
            </a:r>
            <a:r>
              <a:rPr lang="en-US" sz="2800" cap="all" dirty="0" smtClean="0">
                <a:solidFill>
                  <a:schemeClr val="bg1"/>
                </a:solidFill>
              </a:rPr>
              <a:t> dock 2 </a:t>
            </a:r>
            <a:r>
              <a:rPr lang="ru-RU" sz="2800" cap="all" dirty="0" smtClean="0">
                <a:solidFill>
                  <a:schemeClr val="bg1"/>
                </a:solidFill>
              </a:rPr>
              <a:t>для автоматизации аэрофотосъемки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18786" y="1226189"/>
            <a:ext cx="1081157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Док станция может располагаться непосредственно на объекте.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Сотрудникам не нужно выезжать на объект для выполнения АФС.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Достаточно один раз выполнить калибровку (привязку) встроенной базовой станции </a:t>
            </a:r>
            <a:r>
              <a:rPr lang="en-US" dirty="0" smtClean="0">
                <a:solidFill>
                  <a:schemeClr val="bg1"/>
                </a:solidFill>
              </a:rPr>
              <a:t>RTK </a:t>
            </a:r>
            <a:r>
              <a:rPr lang="ru-RU" dirty="0" smtClean="0">
                <a:solidFill>
                  <a:schemeClr val="bg1"/>
                </a:solidFill>
              </a:rPr>
              <a:t>с опорной сетью предприятия для получения стабильной точности </a:t>
            </a:r>
            <a:r>
              <a:rPr lang="ru-RU" dirty="0" err="1" smtClean="0">
                <a:solidFill>
                  <a:schemeClr val="bg1"/>
                </a:solidFill>
              </a:rPr>
              <a:t>геопривязки</a:t>
            </a:r>
            <a:r>
              <a:rPr lang="ru-RU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При наличии актуальной матрицы высот планирование и выполнение полетных заданий можно производить не выходя из офиса.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Снижение влияния человеческого фактора и вероятности ошибок пилотирования.</a:t>
            </a:r>
          </a:p>
          <a:p>
            <a:pPr algn="just">
              <a:lnSpc>
                <a:spcPct val="150000"/>
              </a:lnSpc>
            </a:pPr>
            <a:r>
              <a:rPr lang="ru-RU" dirty="0" smtClean="0">
                <a:solidFill>
                  <a:schemeClr val="bg1"/>
                </a:solidFill>
              </a:rPr>
              <a:t>Дополнительные функции, которые могут выполняться в свободное от АФС время: 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Контроль за исправностью оборудования и технологическими процессами в режиме реального времени.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Возможность интеграции с системами безопасности и </a:t>
            </a:r>
            <a:r>
              <a:rPr lang="ru-RU" dirty="0" err="1" smtClean="0">
                <a:solidFill>
                  <a:schemeClr val="bg1"/>
                </a:solidFill>
              </a:rPr>
              <a:t>видеоаналитики</a:t>
            </a:r>
            <a:r>
              <a:rPr lang="ru-RU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Контроль </a:t>
            </a:r>
            <a:r>
              <a:rPr lang="ru-RU" dirty="0">
                <a:solidFill>
                  <a:schemeClr val="bg1"/>
                </a:solidFill>
              </a:rPr>
              <a:t>за работой </a:t>
            </a:r>
            <a:r>
              <a:rPr lang="ru-RU" dirty="0" smtClean="0">
                <a:solidFill>
                  <a:schemeClr val="bg1"/>
                </a:solidFill>
              </a:rPr>
              <a:t>подрядчиков и соблюдением правил промышленной безопасности.</a:t>
            </a:r>
          </a:p>
        </p:txBody>
      </p:sp>
    </p:spTree>
    <p:extLst>
      <p:ext uri="{BB962C8B-B14F-4D97-AF65-F5344CB8AC3E}">
        <p14:creationId xmlns:p14="http://schemas.microsoft.com/office/powerpoint/2010/main" val="20501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645920" y="191338"/>
            <a:ext cx="890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Технические характеристики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6" t="38022" r="29540" b="4120"/>
          <a:stretch/>
        </p:blipFill>
        <p:spPr>
          <a:xfrm>
            <a:off x="1421739" y="1429116"/>
            <a:ext cx="3122552" cy="1579140"/>
          </a:xfrm>
          <a:prstGeom prst="round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7" t="36161" r="30694" b="32138"/>
          <a:stretch/>
        </p:blipFill>
        <p:spPr>
          <a:xfrm>
            <a:off x="7343932" y="1367986"/>
            <a:ext cx="3202148" cy="1621800"/>
          </a:xfrm>
          <a:prstGeom prst="round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882440" y="90589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819336" y="84476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 2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46445" y="869716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6308436" y="844765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11581" y="3008256"/>
            <a:ext cx="47428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Время полета - 40 мин </a:t>
            </a:r>
            <a:r>
              <a:rPr lang="ru-RU" i="1" dirty="0" smtClean="0">
                <a:solidFill>
                  <a:schemeClr val="bg1"/>
                </a:solidFill>
              </a:rPr>
              <a:t>(в идеальных условиях)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Радиус действия от док станции – 7 км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Время зарядки АКБ с 10% до 90 % - 25 мин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Работа станции от встроенного резервного аккумулятора – 5 часов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Размеры в </a:t>
            </a:r>
            <a:r>
              <a:rPr lang="ru-RU" dirty="0">
                <a:solidFill>
                  <a:schemeClr val="bg1"/>
                </a:solidFill>
              </a:rPr>
              <a:t>закрытом виде - </a:t>
            </a:r>
            <a:r>
              <a:rPr lang="ru-RU" dirty="0" smtClean="0">
                <a:solidFill>
                  <a:schemeClr val="bg1"/>
                </a:solidFill>
              </a:rPr>
              <a:t>Д-800 мм</a:t>
            </a:r>
            <a:r>
              <a:rPr lang="ru-RU" dirty="0">
                <a:solidFill>
                  <a:schemeClr val="bg1"/>
                </a:solidFill>
              </a:rPr>
              <a:t>, Ш-885 мм, </a:t>
            </a:r>
            <a:r>
              <a:rPr lang="ru-RU" dirty="0" smtClean="0">
                <a:solidFill>
                  <a:schemeClr val="bg1"/>
                </a:solidFill>
              </a:rPr>
              <a:t>В-1065 мм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Размеры в открытом виде </a:t>
            </a:r>
            <a:r>
              <a:rPr lang="ru-RU" dirty="0">
                <a:solidFill>
                  <a:schemeClr val="bg1"/>
                </a:solidFill>
              </a:rPr>
              <a:t>- Д-1675 мм, Ш-885 мм, </a:t>
            </a:r>
            <a:r>
              <a:rPr lang="ru-RU" dirty="0" smtClean="0">
                <a:solidFill>
                  <a:schemeClr val="bg1"/>
                </a:solidFill>
              </a:rPr>
              <a:t>В-735 мм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Необходимая площадь – менее 1 кв. м.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Масса – 105 кг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548478" y="3008256"/>
            <a:ext cx="47428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Время полета - 50 мин </a:t>
            </a:r>
            <a:r>
              <a:rPr lang="ru-RU" i="1" dirty="0" smtClean="0">
                <a:solidFill>
                  <a:schemeClr val="bg1"/>
                </a:solidFill>
              </a:rPr>
              <a:t>(в идеальных условиях)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Радиус действия от док станции – 10 км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Время зарядки АКБ с 10% до 90 % - 32 мин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Работа станции от встроенного резервного аккумулятора – 5 часов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Размеры в </a:t>
            </a:r>
            <a:r>
              <a:rPr lang="ru-RU" dirty="0">
                <a:solidFill>
                  <a:schemeClr val="bg1"/>
                </a:solidFill>
              </a:rPr>
              <a:t>закрытом виде - </a:t>
            </a:r>
            <a:r>
              <a:rPr lang="ru-RU" dirty="0" smtClean="0">
                <a:solidFill>
                  <a:schemeClr val="bg1"/>
                </a:solidFill>
              </a:rPr>
              <a:t>Д-570 мм</a:t>
            </a:r>
            <a:r>
              <a:rPr lang="ru-RU" dirty="0">
                <a:solidFill>
                  <a:schemeClr val="bg1"/>
                </a:solidFill>
              </a:rPr>
              <a:t>, </a:t>
            </a:r>
            <a:r>
              <a:rPr lang="ru-RU" dirty="0" smtClean="0">
                <a:solidFill>
                  <a:schemeClr val="bg1"/>
                </a:solidFill>
              </a:rPr>
              <a:t>Ш-583 </a:t>
            </a:r>
            <a:r>
              <a:rPr lang="ru-RU" dirty="0">
                <a:solidFill>
                  <a:schemeClr val="bg1"/>
                </a:solidFill>
              </a:rPr>
              <a:t>мм, </a:t>
            </a:r>
            <a:r>
              <a:rPr lang="ru-RU" dirty="0" smtClean="0">
                <a:solidFill>
                  <a:schemeClr val="bg1"/>
                </a:solidFill>
              </a:rPr>
              <a:t>В-465 мм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Размеры в открытом виде </a:t>
            </a:r>
            <a:r>
              <a:rPr lang="ru-RU" dirty="0">
                <a:solidFill>
                  <a:schemeClr val="bg1"/>
                </a:solidFill>
              </a:rPr>
              <a:t>- </a:t>
            </a:r>
            <a:r>
              <a:rPr lang="ru-RU" dirty="0" smtClean="0">
                <a:solidFill>
                  <a:schemeClr val="bg1"/>
                </a:solidFill>
              </a:rPr>
              <a:t>Д-1228 </a:t>
            </a:r>
            <a:r>
              <a:rPr lang="ru-RU" dirty="0">
                <a:solidFill>
                  <a:schemeClr val="bg1"/>
                </a:solidFill>
              </a:rPr>
              <a:t>мм, Ш-885 мм, </a:t>
            </a:r>
            <a:r>
              <a:rPr lang="ru-RU" dirty="0" smtClean="0">
                <a:solidFill>
                  <a:schemeClr val="bg1"/>
                </a:solidFill>
              </a:rPr>
              <a:t>В-412 мм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Необходимая площадь – менее 1 кв. м.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Масса – 34 кг</a:t>
            </a:r>
          </a:p>
        </p:txBody>
      </p:sp>
    </p:spTree>
    <p:extLst>
      <p:ext uri="{BB962C8B-B14F-4D97-AF65-F5344CB8AC3E}">
        <p14:creationId xmlns:p14="http://schemas.microsoft.com/office/powerpoint/2010/main" val="148287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645920" y="191338"/>
            <a:ext cx="890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Технические характеристики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7" t="36161" r="30694" b="32138"/>
          <a:stretch/>
        </p:blipFill>
        <p:spPr>
          <a:xfrm>
            <a:off x="7343932" y="1367986"/>
            <a:ext cx="3202148" cy="1621800"/>
          </a:xfrm>
          <a:prstGeom prst="round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882440" y="90589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819336" y="84476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 2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46445" y="869716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6308436" y="844765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11581" y="3146755"/>
            <a:ext cx="47428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Степень защиты </a:t>
            </a:r>
            <a:r>
              <a:rPr lang="en-US" dirty="0" smtClean="0">
                <a:solidFill>
                  <a:schemeClr val="bg1"/>
                </a:solidFill>
              </a:rPr>
              <a:t>– IP 55</a:t>
            </a:r>
            <a:endParaRPr lang="ru-RU" i="1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Рабочий диапазон температур </a:t>
            </a:r>
            <a:r>
              <a:rPr lang="en-US" dirty="0">
                <a:solidFill>
                  <a:schemeClr val="bg1"/>
                </a:solidFill>
              </a:rPr>
              <a:t>−35...+50 °C</a:t>
            </a:r>
            <a:endParaRPr lang="ru-RU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Рабочий диапазон температур для выполнения полетов - </a:t>
            </a:r>
            <a:r>
              <a:rPr lang="en-US" dirty="0" smtClean="0">
                <a:solidFill>
                  <a:schemeClr val="bg1"/>
                </a:solidFill>
              </a:rPr>
              <a:t>−</a:t>
            </a:r>
            <a:r>
              <a:rPr lang="ru-RU" dirty="0" smtClean="0">
                <a:solidFill>
                  <a:schemeClr val="bg1"/>
                </a:solidFill>
              </a:rPr>
              <a:t>20</a:t>
            </a:r>
            <a:r>
              <a:rPr lang="en-US" dirty="0" smtClean="0">
                <a:solidFill>
                  <a:schemeClr val="bg1"/>
                </a:solidFill>
              </a:rPr>
              <a:t>...+</a:t>
            </a:r>
            <a:r>
              <a:rPr lang="en-US" dirty="0">
                <a:solidFill>
                  <a:schemeClr val="bg1"/>
                </a:solidFill>
              </a:rPr>
              <a:t>50 °</a:t>
            </a:r>
            <a:r>
              <a:rPr lang="en-US" dirty="0" smtClean="0">
                <a:solidFill>
                  <a:schemeClr val="bg1"/>
                </a:solidFill>
              </a:rPr>
              <a:t>C</a:t>
            </a:r>
            <a:endParaRPr lang="ru-RU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Максимальная допустимая скорость ветра при посадке – 12 м/с.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Датчики для контроля внешних условий – температуры, скорости ветра, осадков, погружения в воду, вибрации.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Датчики для контроля </a:t>
            </a:r>
            <a:r>
              <a:rPr lang="ru-RU" dirty="0" smtClean="0">
                <a:solidFill>
                  <a:schemeClr val="bg1"/>
                </a:solidFill>
              </a:rPr>
              <a:t>внутренних условий – температуры, влажности.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573572" y="3146755"/>
            <a:ext cx="47428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Степень защиты </a:t>
            </a:r>
            <a:r>
              <a:rPr lang="en-US" dirty="0">
                <a:solidFill>
                  <a:schemeClr val="bg1"/>
                </a:solidFill>
              </a:rPr>
              <a:t>– IP 55</a:t>
            </a:r>
            <a:endParaRPr lang="ru-RU" i="1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Рабочий диапазон температур </a:t>
            </a:r>
            <a:r>
              <a:rPr lang="en-US" dirty="0" smtClean="0">
                <a:solidFill>
                  <a:schemeClr val="bg1"/>
                </a:solidFill>
              </a:rPr>
              <a:t>−</a:t>
            </a:r>
            <a:r>
              <a:rPr lang="ru-RU" dirty="0" smtClean="0">
                <a:solidFill>
                  <a:schemeClr val="bg1"/>
                </a:solidFill>
              </a:rPr>
              <a:t>2</a:t>
            </a:r>
            <a:r>
              <a:rPr lang="en-US" dirty="0" smtClean="0">
                <a:solidFill>
                  <a:schemeClr val="bg1"/>
                </a:solidFill>
              </a:rPr>
              <a:t>5...+</a:t>
            </a:r>
            <a:r>
              <a:rPr lang="ru-RU" dirty="0" smtClean="0">
                <a:solidFill>
                  <a:schemeClr val="bg1"/>
                </a:solidFill>
              </a:rPr>
              <a:t>45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°C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Рабочий диапазон температур для выполнения полетов - </a:t>
            </a:r>
            <a:r>
              <a:rPr lang="en-US" dirty="0">
                <a:solidFill>
                  <a:schemeClr val="bg1"/>
                </a:solidFill>
              </a:rPr>
              <a:t>−</a:t>
            </a:r>
            <a:r>
              <a:rPr lang="ru-RU" dirty="0">
                <a:solidFill>
                  <a:schemeClr val="bg1"/>
                </a:solidFill>
              </a:rPr>
              <a:t>20</a:t>
            </a:r>
            <a:r>
              <a:rPr lang="en-US" dirty="0" smtClean="0">
                <a:solidFill>
                  <a:schemeClr val="bg1"/>
                </a:solidFill>
              </a:rPr>
              <a:t>...+</a:t>
            </a:r>
            <a:r>
              <a:rPr lang="ru-RU" dirty="0" smtClean="0">
                <a:solidFill>
                  <a:schemeClr val="bg1"/>
                </a:solidFill>
              </a:rPr>
              <a:t>45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°C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Максимальная допустимая скорость ветра при посадке – </a:t>
            </a:r>
            <a:r>
              <a:rPr lang="ru-RU" dirty="0" smtClean="0">
                <a:solidFill>
                  <a:schemeClr val="bg1"/>
                </a:solidFill>
              </a:rPr>
              <a:t>8 </a:t>
            </a:r>
            <a:r>
              <a:rPr lang="ru-RU" dirty="0">
                <a:solidFill>
                  <a:schemeClr val="bg1"/>
                </a:solidFill>
              </a:rPr>
              <a:t>м/с.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Датчики для контроля внешних условий – температуры, скорости ветра, осадков, погружения в </a:t>
            </a:r>
            <a:r>
              <a:rPr lang="ru-RU" dirty="0" smtClean="0">
                <a:solidFill>
                  <a:schemeClr val="bg1"/>
                </a:solidFill>
              </a:rPr>
              <a:t>воду.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Датчики для контроля внутренних условий – температуры, влажности.</a:t>
            </a: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3"/>
          <a:srcRect l="-467" t="9705" r="467" b="276"/>
          <a:stretch/>
        </p:blipFill>
        <p:spPr>
          <a:xfrm>
            <a:off x="1381940" y="1367189"/>
            <a:ext cx="3202148" cy="1619926"/>
          </a:xfrm>
          <a:prstGeom prst="round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4"/>
          <a:srcRect t="9198"/>
          <a:stretch/>
        </p:blipFill>
        <p:spPr>
          <a:xfrm>
            <a:off x="7343932" y="1374098"/>
            <a:ext cx="3202148" cy="162492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645920" y="191338"/>
            <a:ext cx="890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Технические характеристики</a:t>
            </a:r>
            <a:r>
              <a:rPr lang="en-US" sz="2800" cap="all" dirty="0" smtClean="0">
                <a:solidFill>
                  <a:schemeClr val="bg1"/>
                </a:solidFill>
              </a:rPr>
              <a:t> </a:t>
            </a:r>
            <a:r>
              <a:rPr lang="ru-RU" sz="2800" cap="all" dirty="0" smtClean="0">
                <a:solidFill>
                  <a:schemeClr val="bg1"/>
                </a:solidFill>
              </a:rPr>
              <a:t>камер БВС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882440" y="90589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819336" y="844766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 2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46445" y="869716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6308436" y="844765"/>
            <a:ext cx="5273139" cy="5833125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12" name="Таблица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845024"/>
              </p:ext>
            </p:extLst>
          </p:nvPr>
        </p:nvGraphicFramePr>
        <p:xfrm>
          <a:off x="558582" y="3163414"/>
          <a:ext cx="4848864" cy="3083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24432">
                  <a:extLst>
                    <a:ext uri="{9D8B030D-6E8A-4147-A177-3AD203B41FA5}">
                      <a16:colId xmlns:a16="http://schemas.microsoft.com/office/drawing/2014/main" val="1295001184"/>
                    </a:ext>
                  </a:extLst>
                </a:gridCol>
                <a:gridCol w="2424432">
                  <a:extLst>
                    <a:ext uri="{9D8B030D-6E8A-4147-A177-3AD203B41FA5}">
                      <a16:colId xmlns:a16="http://schemas.microsoft.com/office/drawing/2014/main" val="41377483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Matrice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30</a:t>
                      </a:r>
                      <a:endParaRPr lang="ru-RU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Matrice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30T</a:t>
                      </a:r>
                      <a:endParaRPr lang="ru-RU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42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Камера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с оптическим зумом  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CMOS 1/2 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дюйма, 48 </a:t>
                      </a:r>
                      <a:r>
                        <a:rPr lang="ru-RU" sz="1400" baseline="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гибридный зум – 192х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Камера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с оптическим зумом  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CMOS 1/2 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дюйма, 48 </a:t>
                      </a:r>
                      <a:r>
                        <a:rPr lang="ru-RU" sz="1400" baseline="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гибридный зум – 192х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387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Широкоугольная камера -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CMOS 1/2 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дюйма, 12 </a:t>
                      </a:r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 84°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Широкоугольная камера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CMOS 1/2 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дюйма, 12 </a:t>
                      </a:r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 84°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061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Тепловизионная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камера -</a:t>
                      </a:r>
                    </a:p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нет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Тепловизионная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камера</a:t>
                      </a:r>
                    </a:p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640×512, 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DFOV: 61°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измерение температуры - да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358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Лазерный дальномер –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нет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Лазерный дальномер –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3-1200 м.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411519"/>
                  </a:ext>
                </a:extLst>
              </a:tr>
            </a:tbl>
          </a:graphicData>
        </a:graphic>
      </p:graphicFrame>
      <p:graphicFrame>
        <p:nvGraphicFramePr>
          <p:cNvPr id="13" name="Таблица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252748"/>
              </p:ext>
            </p:extLst>
          </p:nvPr>
        </p:nvGraphicFramePr>
        <p:xfrm>
          <a:off x="6520573" y="3163414"/>
          <a:ext cx="4848864" cy="3149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24432">
                  <a:extLst>
                    <a:ext uri="{9D8B030D-6E8A-4147-A177-3AD203B41FA5}">
                      <a16:colId xmlns:a16="http://schemas.microsoft.com/office/drawing/2014/main" val="1295001184"/>
                    </a:ext>
                  </a:extLst>
                </a:gridCol>
                <a:gridCol w="2424432">
                  <a:extLst>
                    <a:ext uri="{9D8B030D-6E8A-4147-A177-3AD203B41FA5}">
                      <a16:colId xmlns:a16="http://schemas.microsoft.com/office/drawing/2014/main" val="41377483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Matrice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3D</a:t>
                      </a:r>
                      <a:endParaRPr lang="ru-RU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Matrice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3TD</a:t>
                      </a:r>
                      <a:endParaRPr lang="ru-RU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42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Камера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с оптическим зумом  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1/2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дюйма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 CMOS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12 </a:t>
                      </a:r>
                      <a:r>
                        <a:rPr lang="ru-RU" sz="1400" baseline="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гибридный зум – 56х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Камера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с оптическим зумом  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1/2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дюйма</a:t>
                      </a:r>
                      <a:r>
                        <a:rPr lang="en-US" sz="1400" baseline="0" dirty="0" smtClean="0">
                          <a:solidFill>
                            <a:schemeClr val="bg1"/>
                          </a:solidFill>
                        </a:rPr>
                        <a:t> CMOS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12 </a:t>
                      </a:r>
                      <a:r>
                        <a:rPr lang="ru-RU" sz="1400" baseline="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, гибридный зум – 56х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387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Широкоугольная камера -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4/3 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дюйма 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CMOS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 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 84°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механический затвор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Широкоугольная камера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1/1.32-inch CMOS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 48 </a:t>
                      </a:r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Мп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</a:p>
                    <a:p>
                      <a:pPr algn="ctr"/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 8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°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061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Тепловизионная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камера -</a:t>
                      </a:r>
                    </a:p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нет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err="1" smtClean="0">
                          <a:solidFill>
                            <a:schemeClr val="bg1"/>
                          </a:solidFill>
                        </a:rPr>
                        <a:t>Тепловизионная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камера</a:t>
                      </a:r>
                    </a:p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640×512, 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</a:rPr>
                        <a:t>DFOV: 61°</a:t>
                      </a:r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,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измерение температуры - да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358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Лазерный дальномер –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нет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bg1"/>
                          </a:solidFill>
                        </a:rPr>
                        <a:t>Лазерный дальномер –</a:t>
                      </a:r>
                      <a:r>
                        <a:rPr lang="ru-RU" sz="1400" baseline="0" dirty="0" smtClean="0">
                          <a:solidFill>
                            <a:schemeClr val="bg1"/>
                          </a:solidFill>
                        </a:rPr>
                        <a:t> нет</a:t>
                      </a:r>
                      <a:endParaRPr lang="ru-RU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411519"/>
                  </a:ext>
                </a:extLst>
              </a:tr>
            </a:tbl>
          </a:graphicData>
        </a:graphic>
      </p:graphicFrame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2"/>
          <a:srcRect b="7165"/>
          <a:stretch/>
        </p:blipFill>
        <p:spPr>
          <a:xfrm>
            <a:off x="7318837" y="1337112"/>
            <a:ext cx="3202148" cy="1671144"/>
          </a:xfrm>
          <a:prstGeom prst="round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03" r="9602" b="4444"/>
          <a:stretch/>
        </p:blipFill>
        <p:spPr>
          <a:xfrm>
            <a:off x="1419915" y="1428107"/>
            <a:ext cx="3126198" cy="158014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411807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3000">
                <a:srgbClr val="2F7C9E"/>
              </a:gs>
              <a:gs pos="15000">
                <a:srgbClr val="3E9BC5"/>
              </a:gs>
              <a:gs pos="78000">
                <a:srgbClr val="093A4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079552" y="83779"/>
            <a:ext cx="10032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cap="all" dirty="0" smtClean="0">
                <a:solidFill>
                  <a:schemeClr val="bg1"/>
                </a:solidFill>
              </a:rPr>
              <a:t>Автономный комплекс для автоматизации </a:t>
            </a:r>
            <a:r>
              <a:rPr lang="ru-RU" sz="2800" cap="all" dirty="0" err="1" smtClean="0">
                <a:solidFill>
                  <a:schemeClr val="bg1"/>
                </a:solidFill>
              </a:rPr>
              <a:t>поцесса</a:t>
            </a:r>
            <a:r>
              <a:rPr lang="ru-RU" sz="2800" cap="all" dirty="0" smtClean="0">
                <a:solidFill>
                  <a:schemeClr val="bg1"/>
                </a:solidFill>
              </a:rPr>
              <a:t> аэрофотосъемки на базе </a:t>
            </a:r>
            <a:r>
              <a:rPr lang="en-US" sz="2800" cap="all" dirty="0" err="1" smtClean="0">
                <a:solidFill>
                  <a:schemeClr val="bg1"/>
                </a:solidFill>
              </a:rPr>
              <a:t>dji</a:t>
            </a:r>
            <a:r>
              <a:rPr lang="en-US" sz="2800" cap="all" dirty="0" smtClean="0">
                <a:solidFill>
                  <a:schemeClr val="bg1"/>
                </a:solidFill>
              </a:rPr>
              <a:t> dock 2 </a:t>
            </a:r>
            <a:r>
              <a:rPr lang="ru-RU" sz="2800" cap="all" dirty="0" smtClean="0">
                <a:solidFill>
                  <a:schemeClr val="bg1"/>
                </a:solidFill>
              </a:rPr>
              <a:t>и </a:t>
            </a:r>
            <a:r>
              <a:rPr lang="en-US" sz="2800" cap="all" dirty="0" err="1" smtClean="0">
                <a:solidFill>
                  <a:schemeClr val="bg1"/>
                </a:solidFill>
              </a:rPr>
              <a:t>matrice</a:t>
            </a:r>
            <a:r>
              <a:rPr lang="en-US" sz="2800" cap="all" dirty="0" smtClean="0">
                <a:solidFill>
                  <a:schemeClr val="bg1"/>
                </a:solidFill>
              </a:rPr>
              <a:t> 3d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650899" y="1204490"/>
            <a:ext cx="220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DOCK 2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7651086" y="1150759"/>
            <a:ext cx="2537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cap="all" dirty="0" smtClean="0">
                <a:solidFill>
                  <a:schemeClr val="bg1"/>
                </a:solidFill>
              </a:rPr>
              <a:t>DJI </a:t>
            </a:r>
            <a:r>
              <a:rPr lang="en-US" sz="2800" cap="all" dirty="0" err="1" smtClean="0">
                <a:solidFill>
                  <a:schemeClr val="bg1"/>
                </a:solidFill>
              </a:rPr>
              <a:t>Matrice</a:t>
            </a:r>
            <a:r>
              <a:rPr lang="en-US" sz="2800" cap="all" dirty="0" smtClean="0">
                <a:solidFill>
                  <a:schemeClr val="bg1"/>
                </a:solidFill>
              </a:rPr>
              <a:t> 3D</a:t>
            </a:r>
            <a:endParaRPr lang="ru-RU" sz="2800" cap="all" dirty="0">
              <a:solidFill>
                <a:schemeClr val="bg1"/>
              </a:solidFill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51423" y="1184988"/>
            <a:ext cx="5273139" cy="5258796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6283340" y="1184988"/>
            <a:ext cx="5273139" cy="5258796"/>
          </a:xfrm>
          <a:prstGeom prst="round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555911" y="3353489"/>
            <a:ext cx="47428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Встроенная базовая станция </a:t>
            </a:r>
            <a:r>
              <a:rPr lang="en-US" dirty="0" smtClean="0">
                <a:solidFill>
                  <a:schemeClr val="bg1"/>
                </a:solidFill>
              </a:rPr>
              <a:t>RTK </a:t>
            </a:r>
            <a:r>
              <a:rPr lang="ru-RU" dirty="0" smtClean="0">
                <a:solidFill>
                  <a:schemeClr val="bg1"/>
                </a:solidFill>
              </a:rPr>
              <a:t>для передачи поправок на борт</a:t>
            </a:r>
            <a:endParaRPr lang="ru-RU" i="1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>
                <a:solidFill>
                  <a:schemeClr val="bg1"/>
                </a:solidFill>
              </a:rPr>
              <a:t>Радиус действия от док станции – 10 км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Автоматическая загрузка отснятых материалов в сетевое хранилище файлов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Автоматизация периодических задач</a:t>
            </a:r>
            <a:endParaRPr lang="ru-RU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Возможность установки непосредственно на объекте, что исключает необходимость вы</a:t>
            </a:r>
            <a:r>
              <a:rPr lang="ru-RU" dirty="0">
                <a:solidFill>
                  <a:schemeClr val="bg1"/>
                </a:solidFill>
              </a:rPr>
              <a:t>е</a:t>
            </a:r>
            <a:r>
              <a:rPr lang="ru-RU" dirty="0" smtClean="0">
                <a:solidFill>
                  <a:schemeClr val="bg1"/>
                </a:solidFill>
              </a:rPr>
              <a:t>зда специалистов для проведения АФС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6587412" y="3353489"/>
            <a:ext cx="48332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Время полета - 50 мин </a:t>
            </a:r>
            <a:r>
              <a:rPr lang="ru-RU" i="1" dirty="0" smtClean="0">
                <a:solidFill>
                  <a:schemeClr val="bg1"/>
                </a:solidFill>
              </a:rPr>
              <a:t>(в идеальных условиях)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Камера </a:t>
            </a:r>
            <a:r>
              <a:rPr lang="en-US" dirty="0" smtClean="0">
                <a:solidFill>
                  <a:schemeClr val="bg1"/>
                </a:solidFill>
              </a:rPr>
              <a:t>4/3 </a:t>
            </a:r>
            <a:r>
              <a:rPr lang="ru-RU" dirty="0">
                <a:solidFill>
                  <a:schemeClr val="bg1"/>
                </a:solidFill>
              </a:rPr>
              <a:t>дюйма </a:t>
            </a:r>
            <a:r>
              <a:rPr lang="en-US" dirty="0">
                <a:solidFill>
                  <a:schemeClr val="bg1"/>
                </a:solidFill>
              </a:rPr>
              <a:t>CMOS</a:t>
            </a:r>
            <a:r>
              <a:rPr lang="ru-RU" dirty="0">
                <a:solidFill>
                  <a:schemeClr val="bg1"/>
                </a:solidFill>
              </a:rPr>
              <a:t>, </a:t>
            </a:r>
            <a:r>
              <a:rPr lang="en-US" dirty="0">
                <a:solidFill>
                  <a:schemeClr val="bg1"/>
                </a:solidFill>
              </a:rPr>
              <a:t>20</a:t>
            </a:r>
            <a:r>
              <a:rPr lang="ru-RU" dirty="0">
                <a:solidFill>
                  <a:schemeClr val="bg1"/>
                </a:solidFill>
              </a:rPr>
              <a:t> </a:t>
            </a:r>
            <a:r>
              <a:rPr lang="ru-RU" dirty="0" err="1" smtClean="0">
                <a:solidFill>
                  <a:schemeClr val="bg1"/>
                </a:solidFill>
              </a:rPr>
              <a:t>Мп</a:t>
            </a:r>
            <a:r>
              <a:rPr lang="ru-RU" dirty="0" smtClean="0">
                <a:solidFill>
                  <a:schemeClr val="bg1"/>
                </a:solidFill>
              </a:rPr>
              <a:t> с механическим затвором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bg1"/>
                </a:solidFill>
              </a:rPr>
              <a:t>GNSS </a:t>
            </a:r>
            <a:r>
              <a:rPr lang="ru-RU" dirty="0" smtClean="0">
                <a:solidFill>
                  <a:schemeClr val="bg1"/>
                </a:solidFill>
              </a:rPr>
              <a:t>приемник геодезического класса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Сохранение «сырых» данных бортового </a:t>
            </a:r>
            <a:r>
              <a:rPr lang="en-US" dirty="0" smtClean="0">
                <a:solidFill>
                  <a:schemeClr val="bg1"/>
                </a:solidFill>
              </a:rPr>
              <a:t>GNSS </a:t>
            </a:r>
            <a:r>
              <a:rPr lang="ru-RU" dirty="0" smtClean="0">
                <a:solidFill>
                  <a:schemeClr val="bg1"/>
                </a:solidFill>
              </a:rPr>
              <a:t>приемника для постобработки </a:t>
            </a:r>
            <a:r>
              <a:rPr lang="en-US" dirty="0" smtClean="0">
                <a:solidFill>
                  <a:schemeClr val="bg1"/>
                </a:solidFill>
              </a:rPr>
              <a:t>PPK</a:t>
            </a:r>
            <a:endParaRPr lang="ru-RU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Возможность выполнения миссии даже при потере связи с доком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ru-RU" dirty="0" smtClean="0">
                <a:solidFill>
                  <a:schemeClr val="bg1"/>
                </a:solidFill>
              </a:rPr>
              <a:t>Миссии со следованием рельефу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" t="28311" r="-146" b="-352"/>
          <a:stretch/>
        </p:blipFill>
        <p:spPr>
          <a:xfrm>
            <a:off x="1150400" y="1710142"/>
            <a:ext cx="3202148" cy="1600200"/>
          </a:xfrm>
          <a:prstGeom prst="round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" t="8461" r="-291" b="4521"/>
          <a:stretch/>
        </p:blipFill>
        <p:spPr>
          <a:xfrm>
            <a:off x="7316885" y="1673979"/>
            <a:ext cx="3206047" cy="1679510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20308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1" r="634" b="25439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hape 226"/>
          <p:cNvSpPr/>
          <p:nvPr/>
        </p:nvSpPr>
        <p:spPr>
          <a:xfrm>
            <a:off x="8202952" y="4052073"/>
            <a:ext cx="2037394" cy="2443925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64294" tIns="64294" rIns="64294" bIns="64294" anchor="ctr" anchorCtr="0" compatLnSpc="0">
            <a:noAutofit/>
          </a:bodyPr>
          <a:lstStyle/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Сергей </a:t>
            </a:r>
            <a:r>
              <a:rPr kumimoji="0" lang="ru-RU" sz="1266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Заверткин</a:t>
            </a:r>
            <a:endParaRPr kumimoji="0" lang="ru-RU" sz="1266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Arial" pitchFamily="2"/>
              <a:cs typeface="Arial" pitchFamily="2"/>
            </a:endParaRP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Директор по развитию</a:t>
            </a: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 </a:t>
            </a: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SKYMEC</a:t>
            </a: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266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Arial" pitchFamily="2"/>
              <a:cs typeface="Arial" pitchFamily="2"/>
            </a:endParaRP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Тел: +7(499) </a:t>
            </a:r>
            <a:r>
              <a:rPr kumimoji="0" lang="en-US" sz="126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7033689</a:t>
            </a:r>
            <a:endParaRPr kumimoji="0" lang="ru-RU" sz="1266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Arial" pitchFamily="2"/>
              <a:cs typeface="Arial" pitchFamily="2"/>
            </a:endParaRP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Моб. +7(903) 9616817</a:t>
            </a: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266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Arial" pitchFamily="2"/>
              <a:cs typeface="Arial" pitchFamily="2"/>
            </a:endParaRP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e-</a:t>
            </a:r>
            <a:r>
              <a:rPr kumimoji="0" lang="ru-RU" sz="1266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mail</a:t>
            </a:r>
            <a:r>
              <a:rPr kumimoji="0" lang="ru-RU" sz="126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: sz@skymec.ru</a:t>
            </a: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266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we</a:t>
            </a:r>
            <a:r>
              <a:rPr kumimoji="0" lang="ru-RU" sz="1266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b</a:t>
            </a:r>
            <a:r>
              <a:rPr kumimoji="0" lang="ru-RU" sz="1266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: </a:t>
            </a:r>
            <a:r>
              <a:rPr kumimoji="0" lang="ru-RU" sz="1266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Arial" pitchFamily="2"/>
                <a:cs typeface="Arial" pitchFamily="2"/>
              </a:rPr>
              <a:t>www.skymec.ru</a:t>
            </a:r>
            <a:endParaRPr kumimoji="0" lang="ru-RU" sz="1266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Light"/>
              <a:ea typeface="Arial" pitchFamily="2"/>
              <a:cs typeface="Arial" pitchFamily="2"/>
              <a:hlinkClick r:id="rId4"/>
            </a:endParaRPr>
          </a:p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984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18"/>
              <a:ea typeface="Arial" pitchFamily="2"/>
              <a:cs typeface="Arial" pitchFamily="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1874016" y="151423"/>
            <a:ext cx="8501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chemeClr val="bg1"/>
                </a:solidFill>
              </a:rPr>
              <a:t>Опытно-промышленные испытания (ОПИ) на вашем объекте .</a:t>
            </a:r>
            <a:endParaRPr lang="en-US" sz="2400" b="1" dirty="0" smtClean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72CC0A-0390-457A-9982-96B1FBD0378A}"/>
              </a:ext>
            </a:extLst>
          </p:cNvPr>
          <p:cNvSpPr txBox="1"/>
          <p:nvPr/>
        </p:nvSpPr>
        <p:spPr>
          <a:xfrm>
            <a:off x="317570" y="4169099"/>
            <a:ext cx="52761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60000" algn="just">
              <a:spcBef>
                <a:spcPts val="1200"/>
              </a:spcBef>
            </a:pPr>
            <a:r>
              <a:rPr lang="ru-RU" sz="1400" dirty="0" smtClean="0">
                <a:solidFill>
                  <a:schemeClr val="bg1"/>
                </a:solidFill>
                <a:latin typeface="Roboto Light"/>
              </a:rPr>
              <a:t>Мы прекрасно понимаем, что принять решение о применимости автономных комплексов мониторинга на базе БАС в реальных условиях вашего предприятия и возможности интеграции в структуру производственных процессов сложно на основании одной презентации.</a:t>
            </a:r>
          </a:p>
          <a:p>
            <a:pPr indent="360000" algn="just">
              <a:spcBef>
                <a:spcPts val="1200"/>
              </a:spcBef>
            </a:pPr>
            <a:r>
              <a:rPr lang="ru-RU" sz="1400" dirty="0" smtClean="0">
                <a:solidFill>
                  <a:schemeClr val="bg1"/>
                </a:solidFill>
                <a:latin typeface="Roboto Light"/>
              </a:rPr>
              <a:t>Оптимальный путь - это провести опытно-промышленные испытания оборудования на вашем объекте. </a:t>
            </a:r>
          </a:p>
          <a:p>
            <a:pPr indent="360000" algn="just">
              <a:spcBef>
                <a:spcPts val="1200"/>
              </a:spcBef>
            </a:pPr>
            <a:r>
              <a:rPr lang="ru-RU" sz="1400" dirty="0" smtClean="0">
                <a:solidFill>
                  <a:schemeClr val="bg1"/>
                </a:solidFill>
                <a:latin typeface="Roboto Light"/>
              </a:rPr>
              <a:t>Готовы обсудить условия и детали пилотного проекта.</a:t>
            </a:r>
            <a:endParaRPr lang="ru-RU" sz="2400" dirty="0" smtClean="0">
              <a:solidFill>
                <a:schemeClr val="bg1"/>
              </a:solidFill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473" y="4320074"/>
            <a:ext cx="1821708" cy="1821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71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25588" y="2777566"/>
            <a:ext cx="4540824" cy="1302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asted-image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7999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Объект 6">
            <a:extLst>
              <a:ext uri="{FF2B5EF4-FFF2-40B4-BE49-F238E27FC236}">
                <a16:creationId xmlns:a16="http://schemas.microsoft.com/office/drawing/2014/main" id="{764F975C-C6CD-4136-86B7-74F3F2217D07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267" y="2552699"/>
            <a:ext cx="8297466" cy="1752600"/>
          </a:xfrm>
          <a:prstGeom prst="rect">
            <a:avLst/>
          </a:prstGeom>
        </p:spPr>
      </p:pic>
      <p:pic>
        <p:nvPicPr>
          <p:cNvPr id="7" name="Google Shape;142;p15">
            <a:extLst>
              <a:ext uri="{FF2B5EF4-FFF2-40B4-BE49-F238E27FC236}">
                <a16:creationId xmlns:a16="http://schemas.microsoft.com/office/drawing/2014/main" id="{086CC0CB-0DBD-4E8A-983D-CC418998BE53}"/>
              </a:ext>
            </a:extLst>
          </p:cNvPr>
          <p:cNvPicPr preferRelativeResize="0"/>
          <p:nvPr/>
        </p:nvPicPr>
        <p:blipFill rotWithShape="1">
          <a:blip r:embed="rId5">
            <a:alphaModFix/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 l="15276" t="16564" r="34308" b="42169"/>
          <a:stretch/>
        </p:blipFill>
        <p:spPr>
          <a:xfrm rot="5400000">
            <a:off x="137235" y="6020089"/>
            <a:ext cx="700675" cy="975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141;p15">
            <a:extLst>
              <a:ext uri="{FF2B5EF4-FFF2-40B4-BE49-F238E27FC236}">
                <a16:creationId xmlns:a16="http://schemas.microsoft.com/office/drawing/2014/main" id="{B0D473FF-643A-45EE-B713-AEAF7AF924F4}"/>
              </a:ext>
            </a:extLst>
          </p:cNvPr>
          <p:cNvPicPr preferRelativeResize="0"/>
          <p:nvPr/>
        </p:nvPicPr>
        <p:blipFill rotWithShape="1">
          <a:blip r:embed="rId6">
            <a:alphaModFix/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 r="28366" b="13926"/>
          <a:stretch/>
        </p:blipFill>
        <p:spPr>
          <a:xfrm rot="-5400000">
            <a:off x="10544588" y="-151437"/>
            <a:ext cx="1501875" cy="180475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Shape 61">
            <a:extLst>
              <a:ext uri="{FF2B5EF4-FFF2-40B4-BE49-F238E27FC236}">
                <a16:creationId xmlns:a16="http://schemas.microsoft.com/office/drawing/2014/main" id="{372B708D-3072-4E58-8BA6-79012B4DCAA3}"/>
              </a:ext>
            </a:extLst>
          </p:cNvPr>
          <p:cNvSpPr/>
          <p:nvPr/>
        </p:nvSpPr>
        <p:spPr>
          <a:xfrm>
            <a:off x="2309288" y="5397717"/>
            <a:ext cx="5033314" cy="503853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</p:spPr>
        <p:txBody>
          <a:bodyPr vert="horz" wrap="square" lIns="35691" tIns="35691" rIns="35691" bIns="35691" anchor="b" anchorCtr="0" compatLnSpc="0">
            <a:noAutofit/>
          </a:bodyPr>
          <a:lstStyle/>
          <a:p>
            <a:pPr marL="0" marR="0" lvl="0" indent="0" algn="l" defTabSz="457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srgbClr val="D8E6EF"/>
                </a:solidFill>
                <a:effectLst/>
                <a:uLnTx/>
                <a:uFillTx/>
                <a:latin typeface="Roboto"/>
                <a:ea typeface="PT Sans" pitchFamily="2"/>
                <a:cs typeface="Calibri Light" panose="020F0302020204030204" pitchFamily="34" charset="0"/>
              </a:rPr>
              <a:t>официальный дистрибьютор</a:t>
            </a:r>
          </a:p>
        </p:txBody>
      </p:sp>
      <p:pic>
        <p:nvPicPr>
          <p:cNvPr id="10" name="Shape 62">
            <a:extLst>
              <a:ext uri="{FF2B5EF4-FFF2-40B4-BE49-F238E27FC236}">
                <a16:creationId xmlns:a16="http://schemas.microsoft.com/office/drawing/2014/main" id="{21E7B354-14B4-4870-9DB1-60EBBD5FFBF5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</a:blip>
          <a:srcRect/>
          <a:stretch>
            <a:fillRect/>
          </a:stretch>
        </p:blipFill>
        <p:spPr>
          <a:xfrm>
            <a:off x="7951231" y="5192118"/>
            <a:ext cx="1816069" cy="965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26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4836</TotalTime>
  <Words>1244</Words>
  <Application>Microsoft Office PowerPoint</Application>
  <PresentationFormat>Широкоэкранный</PresentationFormat>
  <Paragraphs>199</Paragraphs>
  <Slides>24</Slides>
  <Notes>2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17</vt:i4>
      </vt:variant>
      <vt:variant>
        <vt:lpstr>Тема</vt:lpstr>
      </vt:variant>
      <vt:variant>
        <vt:i4>3</vt:i4>
      </vt:variant>
      <vt:variant>
        <vt:lpstr>Заголовки слайдов</vt:lpstr>
      </vt:variant>
      <vt:variant>
        <vt:i4>24</vt:i4>
      </vt:variant>
    </vt:vector>
  </HeadingPairs>
  <TitlesOfParts>
    <vt:vector size="44" baseType="lpstr">
      <vt:lpstr>微软雅黑</vt:lpstr>
      <vt:lpstr>宋体</vt:lpstr>
      <vt:lpstr>.AppleSystemUIFont</vt:lpstr>
      <vt:lpstr>Arial</vt:lpstr>
      <vt:lpstr>Calibri</vt:lpstr>
      <vt:lpstr>Calibri Light</vt:lpstr>
      <vt:lpstr>Courier New</vt:lpstr>
      <vt:lpstr>Gotham Book</vt:lpstr>
      <vt:lpstr>Gotham Light</vt:lpstr>
      <vt:lpstr>Lucida Sans Unicode</vt:lpstr>
      <vt:lpstr>Open Sans Light</vt:lpstr>
      <vt:lpstr>PT Sans</vt:lpstr>
      <vt:lpstr>Roboto</vt:lpstr>
      <vt:lpstr>Roboto Light</vt:lpstr>
      <vt:lpstr>Symbol</vt:lpstr>
      <vt:lpstr>Tahoma</vt:lpstr>
      <vt:lpstr>Times New Roman</vt:lpstr>
      <vt:lpstr>Тема Office</vt:lpstr>
      <vt:lpstr>Office 主题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-;DaniilPurga</dc:creator>
  <cp:lastModifiedBy>user</cp:lastModifiedBy>
  <cp:revision>252</cp:revision>
  <dcterms:created xsi:type="dcterms:W3CDTF">2024-02-08T11:42:55Z</dcterms:created>
  <dcterms:modified xsi:type="dcterms:W3CDTF">2026-03-19T01:31:11Z</dcterms:modified>
</cp:coreProperties>
</file>